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c80f33cd2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c80f33cd2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c80f33cd2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c80f33cd2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c80f33cd22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c80f33cd22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c8142fed98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c8142fed98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c8142fed98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c8142fed98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c8142fed98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c8142fed98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c80f33cd22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c80f33cd22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c80f33cd22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c80f33cd22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c80f33cd22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c80f33cd22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c80f33cd22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c80f33cd22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c8142fed98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2c8142fed98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c8142fed98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c8142fed98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c8142fed98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2c8142fed98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c8142fed98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c8142fed98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c8142fed98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c8142fed98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c817e5191c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c817e5191c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c817e5191c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c817e5191c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c817e5191c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2c817e5191c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c817e5191c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2c817e5191c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c817e5191c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2c817e5191c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c817e5191c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c817e5191c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8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6.png"/><Relationship Id="rId4" Type="http://schemas.openxmlformats.org/officeDocument/2006/relationships/image" Target="../media/image2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image" Target="../media/image3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Relationship Id="rId4" Type="http://schemas.openxmlformats.org/officeDocument/2006/relationships/image" Target="../media/image1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Relationship Id="rId4" Type="http://schemas.openxmlformats.org/officeDocument/2006/relationships/image" Target="../media/image2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4.jpg"/><Relationship Id="rId4" Type="http://schemas.openxmlformats.org/officeDocument/2006/relationships/image" Target="../media/image27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3.jpg"/><Relationship Id="rId4" Type="http://schemas.openxmlformats.org/officeDocument/2006/relationships/image" Target="../media/image2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4.jpg"/><Relationship Id="rId4" Type="http://schemas.openxmlformats.org/officeDocument/2006/relationships/image" Target="../media/image32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232550"/>
            <a:ext cx="8520600" cy="4062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latin typeface="Times New Roman"/>
                <a:ea typeface="Times New Roman"/>
                <a:cs typeface="Times New Roman"/>
                <a:sym typeface="Times New Roman"/>
              </a:rPr>
              <a:t>Види, що перебувають під особливою загрозою зникнення. Принципи збереження різноманітності біоти Українських Карпат.</a:t>
            </a:r>
            <a:endParaRPr b="1"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11700" y="226150"/>
            <a:ext cx="8520600" cy="148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Українські Карпати 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це унікальний регіон з багатою біорізноманіттям і природною красою.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59475" y="1805700"/>
            <a:ext cx="6060027" cy="3214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>
            <p:ph type="title"/>
          </p:nvPr>
        </p:nvSpPr>
        <p:spPr>
          <a:xfrm>
            <a:off x="311700" y="445025"/>
            <a:ext cx="8520600" cy="308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Українські Карпати є домом для багатьох видів рослин, які перебувають під загрозою зникнення через різні людські діяльності та природні чинники. Ось деякі з найбільш загрожених видів рослин українських Карпат: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09375" y="2913750"/>
            <a:ext cx="6574275" cy="2106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type="title"/>
          </p:nvPr>
        </p:nvSpPr>
        <p:spPr>
          <a:xfrm>
            <a:off x="311700" y="445025"/>
            <a:ext cx="8520600" cy="256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Карпатський крокус (Crocus carpaticus): 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рідкісна рослина, що росте на високогірних луках. Знищення її природного середовища через забудову, вирубування лісів і погіршення умов водойм може призвести до її зникнення.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74150" y="2901900"/>
            <a:ext cx="2872700" cy="1829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3825" y="2901900"/>
            <a:ext cx="3226834" cy="1829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311700" y="445025"/>
            <a:ext cx="8520600" cy="283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Карпатський льон (Linum carpathicum): 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Цей вид льону відомий своєю вразливістю до змін у середовищі. Втрата життєвого середовища через вирубування лісів та використання земель для сільського господарства загрожує існуванню цього виду.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9" name="Google Shape;7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9150" y="2888225"/>
            <a:ext cx="2778050" cy="1999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73050" y="2888225"/>
            <a:ext cx="3034100" cy="1999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311700" y="445025"/>
            <a:ext cx="8520600" cy="289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Карпатська арніка (Arnica montana): 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Ця рослина використовується в медицині і зустрічається у високогірних лісах. Втрата її середовища існування через вирубування лісів та зміни використання землі може призвести до зникнення цього виду.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71325" y="3337925"/>
            <a:ext cx="2775025" cy="172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57675" y="2845350"/>
            <a:ext cx="1929825" cy="221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/>
          <p:nvPr>
            <p:ph type="title"/>
          </p:nvPr>
        </p:nvSpPr>
        <p:spPr>
          <a:xfrm>
            <a:off x="311700" y="445025"/>
            <a:ext cx="8520600" cy="283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Карпатська мідянка (Gentiana carpatica): 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Ця рослина є ендеміком Карпат і відома своєю красивою квіткою. Втрата її природного середовища через вирубування лісів і розорення гірських лук може призвести до зменшення популяцій.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3" name="Google Shape;9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73225" y="2833525"/>
            <a:ext cx="2118400" cy="2157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75601" y="2833525"/>
            <a:ext cx="1972875" cy="2157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type="title"/>
          </p:nvPr>
        </p:nvSpPr>
        <p:spPr>
          <a:xfrm>
            <a:off x="311700" y="445025"/>
            <a:ext cx="8520600" cy="29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Карпатська козуля (Doronicum carpaticum):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Ця рослина, яка також називається карпатською доронікою, відома своїми жовтими квітками. Втрата життєвого середовища через забудову та зміни використання землі може призвести до зникнення цього виду.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0" name="Google Shape;10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24650" y="2956650"/>
            <a:ext cx="1954250" cy="204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8375" y="2956650"/>
            <a:ext cx="1898125" cy="210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title"/>
          </p:nvPr>
        </p:nvSpPr>
        <p:spPr>
          <a:xfrm>
            <a:off x="311700" y="0"/>
            <a:ext cx="8520600" cy="385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Українські Карпати мають значне різноманіття видів тварин, серед яких є такі, що перебувають під загрозою зникнення через різні фактори, включаючи знищення природного середовища, полювання, забруднення та інші людські діяльності. Ось деякі з найбільш загрожених видів тварин українських Карпат: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7" name="Google Shape;10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8775" y="3296775"/>
            <a:ext cx="3279076" cy="1682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53750" y="3296775"/>
            <a:ext cx="3200573" cy="16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2"/>
          <p:cNvSpPr txBox="1"/>
          <p:nvPr>
            <p:ph type="title"/>
          </p:nvPr>
        </p:nvSpPr>
        <p:spPr>
          <a:xfrm>
            <a:off x="106500" y="212475"/>
            <a:ext cx="8520600" cy="25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Карпатський ведмідь (Ursus arctos): 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Цей вид є символом Карпат та перебуває під загрозою через знищення природного середовища, полювання та конфлікти з людьми.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4" name="Google Shape;11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8150" y="2231725"/>
            <a:ext cx="3293681" cy="238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2040250"/>
            <a:ext cx="4066288" cy="257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3"/>
          <p:cNvSpPr txBox="1"/>
          <p:nvPr>
            <p:ph type="title"/>
          </p:nvPr>
        </p:nvSpPr>
        <p:spPr>
          <a:xfrm>
            <a:off x="311700" y="445025"/>
            <a:ext cx="8520600" cy="230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Лісовий котик (Lynx lynx): 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Цей вид також стикається з проблемами втрати природного середовища та полювання.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1" name="Google Shape;12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6000" y="1985475"/>
            <a:ext cx="3743375" cy="266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7400" y="1985475"/>
            <a:ext cx="3987100" cy="26641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/>
          <p:nvPr>
            <p:ph type="title"/>
          </p:nvPr>
        </p:nvSpPr>
        <p:spPr>
          <a:xfrm>
            <a:off x="311700" y="445025"/>
            <a:ext cx="8520600" cy="201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Карпатська косуля (Capreolus capreolus)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Цей вид оленя є важливим елементом екосистеми Карпат та також перебуває під загрозою через полювання та втрату середовища.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8" name="Google Shape;12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1100" y="2462225"/>
            <a:ext cx="2200475" cy="2311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21325" y="2462225"/>
            <a:ext cx="4338475" cy="231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/>
          <p:nvPr>
            <p:ph type="title"/>
          </p:nvPr>
        </p:nvSpPr>
        <p:spPr>
          <a:xfrm>
            <a:off x="311700" y="445025"/>
            <a:ext cx="8520600" cy="223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Карпатський горностай (Rupicapra rupicapra):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Цей вид козулі є характерним для гірських регіонів Карпат і також стикається з проблемами втрати середовища та полювання.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395900"/>
            <a:ext cx="3026100" cy="266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32350" y="2395900"/>
            <a:ext cx="3601775" cy="255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 txBox="1"/>
          <p:nvPr>
            <p:ph type="title"/>
          </p:nvPr>
        </p:nvSpPr>
        <p:spPr>
          <a:xfrm>
            <a:off x="311700" y="445025"/>
            <a:ext cx="8520600" cy="223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Карпатський бурш (Tetrao urogallus)</a:t>
            </a: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Цей вид фазана є рідкісним в Українських Карпатах і перебуває під загрозою через втрату природного середовища та полювання.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4950" y="2496400"/>
            <a:ext cx="3347800" cy="243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86525" y="2496406"/>
            <a:ext cx="3347800" cy="2428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/>
          <p:nvPr>
            <p:ph type="title"/>
          </p:nvPr>
        </p:nvSpPr>
        <p:spPr>
          <a:xfrm>
            <a:off x="311700" y="445025"/>
            <a:ext cx="8520600" cy="252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Збереження цих видів та їхного середовища життя є критично важливим для збереження біорізноманіття регіону Карпат.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9" name="Google Shape;14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012675"/>
            <a:ext cx="4123299" cy="2747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28450" y="2012675"/>
            <a:ext cx="4122711" cy="274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8"/>
          <p:cNvSpPr txBox="1"/>
          <p:nvPr>
            <p:ph type="title"/>
          </p:nvPr>
        </p:nvSpPr>
        <p:spPr>
          <a:xfrm>
            <a:off x="311700" y="445025"/>
            <a:ext cx="8520600" cy="10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Основні загрози для біорізноманітності Українських Карпат: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28"/>
          <p:cNvSpPr txBox="1"/>
          <p:nvPr>
            <p:ph idx="1" type="body"/>
          </p:nvPr>
        </p:nvSpPr>
        <p:spPr>
          <a:xfrm>
            <a:off x="311700" y="1668900"/>
            <a:ext cx="8520600" cy="290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Людська діяльність: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120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Лісозаготівлі та незаконна рубка лісу.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Розширення туризму та інфраструктури.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7075" y="3408487"/>
            <a:ext cx="2276874" cy="1707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24925" y="3435850"/>
            <a:ext cx="2976574" cy="1652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9"/>
          <p:cNvSpPr txBox="1"/>
          <p:nvPr>
            <p:ph type="title"/>
          </p:nvPr>
        </p:nvSpPr>
        <p:spPr>
          <a:xfrm>
            <a:off x="311700" y="445025"/>
            <a:ext cx="8520600" cy="219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Кліматичні зміни: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Зсуви ґрунту, зміни в режимі опадів та температур.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4" name="Google Shape;164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341100"/>
            <a:ext cx="3305926" cy="2198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25700" y="2341100"/>
            <a:ext cx="2931425" cy="2198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0"/>
          <p:cNvSpPr txBox="1"/>
          <p:nvPr>
            <p:ph type="title"/>
          </p:nvPr>
        </p:nvSpPr>
        <p:spPr>
          <a:xfrm>
            <a:off x="188575" y="376625"/>
            <a:ext cx="8520600" cy="270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Інші чинники:</a:t>
            </a:r>
            <a:endParaRPr b="1"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9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3000"/>
              <a:buFont typeface="Times New Roman"/>
              <a:buChar char="●"/>
            </a:pPr>
            <a:r>
              <a:rPr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Вплив господарської діяльності, інтродукція іноземних видів, забруднення водойм та повітря.</a:t>
            </a:r>
            <a:endParaRPr sz="30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1" name="Google Shape;17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950" y="2571750"/>
            <a:ext cx="3225789" cy="241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15897" y="2571750"/>
            <a:ext cx="3227575" cy="241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1"/>
          <p:cNvSpPr txBox="1"/>
          <p:nvPr>
            <p:ph type="title"/>
          </p:nvPr>
        </p:nvSpPr>
        <p:spPr>
          <a:xfrm>
            <a:off x="311700" y="445025"/>
            <a:ext cx="8520600" cy="114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Принципи збереження різноманітності біоти Українських Карпат: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31"/>
          <p:cNvSpPr txBox="1"/>
          <p:nvPr>
            <p:ph idx="1" type="body"/>
          </p:nvPr>
        </p:nvSpPr>
        <p:spPr>
          <a:xfrm>
            <a:off x="311700" y="1682575"/>
            <a:ext cx="8520600" cy="32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500"/>
              </a:spcBef>
              <a:spcAft>
                <a:spcPts val="0"/>
              </a:spcAft>
              <a:buNone/>
            </a:pPr>
            <a:r>
              <a:rPr b="1" lang="ru" sz="29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Створення природоохоронних територій:</a:t>
            </a:r>
            <a:endParaRPr b="1" sz="29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2750" lvl="1" marL="914400" rtl="0" algn="l">
              <a:spcBef>
                <a:spcPts val="1500"/>
              </a:spcBef>
              <a:spcAft>
                <a:spcPts val="0"/>
              </a:spcAft>
              <a:buClr>
                <a:srgbClr val="0D0D0D"/>
              </a:buClr>
              <a:buSzPts val="2900"/>
              <a:buFont typeface="Times New Roman"/>
              <a:buChar char="●"/>
            </a:pPr>
            <a:r>
              <a:rPr lang="ru" sz="29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Національні парки, заповідники, біосферні резервати.</a:t>
            </a:r>
            <a:endParaRPr sz="29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500"/>
              </a:spcBef>
              <a:spcAft>
                <a:spcPts val="0"/>
              </a:spcAft>
              <a:buNone/>
            </a:pPr>
            <a:r>
              <a:rPr b="1" lang="ru" sz="29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Захист критично важливих місць:</a:t>
            </a:r>
            <a:endParaRPr b="1" sz="29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12750" lvl="1" marL="914400" rtl="0" algn="l">
              <a:spcBef>
                <a:spcPts val="1500"/>
              </a:spcBef>
              <a:spcAft>
                <a:spcPts val="0"/>
              </a:spcAft>
              <a:buClr>
                <a:srgbClr val="0D0D0D"/>
              </a:buClr>
              <a:buSzPts val="2900"/>
              <a:buFont typeface="Times New Roman"/>
              <a:buChar char="●"/>
            </a:pPr>
            <a:r>
              <a:rPr lang="ru" sz="29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Визначення та охорона унікальних екосистем.</a:t>
            </a:r>
            <a:endParaRPr sz="290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500"/>
              </a:spcBef>
              <a:spcAft>
                <a:spcPts val="1200"/>
              </a:spcAft>
              <a:buNone/>
            </a:pPr>
            <a:r>
              <a:t/>
            </a:r>
            <a:endParaRPr sz="29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 txBox="1"/>
          <p:nvPr>
            <p:ph idx="1" type="body"/>
          </p:nvPr>
        </p:nvSpPr>
        <p:spPr>
          <a:xfrm>
            <a:off x="311700" y="369350"/>
            <a:ext cx="8520600" cy="452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47500" lnSpcReduction="20000"/>
          </a:bodyPr>
          <a:lstStyle/>
          <a:p>
            <a:pPr indent="0" lvl="0" marL="457200" rtl="0" algn="l">
              <a:spcBef>
                <a:spcPts val="1500"/>
              </a:spcBef>
              <a:spcAft>
                <a:spcPts val="0"/>
              </a:spcAft>
              <a:buNone/>
            </a:pPr>
            <a:r>
              <a:rPr b="1" lang="ru" sz="545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Управління екосистемами:</a:t>
            </a:r>
            <a:endParaRPr b="1" sz="545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2985" lvl="1" marL="914400" rtl="0" algn="l">
              <a:spcBef>
                <a:spcPts val="1500"/>
              </a:spcBef>
              <a:spcAft>
                <a:spcPts val="0"/>
              </a:spcAft>
              <a:buClr>
                <a:srgbClr val="0D0D0D"/>
              </a:buClr>
              <a:buSzPct val="100000"/>
              <a:buFont typeface="Times New Roman"/>
              <a:buChar char="●"/>
            </a:pPr>
            <a:r>
              <a:rPr lang="ru" sz="545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Збереження та відновлення лісових масивів.</a:t>
            </a:r>
            <a:endParaRPr sz="545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2985" lvl="1" marL="9144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ct val="100000"/>
              <a:buFont typeface="Times New Roman"/>
              <a:buChar char="●"/>
            </a:pPr>
            <a:r>
              <a:rPr lang="ru" sz="545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Регулювання туристичного навантаження та інфраструктури.</a:t>
            </a:r>
            <a:endParaRPr sz="545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1500"/>
              </a:spcBef>
              <a:spcAft>
                <a:spcPts val="0"/>
              </a:spcAft>
              <a:buNone/>
            </a:pPr>
            <a:r>
              <a:rPr b="1" lang="ru" sz="545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Співпраця та освіта:</a:t>
            </a:r>
            <a:endParaRPr b="1" sz="545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2985" lvl="1" marL="914400" rtl="0" algn="l">
              <a:spcBef>
                <a:spcPts val="1500"/>
              </a:spcBef>
              <a:spcAft>
                <a:spcPts val="0"/>
              </a:spcAft>
              <a:buClr>
                <a:srgbClr val="0D0D0D"/>
              </a:buClr>
              <a:buSzPct val="100000"/>
              <a:buFont typeface="Times New Roman"/>
              <a:buChar char="●"/>
            </a:pPr>
            <a:r>
              <a:rPr lang="ru" sz="545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Залучення громадськості до заходів збереження природи.</a:t>
            </a:r>
            <a:endParaRPr sz="545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2985" lvl="1" marL="914400" rtl="0" algn="l"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ct val="100000"/>
              <a:buFont typeface="Times New Roman"/>
              <a:buChar char="●"/>
            </a:pPr>
            <a:r>
              <a:rPr lang="ru" sz="545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Навчальні програми та інформаційні кампанії про охорону природи.</a:t>
            </a:r>
            <a:endParaRPr sz="545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5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/>
          <p:nvPr>
            <p:ph type="title"/>
          </p:nvPr>
        </p:nvSpPr>
        <p:spPr>
          <a:xfrm>
            <a:off x="311700" y="445025"/>
            <a:ext cx="8520600" cy="275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Збереження різноманітності біоти Українських Карпат вимагає спільних зусиль суспільства, науковців та влади. Лише через об'єднані зусилля ми зможемо забезпечити збереження цінних видів та екосистем для майбутніх поколінь.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9" name="Google Shape;189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4825" y="2669575"/>
            <a:ext cx="4179252" cy="2350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4"/>
          <p:cNvSpPr txBox="1"/>
          <p:nvPr>
            <p:ph type="title"/>
          </p:nvPr>
        </p:nvSpPr>
        <p:spPr>
          <a:xfrm>
            <a:off x="311700" y="1617750"/>
            <a:ext cx="8520600" cy="190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6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Дякую за увагу!</a:t>
            </a:r>
            <a:endParaRPr b="1" sz="6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