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2"/>
  </p:notesMasterIdLst>
  <p:handoutMasterIdLst>
    <p:handoutMasterId r:id="rId13"/>
  </p:handoutMasterIdLst>
  <p:sldIdLst>
    <p:sldId id="274" r:id="rId2"/>
    <p:sldId id="265" r:id="rId3"/>
    <p:sldId id="262" r:id="rId4"/>
    <p:sldId id="277" r:id="rId5"/>
    <p:sldId id="275" r:id="rId6"/>
    <p:sldId id="276" r:id="rId7"/>
    <p:sldId id="271" r:id="rId8"/>
    <p:sldId id="269" r:id="rId9"/>
    <p:sldId id="273" r:id="rId10"/>
    <p:sldId id="25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FAB900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7CE84F3-28C3-443E-9E96-99CF82512B7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2" autoAdjust="0"/>
    <p:restoredTop sz="94703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965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6E33EC2-9EC5-4E10-9144-86E86613D3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F9F941-E752-4BD2-BA91-874CE8E1C01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3DD978-A294-4268-829C-55C7EB5D9910}" type="datetimeFigureOut">
              <a:rPr lang="en-US" smtClean="0"/>
              <a:t>2/22/2023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7F5445-1C7B-4CE5-97AA-11FE3B0D1DF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39B5BE-3C96-4779-BAFC-FA6CC51DA2A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6CA8D4-27C8-4D41-90BD-AED8D47A3C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0471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2E9404-0252-4823-AD24-A092A5EE9433}" type="datetimeFigureOut">
              <a:rPr lang="en-US" smtClean="0"/>
              <a:t>2/22/2023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F972E0-5198-46C6-8EFE-44A646AD96E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5691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template for students to design a field trip to a location for other students to view. Includes directions to the student of what to include on each slide and what content should be considered.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972E0-5198-46C6-8EFE-44A646AD96E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345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can use this type of slide for text, images, shapes and tables</a:t>
            </a:r>
            <a:r>
              <a:rPr lang="en-US" baseline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 help add information in a different way.  Duplicate this slide to add additional images of important locations in your visit.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972E0-5198-46C6-8EFE-44A646AD96E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836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972E0-5198-46C6-8EFE-44A646AD96E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096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386F08-408F-4BD2-A5F9-1FF72E18D3C3}" type="datetimeFigureOut">
              <a:rPr lang="en-US" noProof="0" smtClean="0"/>
              <a:pPr/>
              <a:t>2/22/2023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2F0A33C-B6D6-454E-A4EA-5198AC78DEE3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941F392-55E3-4875-A0A8-7C2B611343C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65359" y="599983"/>
            <a:ext cx="638175" cy="53975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228600" indent="0" algn="ctr">
              <a:buNone/>
              <a:defRPr sz="2800">
                <a:solidFill>
                  <a:schemeClr val="bg1"/>
                </a:solidFill>
              </a:defRPr>
            </a:lvl2pPr>
            <a:lvl3pPr marL="457200" indent="0" algn="ctr">
              <a:buNone/>
              <a:defRPr sz="2800">
                <a:solidFill>
                  <a:schemeClr val="bg1"/>
                </a:solidFill>
              </a:defRPr>
            </a:lvl3pPr>
            <a:lvl4pPr marL="685800" indent="0" algn="ctr">
              <a:buNone/>
              <a:defRPr sz="2800">
                <a:solidFill>
                  <a:schemeClr val="bg1"/>
                </a:solidFill>
              </a:defRPr>
            </a:lvl4pPr>
            <a:lvl5pPr marL="914400" indent="0" algn="ctr"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792D370F-01D2-4F21-BE9F-9951674A65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05594" y="1242501"/>
            <a:ext cx="638175" cy="53975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228600" indent="0" algn="ctr">
              <a:buNone/>
              <a:defRPr sz="2800">
                <a:solidFill>
                  <a:schemeClr val="bg1"/>
                </a:solidFill>
              </a:defRPr>
            </a:lvl2pPr>
            <a:lvl3pPr marL="457200" indent="0" algn="ctr">
              <a:buNone/>
              <a:defRPr sz="2800">
                <a:solidFill>
                  <a:schemeClr val="bg1"/>
                </a:solidFill>
              </a:defRPr>
            </a:lvl3pPr>
            <a:lvl4pPr marL="685800" indent="0" algn="ctr">
              <a:buNone/>
              <a:defRPr sz="2800">
                <a:solidFill>
                  <a:schemeClr val="bg1"/>
                </a:solidFill>
              </a:defRPr>
            </a:lvl4pPr>
            <a:lvl5pPr marL="914400" indent="0" algn="ctr"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16">
            <a:extLst>
              <a:ext uri="{FF2B5EF4-FFF2-40B4-BE49-F238E27FC236}">
                <a16:creationId xmlns:a16="http://schemas.microsoft.com/office/drawing/2014/main" id="{F0D26AC6-BA38-4193-A559-92272875835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165359" y="1885019"/>
            <a:ext cx="638175" cy="53975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228600" indent="0" algn="ctr">
              <a:buNone/>
              <a:defRPr sz="2800"/>
            </a:lvl2pPr>
            <a:lvl3pPr marL="457200" indent="0" algn="ctr">
              <a:buNone/>
              <a:defRPr sz="2800"/>
            </a:lvl3pPr>
            <a:lvl4pPr marL="685800" indent="0" algn="ctr">
              <a:buNone/>
              <a:defRPr sz="2800"/>
            </a:lvl4pPr>
            <a:lvl5pPr marL="914400" indent="0" algn="ctr">
              <a:buNone/>
              <a:defRPr sz="28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E8BC1B5E-B477-4CD0-996D-5614FE4B3FE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527184" y="1238157"/>
            <a:ext cx="638175" cy="53975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228600" indent="0" algn="ctr">
              <a:buNone/>
              <a:defRPr sz="2800"/>
            </a:lvl2pPr>
            <a:lvl3pPr marL="457200" indent="0" algn="ctr">
              <a:buNone/>
              <a:defRPr sz="2800"/>
            </a:lvl3pPr>
            <a:lvl4pPr marL="685800" indent="0" algn="ctr">
              <a:buNone/>
              <a:defRPr sz="2800"/>
            </a:lvl4pPr>
            <a:lvl5pPr marL="914400" indent="0" algn="ctr">
              <a:buNone/>
              <a:defRPr sz="28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blackWhite">
          <a:xfrm>
            <a:off x="4311650" y="1512376"/>
            <a:ext cx="3568700" cy="1809943"/>
          </a:xfrm>
          <a:noFill/>
          <a:ln w="38100">
            <a:noFill/>
          </a:ln>
        </p:spPr>
        <p:txBody>
          <a:bodyPr lIns="274320" rIns="274320" anchor="ctr" anchorCtr="0">
            <a:normAutofit/>
          </a:bodyPr>
          <a:lstStyle>
            <a:lvl1pPr algn="ctr">
              <a:defRPr sz="3800" cap="none" baseline="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11650" y="3322319"/>
            <a:ext cx="3568700" cy="2023304"/>
          </a:xfrm>
          <a:noFill/>
        </p:spPr>
        <p:txBody>
          <a:bodyPr anchor="ctr" anchorCtr="0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noProof="0"/>
              <a:t>Образец подзаголовка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715302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688624" y="594360"/>
            <a:ext cx="10893775" cy="1962150"/>
          </a:xfrm>
          <a:noFill/>
          <a:ln w="38100">
            <a:solidFill>
              <a:schemeClr val="bg1"/>
            </a:solidFill>
          </a:ln>
        </p:spPr>
        <p:txBody>
          <a:bodyPr lIns="72000" tIns="72000" rIns="72000" bIns="72000" anchor="t" anchorCtr="0">
            <a:normAutofit/>
          </a:bodyPr>
          <a:lstStyle>
            <a:lvl1pPr algn="l">
              <a:defRPr sz="4000" cap="none" spc="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99108" y="2084071"/>
            <a:ext cx="10883292" cy="3501154"/>
          </a:xfrm>
        </p:spPr>
        <p:txBody>
          <a:bodyPr numCol="2" spcCol="108000">
            <a:normAutofit/>
          </a:bodyPr>
          <a:lstStyle>
            <a:lvl1pPr marL="2286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2pPr>
            <a:lvl3pPr marL="6858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3pPr>
            <a:lvl4pPr marL="9144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4pPr>
            <a:lvl5pPr marL="11430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256090" y="6234888"/>
            <a:ext cx="2025832" cy="323968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38386F08-408F-4BD2-A5F9-1FF72E18D3C3}" type="datetimeFigureOut">
              <a:rPr lang="en-US" noProof="0" smtClean="0"/>
              <a:pPr/>
              <a:t>2/22/2023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895599" y="6238816"/>
            <a:ext cx="4229101" cy="320040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916161" y="5804577"/>
            <a:ext cx="365760" cy="365760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42F0A33C-B6D6-454E-A4EA-5198AC78DEE3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5B8FA8-6A22-40E7-B3E9-A963C93B51FA}"/>
              </a:ext>
            </a:extLst>
          </p:cNvPr>
          <p:cNvSpPr/>
          <p:nvPr userDrawn="1"/>
        </p:nvSpPr>
        <p:spPr>
          <a:xfrm>
            <a:off x="-15240" y="2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58204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Subtitle, and Three Images">
    <p:bg bwMode="black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B634A45-4F6E-4E7E-A6D7-E30CC149DF79}"/>
              </a:ext>
            </a:extLst>
          </p:cNvPr>
          <p:cNvSpPr/>
          <p:nvPr userDrawn="1"/>
        </p:nvSpPr>
        <p:spPr>
          <a:xfrm>
            <a:off x="0" y="2423160"/>
            <a:ext cx="12192000" cy="4439128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3A725127-1EDA-41FB-9345-CD6099714027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23479" y="2952166"/>
            <a:ext cx="2880000" cy="2880000"/>
          </a:xfrm>
          <a:ln w="38100">
            <a:solidFill>
              <a:srgbClr val="FFFFFF"/>
            </a:solidFill>
          </a:ln>
        </p:spPr>
        <p:txBody>
          <a:bodyPr/>
          <a:lstStyle/>
          <a:p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45910403-693E-46B1-890E-692928E72B70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8488521" y="2952166"/>
            <a:ext cx="2880000" cy="2880000"/>
          </a:xfrm>
          <a:ln w="38100">
            <a:solidFill>
              <a:srgbClr val="FFFFFF"/>
            </a:solidFill>
          </a:ln>
        </p:spPr>
        <p:txBody>
          <a:bodyPr/>
          <a:lstStyle/>
          <a:p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5309" y="6238816"/>
            <a:ext cx="2753746" cy="323968"/>
          </a:xfrm>
        </p:spPr>
        <p:txBody>
          <a:bodyPr/>
          <a:lstStyle/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7720" y="6238816"/>
            <a:ext cx="5901189" cy="320040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322802" y="6217920"/>
            <a:ext cx="365760" cy="365760"/>
          </a:xfrm>
        </p:spPr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44A571C-BD72-4598-B89C-F24CC99E00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black">
          <a:xfrm>
            <a:off x="807747" y="289559"/>
            <a:ext cx="10564350" cy="1127761"/>
          </a:xfrm>
          <a:noFill/>
          <a:ln>
            <a:noFill/>
          </a:ln>
        </p:spPr>
        <p:txBody>
          <a:bodyPr anchor="b" anchorCtr="1"/>
          <a:lstStyle>
            <a:lvl1pPr>
              <a:defRPr cap="none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6759A834-A403-4050-9F3D-ABDDC9182E9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656000" y="2952166"/>
            <a:ext cx="2880000" cy="2880000"/>
          </a:xfrm>
          <a:ln w="38100">
            <a:solidFill>
              <a:srgbClr val="FFFFFF"/>
            </a:solidFill>
          </a:ln>
        </p:spPr>
        <p:txBody>
          <a:bodyPr/>
          <a:lstStyle/>
          <a:p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0AC4720-7B75-40C4-BE31-CB8EBA0AAF8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720" y="1493521"/>
            <a:ext cx="10561319" cy="1127762"/>
          </a:xfrm>
          <a:noFill/>
        </p:spPr>
        <p:txBody>
          <a:bodyPr anchor="t" anchorCtr="1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/>
            </a:lvl1pPr>
            <a:lvl2pPr marL="228600" indent="0" algn="ctr">
              <a:buNone/>
              <a:defRPr sz="2000"/>
            </a:lvl2pPr>
            <a:lvl3pPr marL="457200" indent="0" algn="ctr">
              <a:buNone/>
              <a:defRPr sz="2000"/>
            </a:lvl3pPr>
            <a:lvl4pPr marL="685800" indent="0" algn="ctr">
              <a:buNone/>
              <a:defRPr sz="2000"/>
            </a:lvl4pPr>
            <a:lvl5pPr marL="914400" indent="0" algn="ctr">
              <a:buNone/>
              <a:defRPr sz="20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9950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Slide"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5B1E50CE-2A10-414D-A44D-9CE008E33B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 bwMode="white">
          <a:xfrm>
            <a:off x="0" y="0"/>
            <a:ext cx="12192000" cy="6858000"/>
          </a:xfrm>
          <a:solidFill>
            <a:schemeClr val="tx1"/>
          </a:solidFill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BFBB01-2158-40AB-B652-ED00805909B1}"/>
              </a:ext>
            </a:extLst>
          </p:cNvPr>
          <p:cNvSpPr/>
          <p:nvPr userDrawn="1"/>
        </p:nvSpPr>
        <p:spPr>
          <a:xfrm rot="5400000">
            <a:off x="5657999" y="340659"/>
            <a:ext cx="864000" cy="122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fld id="{38386F08-408F-4BD2-A5F9-1FF72E18D3C3}" type="datetimeFigureOut">
              <a:rPr lang="en-US" noProof="0" smtClean="0"/>
              <a:pPr/>
              <a:t>2/22/2023</a:t>
            </a:fld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251855" y="6236208"/>
            <a:ext cx="5901189" cy="320040"/>
          </a:xfrm>
        </p:spPr>
        <p:txBody>
          <a:bodyPr/>
          <a:lstStyle>
            <a:lvl1pPr>
              <a:defRPr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9A01CDD-F399-4646-90ED-E57A0E6099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black">
          <a:xfrm>
            <a:off x="7748789" y="246231"/>
            <a:ext cx="3787891" cy="957729"/>
          </a:xfrm>
          <a:noFill/>
          <a:ln>
            <a:noFill/>
          </a:ln>
        </p:spPr>
        <p:txBody>
          <a:bodyPr anchor="b" anchorCtr="0">
            <a:normAutofit/>
          </a:bodyPr>
          <a:lstStyle>
            <a:lvl1pPr algn="r">
              <a:defRPr sz="4000" b="0" cap="none" baseline="0">
                <a:solidFill>
                  <a:schemeClr val="accent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452D643-DA50-4240-9810-A9BBB972882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92439" y="1343510"/>
            <a:ext cx="3383905" cy="4472513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228600" indent="0" algn="r">
              <a:buNone/>
              <a:defRPr sz="2000">
                <a:solidFill>
                  <a:schemeClr val="bg1"/>
                </a:solidFill>
              </a:defRPr>
            </a:lvl2pPr>
            <a:lvl3pPr marL="457200" indent="0" algn="r">
              <a:buNone/>
              <a:defRPr sz="2000">
                <a:solidFill>
                  <a:schemeClr val="bg1"/>
                </a:solidFill>
              </a:defRPr>
            </a:lvl3pPr>
            <a:lvl4pPr marL="685800" indent="0" algn="r">
              <a:buNone/>
              <a:defRPr sz="2000">
                <a:solidFill>
                  <a:schemeClr val="bg1"/>
                </a:solidFill>
              </a:defRPr>
            </a:lvl4pPr>
            <a:lvl5pPr marL="9144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591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883920" y="592183"/>
            <a:ext cx="5750440" cy="1810379"/>
          </a:xfrm>
          <a:noFill/>
          <a:ln>
            <a:noFill/>
          </a:ln>
        </p:spPr>
        <p:txBody>
          <a:bodyPr lIns="0" anchor="t" anchorCtr="0">
            <a:noAutofit/>
          </a:bodyPr>
          <a:lstStyle>
            <a:lvl1pPr marL="0" indent="0" algn="l" defTabSz="0">
              <a:buFont typeface="Arial" panose="020B0604020202020204" pitchFamily="34" charset="0"/>
              <a:buNone/>
              <a:defRPr sz="4000" cap="none" spc="0" baseline="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97200" y="0"/>
            <a:ext cx="5700896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 bwMode="white">
          <a:xfrm>
            <a:off x="632071" y="2417802"/>
            <a:ext cx="5297398" cy="3710855"/>
          </a:xfrm>
        </p:spPr>
        <p:txBody>
          <a:bodyPr anchor="t" anchorCtr="1">
            <a:normAutofit/>
          </a:bodyPr>
          <a:lstStyle>
            <a:lvl1pPr marL="285750" indent="-285750" algn="l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91309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1C226BE6-63BD-4193-A5B9-87DBDF176AB9}"/>
              </a:ext>
            </a:extLst>
          </p:cNvPr>
          <p:cNvSpPr/>
          <p:nvPr userDrawn="1"/>
        </p:nvSpPr>
        <p:spPr>
          <a:xfrm rot="5400000">
            <a:off x="5712000" y="-5718344"/>
            <a:ext cx="756000" cy="122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4175220" y="3508040"/>
            <a:ext cx="3841560" cy="3420000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algn="l">
              <a:defRPr sz="2400" cap="none">
                <a:solidFill>
                  <a:schemeClr val="tx1"/>
                </a:solidFill>
              </a:defRPr>
            </a:lvl1pPr>
          </a:lstStyle>
          <a:p>
            <a:r>
              <a:rPr lang="ru-RU" noProof="0"/>
              <a:t>Образец заголовка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404860" y="1005840"/>
            <a:ext cx="3497580" cy="5593080"/>
          </a:xfrm>
        </p:spPr>
        <p:txBody>
          <a:bodyPr anchor="t" anchorCtr="0">
            <a:normAutofit/>
          </a:bodyPr>
          <a:lstStyle>
            <a:lvl1pPr marL="285750" indent="-285750" algn="l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8629149" y="6254056"/>
            <a:ext cx="2753746" cy="323968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0175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11566642" y="6233160"/>
            <a:ext cx="365760" cy="365760"/>
          </a:xfrm>
        </p:spPr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A010B646-69BD-42FF-80B8-7A065EA6A284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293917" y="996684"/>
            <a:ext cx="3497580" cy="5593080"/>
          </a:xfrm>
        </p:spPr>
        <p:txBody>
          <a:bodyPr anchor="t" anchorCtr="0">
            <a:normAutofit/>
          </a:bodyPr>
          <a:lstStyle>
            <a:lvl1pPr marL="285750" indent="-285750" algn="l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0544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59962" y="6324918"/>
            <a:ext cx="365760" cy="365760"/>
          </a:xfrm>
        </p:spPr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2B21E085-4E62-4EC9-A5F1-16523F1959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black">
          <a:xfrm>
            <a:off x="6942215" y="426720"/>
            <a:ext cx="4699941" cy="1188720"/>
          </a:xfrm>
          <a:noFill/>
          <a:ln>
            <a:noFill/>
          </a:ln>
        </p:spPr>
        <p:txBody>
          <a:bodyPr/>
          <a:lstStyle>
            <a:lvl1pPr algn="l">
              <a:defRPr cap="none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FFCDFB3A-4CE3-463F-8C40-B15E3F5CFCA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048876" y="1818152"/>
            <a:ext cx="4045844" cy="4277848"/>
          </a:xfrm>
          <a:noFill/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228600" indent="0" algn="l">
              <a:buNone/>
              <a:defRPr>
                <a:solidFill>
                  <a:schemeClr val="tx1"/>
                </a:solidFill>
              </a:defRPr>
            </a:lvl2pPr>
            <a:lvl3pPr marL="457200" indent="0" algn="l">
              <a:buNone/>
              <a:defRPr>
                <a:solidFill>
                  <a:schemeClr val="tx1"/>
                </a:solidFill>
              </a:defRPr>
            </a:lvl3pPr>
            <a:lvl4pPr marL="685800" indent="0" algn="l">
              <a:buNone/>
              <a:defRPr>
                <a:solidFill>
                  <a:schemeClr val="tx1"/>
                </a:solidFill>
              </a:defRPr>
            </a:lvl4pPr>
            <a:lvl5pPr marL="914400" indent="0" algn="l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644389" y="6345814"/>
            <a:ext cx="2753746" cy="323968"/>
          </a:xfrm>
        </p:spPr>
        <p:txBody>
          <a:bodyPr/>
          <a:lstStyle/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57200" y="6403848"/>
            <a:ext cx="5901189" cy="320040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D356109-298D-4C51-9DC7-DC74594DC220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32155" y="396240"/>
            <a:ext cx="5927725" cy="5989638"/>
          </a:xfrm>
          <a:ln w="38100">
            <a:solidFill>
              <a:schemeClr val="accent2"/>
            </a:solidFill>
          </a:ln>
        </p:spPr>
        <p:txBody>
          <a:bodyPr/>
          <a:lstStyle/>
          <a:p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4070FEF-D9D1-45DF-A806-9CA5B8270E72}"/>
              </a:ext>
            </a:extLst>
          </p:cNvPr>
          <p:cNvSpPr/>
          <p:nvPr userDrawn="1"/>
        </p:nvSpPr>
        <p:spPr>
          <a:xfrm>
            <a:off x="-15240" y="-1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9" name="Straight Connector 8" descr="decorative element">
            <a:extLst>
              <a:ext uri="{FF2B5EF4-FFF2-40B4-BE49-F238E27FC236}">
                <a16:creationId xmlns:a16="http://schemas.microsoft.com/office/drawing/2014/main" id="{167C85F9-C124-4D12-B4AC-317A35D71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141749" y="1720670"/>
            <a:ext cx="3780000" cy="0"/>
          </a:xfrm>
          <a:prstGeom prst="line">
            <a:avLst/>
          </a:prstGeom>
          <a:ln w="317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2941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aption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BDE53EE8-1567-4A1C-B5FB-9243D17B161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96000" y="0"/>
            <a:ext cx="6096000" cy="6858000"/>
          </a:xfrm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45CB378-10E3-4D4E-82B7-47858EDEE5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62827" y="543339"/>
            <a:ext cx="5040000" cy="5765661"/>
          </a:xfrm>
          <a:ln w="38100">
            <a:solidFill>
              <a:schemeClr val="bg1"/>
            </a:solidFill>
          </a:ln>
        </p:spPr>
        <p:txBody>
          <a:bodyPr/>
          <a:lstStyle/>
          <a:p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537045" y="6358084"/>
            <a:ext cx="2753746" cy="323968"/>
          </a:xfrm>
        </p:spPr>
        <p:txBody>
          <a:bodyPr/>
          <a:lstStyle/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4361" y="6382908"/>
            <a:ext cx="5901189" cy="320040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74538" y="6337188"/>
            <a:ext cx="365760" cy="365760"/>
          </a:xfrm>
        </p:spPr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AA2BF3C7-5EFF-4508-B560-D9A68D3F72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704361" y="164690"/>
            <a:ext cx="4593772" cy="2624056"/>
          </a:xfrm>
          <a:noFill/>
          <a:ln>
            <a:noFill/>
          </a:ln>
        </p:spPr>
        <p:txBody>
          <a:bodyPr anchor="t" anchorCtr="0">
            <a:noAutofit/>
          </a:bodyPr>
          <a:lstStyle>
            <a:lvl1pPr>
              <a:defRPr sz="4000" cap="none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7D64B51-A9B6-4A76-949F-5769931247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361" y="3233530"/>
            <a:ext cx="4593771" cy="2902590"/>
          </a:xfrm>
        </p:spPr>
        <p:txBody>
          <a:bodyPr>
            <a:normAutofit/>
          </a:bodyPr>
          <a:lstStyle>
            <a:lvl1pPr marL="0" indent="0" algn="ctr">
              <a:buClr>
                <a:schemeClr val="bg1"/>
              </a:buClr>
              <a:buNone/>
              <a:defRPr sz="2400">
                <a:solidFill>
                  <a:schemeClr val="tx1"/>
                </a:solidFill>
              </a:defRPr>
            </a:lvl1pPr>
            <a:lvl2pPr marL="228600" indent="0" algn="ctr">
              <a:buClr>
                <a:schemeClr val="bg1"/>
              </a:buClr>
              <a:buNone/>
              <a:defRPr sz="2400">
                <a:solidFill>
                  <a:schemeClr val="tx1"/>
                </a:solidFill>
              </a:defRPr>
            </a:lvl2pPr>
            <a:lvl3pPr marL="457200" indent="0" algn="ctr">
              <a:buClr>
                <a:schemeClr val="bg1"/>
              </a:buClr>
              <a:buNone/>
              <a:defRPr sz="2400">
                <a:solidFill>
                  <a:schemeClr val="tx1"/>
                </a:solidFill>
              </a:defRPr>
            </a:lvl3pPr>
            <a:lvl4pPr marL="685800" indent="0" algn="ctr">
              <a:buClr>
                <a:schemeClr val="bg1"/>
              </a:buClr>
              <a:buNone/>
              <a:defRPr sz="2400">
                <a:solidFill>
                  <a:schemeClr val="tx1"/>
                </a:solidFill>
              </a:defRPr>
            </a:lvl4pPr>
            <a:lvl5pPr marL="914400" indent="0" algn="ctr">
              <a:buClr>
                <a:schemeClr val="bg1"/>
              </a:buClr>
              <a:buNone/>
              <a:defRPr sz="2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0114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712900" y="407684"/>
            <a:ext cx="4910096" cy="2257167"/>
          </a:xfrm>
          <a:noFill/>
          <a:ln>
            <a:noFill/>
          </a:ln>
        </p:spPr>
        <p:txBody>
          <a:bodyPr anchor="ctr" anchorCtr="0">
            <a:normAutofit/>
          </a:bodyPr>
          <a:lstStyle>
            <a:lvl1pPr algn="l">
              <a:defRPr sz="4000">
                <a:solidFill>
                  <a:srgbClr val="262626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 bwMode="white">
          <a:xfrm>
            <a:off x="6780414" y="3019130"/>
            <a:ext cx="4584265" cy="3159033"/>
          </a:xfrm>
        </p:spPr>
        <p:txBody>
          <a:bodyPr anchor="t" anchorCtr="1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FEC71D9-8368-4022-BA35-B43400F9250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27320" y="407684"/>
            <a:ext cx="5625849" cy="577047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891621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BE4AA6-ED36-4D3B-ABD8-3BA6059C30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3744516" y="1127369"/>
            <a:ext cx="4703084" cy="1188720"/>
          </a:xfrm>
          <a:noFill/>
          <a:ln>
            <a:noFill/>
          </a:ln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cap="none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94707B9-0409-43FA-B052-6AE401D767C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44516" y="2263081"/>
            <a:ext cx="4702968" cy="3909119"/>
          </a:xfrm>
          <a:noFill/>
          <a:ln>
            <a:noFill/>
          </a:ln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228600" indent="0" algn="ctr">
              <a:buNone/>
              <a:defRPr>
                <a:solidFill>
                  <a:schemeClr val="bg1"/>
                </a:solidFill>
              </a:defRPr>
            </a:lvl2pPr>
            <a:lvl3pPr marL="457200" indent="0" algn="ctr">
              <a:buNone/>
              <a:defRPr>
                <a:solidFill>
                  <a:schemeClr val="bg1"/>
                </a:solidFill>
              </a:defRPr>
            </a:lvl3pPr>
            <a:lvl4pPr marL="685800" indent="0" algn="ctr">
              <a:buNone/>
              <a:defRPr>
                <a:solidFill>
                  <a:schemeClr val="bg1"/>
                </a:solidFill>
              </a:defRPr>
            </a:lvl4pPr>
            <a:lvl5pPr marL="9144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52560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blackWhite">
          <a:xfrm>
            <a:off x="1600200" y="2386744"/>
            <a:ext cx="8991600" cy="1645920"/>
          </a:xfrm>
          <a:noFill/>
          <a:ln w="38100">
            <a:solidFill>
              <a:srgbClr val="FFFFFF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2400">
                <a:solidFill>
                  <a:srgbClr val="262626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noProof="0"/>
              <a:t>Образец подзаголовка</a:t>
            </a:r>
            <a:endParaRPr lang="en-US" noProof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87374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оловок раздела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268440A-E3ED-426B-A1F8-1D7557F9584D}"/>
              </a:ext>
            </a:extLst>
          </p:cNvPr>
          <p:cNvSpPr/>
          <p:nvPr userDrawn="1"/>
        </p:nvSpPr>
        <p:spPr>
          <a:xfrm>
            <a:off x="0" y="3648173"/>
            <a:ext cx="12192000" cy="320982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blackWhite">
          <a:xfrm>
            <a:off x="1600200" y="1887121"/>
            <a:ext cx="8991600" cy="1645920"/>
          </a:xfrm>
          <a:noFill/>
          <a:ln w="38100">
            <a:solidFill>
              <a:srgbClr val="FFFFFF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noProof="0"/>
              <a:t>Образец подзаголовка</a:t>
            </a:r>
            <a:endParaRPr lang="en-US" noProof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386F08-408F-4BD2-A5F9-1FF72E18D3C3}" type="datetimeFigureOut">
              <a:rPr lang="en-US" noProof="0" smtClean="0"/>
              <a:pPr/>
              <a:t>2/22/2023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496345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>
          <a:noFill/>
          <a:ln>
            <a:solidFill>
              <a:schemeClr val="accent2"/>
            </a:solidFill>
          </a:ln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B668FB-6A04-4C02-A197-0044D616A95A}"/>
              </a:ext>
            </a:extLst>
          </p:cNvPr>
          <p:cNvSpPr/>
          <p:nvPr userDrawn="1"/>
        </p:nvSpPr>
        <p:spPr>
          <a:xfrm>
            <a:off x="-15240" y="-1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38643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>
          <a:noFill/>
          <a:ln>
            <a:noFill/>
          </a:ln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972FC25-236C-4A4E-83A6-4EBE36B8339C}"/>
              </a:ext>
            </a:extLst>
          </p:cNvPr>
          <p:cNvSpPr/>
          <p:nvPr userDrawn="1"/>
        </p:nvSpPr>
        <p:spPr>
          <a:xfrm>
            <a:off x="-15240" y="-1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955229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583436" y="2313433"/>
            <a:ext cx="4270248" cy="704087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400" b="1" dirty="0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583436" y="3143250"/>
            <a:ext cx="4270248" cy="259677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fld id="{38386F08-408F-4BD2-A5F9-1FF72E18D3C3}" type="datetimeFigureOut">
              <a:rPr lang="en-US" noProof="0" smtClean="0"/>
              <a:pPr/>
              <a:t>2/22/2023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alpha val="7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 bwMode="gray">
          <a:noFill/>
          <a:ln>
            <a:solidFill>
              <a:schemeClr val="bg1"/>
            </a:solidFill>
          </a:ln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7CC6D812-2BC4-484A-A3B0-D751943CAC28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04927" y="2313433"/>
            <a:ext cx="4270248" cy="704088"/>
          </a:xfr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4450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59962" y="6324918"/>
            <a:ext cx="365760" cy="365760"/>
          </a:xfrm>
        </p:spPr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644389" y="6345814"/>
            <a:ext cx="2753746" cy="323968"/>
          </a:xfrm>
        </p:spPr>
        <p:txBody>
          <a:bodyPr/>
          <a:lstStyle/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57200" y="6403848"/>
            <a:ext cx="5901189" cy="320040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4070FEF-D9D1-45DF-A806-9CA5B8270E72}"/>
              </a:ext>
            </a:extLst>
          </p:cNvPr>
          <p:cNvSpPr/>
          <p:nvPr userDrawn="1"/>
        </p:nvSpPr>
        <p:spPr>
          <a:xfrm>
            <a:off x="-15240" y="-1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C8A7AD-2B2B-4A1B-8A04-1B8223844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463130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30181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Autofit/>
          </a:bodyPr>
          <a:lstStyle/>
          <a:p>
            <a:r>
              <a:rPr lang="ru-RU" noProof="0"/>
              <a:t>Образец заголовка</a:t>
            </a:r>
            <a:endParaRPr lang="en-US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38386F08-408F-4BD2-A5F9-1FF72E18D3C3}" type="datetimeFigureOut">
              <a:rPr lang="en-US" noProof="0" smtClean="0"/>
              <a:t>2/22/2023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42F0A33C-B6D6-454E-A4EA-5198AC78DEE3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53149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79" r:id="rId4"/>
    <p:sldLayoutId id="2147483681" r:id="rId5"/>
    <p:sldLayoutId id="2147483690" r:id="rId6"/>
    <p:sldLayoutId id="2147483666" r:id="rId7"/>
    <p:sldLayoutId id="2147483687" r:id="rId8"/>
    <p:sldLayoutId id="2147483680" r:id="rId9"/>
    <p:sldLayoutId id="2147483688" r:id="rId10"/>
    <p:sldLayoutId id="2147483673" r:id="rId11"/>
    <p:sldLayoutId id="2147483692" r:id="rId12"/>
    <p:sldLayoutId id="2147483674" r:id="rId13"/>
    <p:sldLayoutId id="2147483676" r:id="rId14"/>
    <p:sldLayoutId id="2147483677" r:id="rId15"/>
    <p:sldLayoutId id="2147483691" r:id="rId16"/>
    <p:sldLayoutId id="214748368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kern="1200" cap="none" spc="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s://go.microsoft.com/fwlink/?linkid=2007348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>
            <a:extLst>
              <a:ext uri="{FF2B5EF4-FFF2-40B4-BE49-F238E27FC236}">
                <a16:creationId xmlns:a16="http://schemas.microsoft.com/office/drawing/2014/main" id="{73785415-E552-4742-B0A5-FC1ECF293E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97134" y="1396319"/>
            <a:ext cx="3568700" cy="3852000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Title 36">
            <a:extLst>
              <a:ext uri="{FF2B5EF4-FFF2-40B4-BE49-F238E27FC236}">
                <a16:creationId xmlns:a16="http://schemas.microsoft.com/office/drawing/2014/main" id="{1C44CABD-3945-420B-A1E8-0D3E5F523E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4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Віртуальна</a:t>
            </a:r>
            <a:br>
              <a:rPr lang="uk-UA" sz="4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uk-UA" sz="4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подорож</a:t>
            </a:r>
            <a:endParaRPr lang="en-US" sz="40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Subtitle 37">
            <a:extLst>
              <a:ext uri="{FF2B5EF4-FFF2-40B4-BE49-F238E27FC236}">
                <a16:creationId xmlns:a16="http://schemas.microsoft.com/office/drawing/2014/main" id="{6ED6B106-CA53-428B-8BF0-1BC5768C05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1345" y="3322319"/>
            <a:ext cx="3369310" cy="2023304"/>
          </a:xfrm>
        </p:spPr>
        <p:txBody>
          <a:bodyPr>
            <a:norm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УМАНСЬКЕ ДИВО Софіївський дендропарк</a:t>
            </a:r>
            <a:endParaRPr lang="en-US" sz="2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3246D675-67E5-4555-A221-CF485210252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N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9AA70E4C-E817-4A4E-93CC-9733B4AE5F9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W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7DCC9775-E9C4-4A98-919A-D7C474DAAFE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75DE801-F024-40F4-9D87-C92972A0A26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S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AAED02E-72AD-4F9E-B211-47F95715E8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 bwMode="white">
          <a:xfrm>
            <a:off x="9458446" y="482032"/>
            <a:ext cx="2052000" cy="2052000"/>
            <a:chOff x="7452002" y="2805763"/>
            <a:chExt cx="3388474" cy="3388474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2D599C9-C2A3-48CB-9D9A-7AE27BA0F27A}"/>
                </a:ext>
              </a:extLst>
            </p:cNvPr>
            <p:cNvCxnSpPr>
              <a:cxnSpLocks/>
            </p:cNvCxnSpPr>
            <p:nvPr userDrawn="1"/>
          </p:nvCxnSpPr>
          <p:spPr bwMode="white">
            <a:xfrm rot="2700000" flipH="1">
              <a:off x="7452000" y="4500000"/>
              <a:ext cx="3388474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1690C3C-C7B5-4535-A5D6-22DBC5630FA8}"/>
                </a:ext>
              </a:extLst>
            </p:cNvPr>
            <p:cNvCxnSpPr>
              <a:cxnSpLocks/>
            </p:cNvCxnSpPr>
            <p:nvPr userDrawn="1"/>
          </p:nvCxnSpPr>
          <p:spPr bwMode="white">
            <a:xfrm rot="18900000">
              <a:off x="7452002" y="4500000"/>
              <a:ext cx="3388474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B7897E6-775C-4603-8153-D078160E1E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4620000" y="3221408"/>
            <a:ext cx="2952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67">
            <a:extLst>
              <a:ext uri="{FF2B5EF4-FFF2-40B4-BE49-F238E27FC236}">
                <a16:creationId xmlns:a16="http://schemas.microsoft.com/office/drawing/2014/main" id="{7EF755C8-D22F-4585-A846-467B938E1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4242000" y="1437564"/>
            <a:ext cx="3708000" cy="3982873"/>
          </a:xfrm>
          <a:prstGeom prst="rect">
            <a:avLst/>
          </a:prstGeom>
          <a:noFill/>
          <a:ln w="31750"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C3E7201-2DC1-496C-8D44-FAE8D9270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6143" y="232356"/>
            <a:ext cx="4196475" cy="314735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FA55444-85AA-4F28-843D-0F28D81304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9463" y="121654"/>
            <a:ext cx="3513615" cy="263182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F47E36C-23CD-4822-9764-E9FA63E6A9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9006" y="2903097"/>
            <a:ext cx="3682960" cy="275866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A66028B-985F-4B31-A919-680180A08B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40" y="4017396"/>
            <a:ext cx="4197560" cy="2461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345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4C0AF-0C99-49B8-B848-73442FA81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 </a:t>
            </a:r>
            <a:r>
              <a:rPr lang="uk-UA" b="1" dirty="0">
                <a:solidFill>
                  <a:schemeClr val="tx1"/>
                </a:solidFill>
              </a:rPr>
              <a:t>ІСТОРІЯ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F1A56A-9365-4450-94DC-F98248141D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3050" y="2402562"/>
            <a:ext cx="5466419" cy="372609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2000" b="1" i="1" dirty="0">
                <a:effectLst/>
                <a:latin typeface="verdana" panose="020B0604030504040204" pitchFamily="34" charset="0"/>
              </a:rPr>
              <a:t>Заснував парк у 1796 р. польський магнат Станіслав Потоцький на честь своєї дружини красуні-гречанки Софії, та подарував його у день її янгола, в травні 1802 р. Дивовижні пейзажі, екзотичні рослини, античні скульптури, каскади, фонтани, кам’яні гроти – все це гармонійно поєднується і створює неповторну атмосферу казки. Цей шедевр вражає відвідувачів своєю красою вже понад 210 років.</a:t>
            </a:r>
            <a:endParaRPr lang="en-US" sz="2000" b="1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FE30D8E-3C8D-4EC6-9EC0-49EEC65D3D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flipH="1">
            <a:off x="394323" y="365760"/>
            <a:ext cx="6102876" cy="6126480"/>
            <a:chOff x="4266631" y="945960"/>
            <a:chExt cx="7178609" cy="522624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612A650-2C8A-4D4F-8C56-7E8C716CB428}"/>
                </a:ext>
              </a:extLst>
            </p:cNvPr>
            <p:cNvCxnSpPr/>
            <p:nvPr/>
          </p:nvCxnSpPr>
          <p:spPr>
            <a:xfrm>
              <a:off x="4267200" y="960120"/>
              <a:ext cx="7178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87B35CA-924E-4B0B-8992-FCA9B56F0710}"/>
                </a:ext>
              </a:extLst>
            </p:cNvPr>
            <p:cNvCxnSpPr/>
            <p:nvPr/>
          </p:nvCxnSpPr>
          <p:spPr>
            <a:xfrm>
              <a:off x="4266631" y="6172200"/>
              <a:ext cx="7160477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7967EA4-E543-4682-9FBC-5EB0A4DED477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7888" y="3555960"/>
              <a:ext cx="5220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3A55248-C59C-4ACA-8BB2-3607238825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829945" y="2297802"/>
            <a:ext cx="504000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5B2A828-5F4D-40AD-84F7-EF8B5DC6A04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7344" r="17344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196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42865-E6CA-4761-9E4C-52F0D6A53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85" y="457200"/>
            <a:ext cx="10234937" cy="1188720"/>
          </a:xfrm>
        </p:spPr>
        <p:txBody>
          <a:bodyPr>
            <a:noAutofit/>
          </a:bodyPr>
          <a:lstStyle/>
          <a:p>
            <a:pPr>
              <a:spcBef>
                <a:spcPts val="4200"/>
              </a:spcBef>
              <a:spcAft>
                <a:spcPts val="3000"/>
              </a:spcAft>
            </a:pPr>
            <a:r>
              <a:rPr lang="uk-UA" sz="2800" b="1" dirty="0">
                <a:solidFill>
                  <a:schemeClr val="tx1"/>
                </a:solidFill>
              </a:rPr>
              <a:t>ЧИМ УНІКАЛЬНА </a:t>
            </a:r>
            <a:br>
              <a:rPr lang="uk-UA" sz="2800" b="1" dirty="0">
                <a:solidFill>
                  <a:schemeClr val="tx1"/>
                </a:solidFill>
              </a:rPr>
            </a:br>
            <a:r>
              <a:rPr lang="uk-UA" sz="2800" b="1" dirty="0">
                <a:solidFill>
                  <a:schemeClr val="tx1"/>
                </a:solidFill>
              </a:rPr>
              <a:t>СОФІЇВКА?</a:t>
            </a:r>
            <a:br>
              <a:rPr lang="en-US" sz="2800" b="1" dirty="0">
                <a:solidFill>
                  <a:schemeClr val="tx1"/>
                </a:solidFill>
              </a:rPr>
            </a:br>
            <a:br>
              <a:rPr lang="uk-UA" b="1" dirty="0">
                <a:solidFill>
                  <a:schemeClr val="tx1"/>
                </a:solidFill>
              </a:rPr>
            </a:br>
            <a:br>
              <a:rPr lang="en-US" sz="1050" dirty="0">
                <a:solidFill>
                  <a:schemeClr val="tx1"/>
                </a:solidFill>
              </a:rPr>
            </a:br>
            <a:br>
              <a:rPr lang="en-US" sz="1050" dirty="0">
                <a:solidFill>
                  <a:schemeClr val="tx1"/>
                </a:solidFill>
              </a:rPr>
            </a:br>
            <a:r>
              <a:rPr lang="uk-UA" sz="1050" dirty="0">
                <a:solidFill>
                  <a:schemeClr val="tx1"/>
                </a:solidFill>
              </a:rPr>
              <a:t> </a:t>
            </a:r>
            <a:endParaRPr lang="en-US" sz="18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D4C32-3413-4C48-BAAC-8902D2C39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7668" y="2414451"/>
            <a:ext cx="10883292" cy="3675307"/>
          </a:xfrm>
        </p:spPr>
        <p:txBody>
          <a:bodyPr spcCol="36000">
            <a:noAutofit/>
          </a:bodyPr>
          <a:lstStyle/>
          <a:p>
            <a:pPr marL="0" indent="0" algn="just">
              <a:buNone/>
            </a:pPr>
            <a:r>
              <a:rPr lang="uk-UA" sz="1800" b="0" i="0" dirty="0">
                <a:solidFill>
                  <a:srgbClr val="00206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Національний дендрологічний парк „Софіївка” – одне з найвидатніших творінь світового садово-паркового мистецтва кінця Х</a:t>
            </a:r>
            <a:r>
              <a:rPr lang="en-US" sz="1800" b="0" i="0" dirty="0">
                <a:solidFill>
                  <a:srgbClr val="00206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V</a:t>
            </a:r>
            <a:r>
              <a:rPr lang="uk-UA" sz="1800" b="0" i="0" dirty="0">
                <a:solidFill>
                  <a:srgbClr val="00206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ІІІ – першої половини ХІХ ст. Парк розкинувся на площі майже 180 га на узбіччі старовинного міста Умань.</a:t>
            </a:r>
          </a:p>
          <a:p>
            <a:pPr marL="0" indent="0" algn="just">
              <a:buNone/>
            </a:pPr>
            <a:r>
              <a:rPr lang="uk-UA" sz="1800" b="0" i="0" dirty="0">
                <a:solidFill>
                  <a:srgbClr val="00206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Завдяки компонуванню різних дерев’яних порід, поєднанню їх з водоймами, скелями й архітектурними спорудами, створено види й перспективи різних планів – Головна алея, Англійський парк, Єлисейські поля та інші.</a:t>
            </a:r>
            <a:endParaRPr lang="en-US" sz="1800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6D84601-5D04-4246-95A5-C178A6C74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48146" y="717441"/>
            <a:ext cx="10895707" cy="5423118"/>
            <a:chOff x="699108" y="935360"/>
            <a:chExt cx="10746132" cy="5256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DAC6016-1C3C-4BBF-88B5-BD903710BDAE}"/>
                </a:ext>
              </a:extLst>
            </p:cNvPr>
            <p:cNvCxnSpPr/>
            <p:nvPr/>
          </p:nvCxnSpPr>
          <p:spPr>
            <a:xfrm>
              <a:off x="4267200" y="947420"/>
              <a:ext cx="717804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B9FDF5A3-9005-483A-B72F-BD42C53B1E22}"/>
                </a:ext>
              </a:extLst>
            </p:cNvPr>
            <p:cNvCxnSpPr/>
            <p:nvPr/>
          </p:nvCxnSpPr>
          <p:spPr>
            <a:xfrm>
              <a:off x="699108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79988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3C759BCA-32DF-4163-A6A6-E5D733BCC690}"/>
              </a:ext>
            </a:extLst>
          </p:cNvPr>
          <p:cNvSpPr txBox="1"/>
          <p:nvPr/>
        </p:nvSpPr>
        <p:spPr>
          <a:xfrm>
            <a:off x="6555547" y="862822"/>
            <a:ext cx="465640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0" dirty="0">
                <a:solidFill>
                  <a:srgbClr val="002060"/>
                </a:solidFill>
                <a:effectLst/>
                <a:latin typeface="verdana" panose="020B0604030504040204" pitchFamily="34" charset="0"/>
              </a:rPr>
              <a:t>Головна композиційна вісь парку проходить по річищу Кам’янки, де споруджено ряд штучних басейнів та </a:t>
            </a:r>
            <a:r>
              <a:rPr lang="uk-UA" b="0" dirty="0" err="1">
                <a:solidFill>
                  <a:srgbClr val="002060"/>
                </a:solidFill>
                <a:effectLst/>
                <a:latin typeface="verdana" panose="020B0604030504040204" pitchFamily="34" charset="0"/>
              </a:rPr>
              <a:t>ставів</a:t>
            </a:r>
            <a:r>
              <a:rPr lang="uk-UA" b="0" dirty="0">
                <a:solidFill>
                  <a:srgbClr val="002060"/>
                </a:solidFill>
                <a:effectLst/>
                <a:latin typeface="verdana" panose="020B0604030504040204" pitchFamily="34" charset="0"/>
              </a:rPr>
              <a:t>: Верхній став (понад 8 га), Нижній став (близько 1,5 га), водоспади (один з них 14 м висотою), шлюзи, каскади, підземну ріку </a:t>
            </a:r>
            <a:r>
              <a:rPr lang="uk-UA" b="0" dirty="0" err="1">
                <a:solidFill>
                  <a:srgbClr val="002060"/>
                </a:solidFill>
                <a:effectLst/>
                <a:latin typeface="verdana" panose="020B0604030504040204" pitchFamily="34" charset="0"/>
              </a:rPr>
              <a:t>Ахеронт</a:t>
            </a:r>
            <a:r>
              <a:rPr lang="uk-UA" b="0" dirty="0">
                <a:solidFill>
                  <a:srgbClr val="002060"/>
                </a:solidFill>
                <a:effectLst/>
                <a:latin typeface="verdana" panose="020B0604030504040204" pitchFamily="34" charset="0"/>
              </a:rPr>
              <a:t> (завдовжки 224 м), водограї (найбільший до 20 м).</a:t>
            </a:r>
            <a:endParaRPr lang="ru-UA" dirty="0">
              <a:solidFill>
                <a:srgbClr val="002060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8BF4020-511E-43D8-9747-9C501912C6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4960" y="4806470"/>
            <a:ext cx="2461793" cy="127691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8B71D13-63C0-432C-A764-BC347D9D85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5392" y="3372699"/>
            <a:ext cx="2403712" cy="150167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D32D45A-3D6B-4AE3-9D40-62043DD4A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5379" y="4519818"/>
            <a:ext cx="2529581" cy="156356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C29E42C-CBBC-40EC-ABF6-25AC51620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5379" y="3439196"/>
            <a:ext cx="2570013" cy="136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538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42865-E6CA-4761-9E4C-52F0D6A53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86" y="457200"/>
            <a:ext cx="10066126" cy="780757"/>
          </a:xfrm>
        </p:spPr>
        <p:txBody>
          <a:bodyPr>
            <a:noAutofit/>
          </a:bodyPr>
          <a:lstStyle/>
          <a:p>
            <a:pPr>
              <a:spcBef>
                <a:spcPts val="4200"/>
              </a:spcBef>
              <a:spcAft>
                <a:spcPts val="3000"/>
              </a:spcAft>
            </a:pPr>
            <a:r>
              <a:rPr lang="uk-UA" sz="2800" b="1" dirty="0">
                <a:solidFill>
                  <a:schemeClr val="tx1"/>
                </a:solidFill>
              </a:rPr>
              <a:t>ЧИМ УНІКАЛЬНА </a:t>
            </a:r>
            <a:br>
              <a:rPr lang="uk-UA" sz="2800" b="1" dirty="0">
                <a:solidFill>
                  <a:schemeClr val="tx1"/>
                </a:solidFill>
              </a:rPr>
            </a:br>
            <a:r>
              <a:rPr lang="uk-UA" sz="2800" b="1" dirty="0">
                <a:solidFill>
                  <a:schemeClr val="tx1"/>
                </a:solidFill>
              </a:rPr>
              <a:t>СОФІЇВКА?</a:t>
            </a:r>
            <a:br>
              <a:rPr lang="en-US" sz="2800" b="1" dirty="0">
                <a:solidFill>
                  <a:schemeClr val="tx1"/>
                </a:solidFill>
              </a:rPr>
            </a:br>
            <a:br>
              <a:rPr lang="uk-UA" b="1" dirty="0">
                <a:solidFill>
                  <a:schemeClr val="tx1"/>
                </a:solidFill>
              </a:rPr>
            </a:br>
            <a:br>
              <a:rPr lang="en-US" sz="1050" dirty="0">
                <a:solidFill>
                  <a:schemeClr val="tx1"/>
                </a:solidFill>
              </a:rPr>
            </a:br>
            <a:br>
              <a:rPr lang="en-US" sz="1050" dirty="0">
                <a:solidFill>
                  <a:schemeClr val="tx1"/>
                </a:solidFill>
              </a:rPr>
            </a:br>
            <a:r>
              <a:rPr lang="uk-UA" sz="1050" dirty="0">
                <a:solidFill>
                  <a:schemeClr val="tx1"/>
                </a:solidFill>
              </a:rPr>
              <a:t> </a:t>
            </a:r>
            <a:endParaRPr lang="en-US" sz="18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D4C32-3413-4C48-BAAC-8902D2C39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185" y="1778857"/>
            <a:ext cx="10893775" cy="4310901"/>
          </a:xfrm>
        </p:spPr>
        <p:txBody>
          <a:bodyPr spcCol="36000">
            <a:noAutofit/>
          </a:bodyPr>
          <a:lstStyle/>
          <a:p>
            <a:pPr marL="0" indent="0" algn="just">
              <a:buNone/>
            </a:pP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Посеред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Нижнього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ставу з широко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роззявленої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пащі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змії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що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звивається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на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камені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б'ється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стовп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води — фонтан «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Змія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». Вода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надходить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до фонтану по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самопливному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підземному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водогону,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викладеному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з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гранітного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тесаного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каменю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18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вздовж</a:t>
            </a:r>
            <a:r>
              <a:rPr lang="ru-RU" sz="18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дороги.</a:t>
            </a:r>
            <a:endParaRPr lang="en-US" sz="1800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6D84601-5D04-4246-95A5-C178A6C74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48146" y="717441"/>
            <a:ext cx="10895707" cy="5423118"/>
            <a:chOff x="699108" y="935360"/>
            <a:chExt cx="10746132" cy="5256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DAC6016-1C3C-4BBF-88B5-BD903710BDAE}"/>
                </a:ext>
              </a:extLst>
            </p:cNvPr>
            <p:cNvCxnSpPr/>
            <p:nvPr/>
          </p:nvCxnSpPr>
          <p:spPr>
            <a:xfrm>
              <a:off x="4267200" y="947420"/>
              <a:ext cx="717804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B9FDF5A3-9005-483A-B72F-BD42C53B1E22}"/>
                </a:ext>
              </a:extLst>
            </p:cNvPr>
            <p:cNvCxnSpPr/>
            <p:nvPr/>
          </p:nvCxnSpPr>
          <p:spPr>
            <a:xfrm>
              <a:off x="699108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79988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C4735A4-944F-4A1E-A1B5-FD59BF424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4869" y="3682087"/>
            <a:ext cx="3262065" cy="223621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2FC3825-748B-4B3E-9B2A-7DB32BE04D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533" y="3209758"/>
            <a:ext cx="2447780" cy="274388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1EFC7E1-4E6F-4906-8BFC-4350FF63F889}"/>
              </a:ext>
            </a:extLst>
          </p:cNvPr>
          <p:cNvSpPr txBox="1"/>
          <p:nvPr/>
        </p:nvSpPr>
        <p:spPr>
          <a:xfrm>
            <a:off x="7019778" y="1002569"/>
            <a:ext cx="436098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0" i="0" dirty="0">
                <a:solidFill>
                  <a:srgbClr val="0000CC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У парку навіть зберігся дуб, віком біля 400 років, – німий свідок багатьох подій, що відбувалися у цих місцях. За народними переказами, саме під цим дубом збиралися на наради з козакам (Гайдамацький дуб)</a:t>
            </a:r>
            <a:endParaRPr lang="ru-UA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767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itle 66">
            <a:extLst>
              <a:ext uri="{FF2B5EF4-FFF2-40B4-BE49-F238E27FC236}">
                <a16:creationId xmlns:a16="http://schemas.microsoft.com/office/drawing/2014/main" id="{BC69CF52-F446-4370-9577-2EB5F30ED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8" y="-863599"/>
            <a:ext cx="9924288" cy="288289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AB900"/>
              </a:buClr>
              <a:buSzTx/>
              <a:buFont typeface="Arial" panose="020B0604020202020204" pitchFamily="34" charset="0"/>
              <a:buNone/>
              <a:tabLst/>
              <a:defRPr/>
            </a:pPr>
            <a:br>
              <a:rPr lang="uk-UA" sz="2400" b="1" dirty="0">
                <a:solidFill>
                  <a:srgbClr val="0070C0"/>
                </a:solidFill>
              </a:rPr>
            </a:br>
            <a:br>
              <a:rPr lang="uk-UA" sz="2400" b="1" dirty="0">
                <a:solidFill>
                  <a:srgbClr val="0070C0"/>
                </a:solidFill>
              </a:rPr>
            </a:br>
            <a:br>
              <a:rPr lang="uk-UA" sz="2400" b="1" dirty="0">
                <a:solidFill>
                  <a:srgbClr val="0070C0"/>
                </a:solidFill>
              </a:rPr>
            </a:br>
            <a:br>
              <a:rPr lang="uk-UA" sz="2400" b="1" dirty="0">
                <a:solidFill>
                  <a:srgbClr val="0070C0"/>
                </a:solidFill>
              </a:rPr>
            </a:br>
            <a:r>
              <a:rPr lang="uk-UA" sz="2400" b="1" dirty="0">
                <a:solidFill>
                  <a:srgbClr val="002060"/>
                </a:solidFill>
              </a:rPr>
              <a:t>ВІРТУАЛЬНА МАНДРІВКА</a:t>
            </a:r>
            <a:br>
              <a:rPr lang="uk-UA" sz="2400" b="1" dirty="0">
                <a:solidFill>
                  <a:srgbClr val="002060"/>
                </a:solidFill>
              </a:rPr>
            </a:b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 </a:t>
            </a:r>
            <a:r>
              <a:rPr kumimoji="0" lang="ru-RU" sz="2400" b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Національного</a:t>
            </a: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ru-RU" sz="2400" b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дендрологічного</a:t>
            </a: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парку </a:t>
            </a:r>
            <a:r>
              <a:rPr kumimoji="0" lang="ru-RU" sz="2400" b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Софіївки</a:t>
            </a:r>
            <a:b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«</a:t>
            </a:r>
            <a:r>
              <a:rPr kumimoji="0" lang="ru-RU" sz="2400" b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Сім</a:t>
            </a: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чудес </a:t>
            </a:r>
            <a:r>
              <a:rPr kumimoji="0" lang="ru-RU" sz="2400" b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світу</a:t>
            </a: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13381A64-D3D4-4D0D-A114-3AC5FB8E5D7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027178" y="526052"/>
            <a:ext cx="10341860" cy="203658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sz="2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Неймовірно казкові місця…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67AF930-F598-4747-9605-0A838ED2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 flipH="1">
            <a:off x="4743216" y="-3976630"/>
            <a:ext cx="2705567" cy="11429999"/>
            <a:chOff x="4578818" y="945960"/>
            <a:chExt cx="6880587" cy="5226241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1D710A3-26CD-4F84-A4D0-36F61290B609}"/>
                </a:ext>
              </a:extLst>
            </p:cNvPr>
            <p:cNvCxnSpPr/>
            <p:nvPr/>
          </p:nvCxnSpPr>
          <p:spPr>
            <a:xfrm>
              <a:off x="4578818" y="954315"/>
              <a:ext cx="6866419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41FF842-56E6-401D-9231-6DA71802EEF0}"/>
                </a:ext>
              </a:extLst>
            </p:cNvPr>
            <p:cNvCxnSpPr/>
            <p:nvPr/>
          </p:nvCxnSpPr>
          <p:spPr>
            <a:xfrm>
              <a:off x="4592975" y="6172201"/>
              <a:ext cx="686643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92A67031-41E7-43C9-8962-AD5A25383D24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7888" y="3555960"/>
              <a:ext cx="5220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94F297F-EFDC-486B-84B0-60452DD9D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6200000" flipH="1" flipV="1">
            <a:off x="4814861" y="-175824"/>
            <a:ext cx="3938452" cy="11430000"/>
            <a:chOff x="4578818" y="945960"/>
            <a:chExt cx="6880587" cy="522624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B19EBAE2-30BF-4069-8CA3-ED78C7E5B56D}"/>
                </a:ext>
              </a:extLst>
            </p:cNvPr>
            <p:cNvCxnSpPr/>
            <p:nvPr/>
          </p:nvCxnSpPr>
          <p:spPr>
            <a:xfrm>
              <a:off x="4578818" y="954315"/>
              <a:ext cx="686641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DFB05770-3738-4864-BC82-D2B153B53989}"/>
                </a:ext>
              </a:extLst>
            </p:cNvPr>
            <p:cNvCxnSpPr/>
            <p:nvPr/>
          </p:nvCxnSpPr>
          <p:spPr>
            <a:xfrm>
              <a:off x="4592975" y="6172201"/>
              <a:ext cx="686643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F765A14-4747-43AD-9029-6A1A9224A47D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7888" y="3555960"/>
              <a:ext cx="5220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2CF6C65-9676-4BE4-A507-1A1EC5CCD8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2489389" y="1407458"/>
            <a:ext cx="6819900" cy="0"/>
          </a:xfrm>
          <a:prstGeom prst="line">
            <a:avLst/>
          </a:prstGeom>
          <a:ln w="317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84B88D7-A35D-4A58-8B79-D137EFA23042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/>
          <a:srcRect l="16667" r="16667"/>
          <a:stretch>
            <a:fillRect/>
          </a:stretch>
        </p:blipFill>
        <p:spPr>
          <a:xfrm>
            <a:off x="3457962" y="1449272"/>
            <a:ext cx="2879725" cy="366319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2E2C056-19CB-4DA8-BD62-3E89A0DE160A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/>
          <a:srcRect t="12548" b="12548"/>
          <a:stretch>
            <a:fillRect/>
          </a:stretch>
        </p:blipFill>
        <p:spPr>
          <a:xfrm>
            <a:off x="6378109" y="1449272"/>
            <a:ext cx="2515501" cy="293292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E5D3C2-3DF2-4E0E-AA5E-4DE8061E7D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6668" y="899301"/>
            <a:ext cx="3156800" cy="31568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82CFAB5-D53C-4C56-A93F-527326EB87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9243" y="5074199"/>
            <a:ext cx="2761267" cy="17526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CD4D019-4B8C-4A3D-A392-980B61C865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080" y="2017246"/>
            <a:ext cx="3219163" cy="2411265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E6A0D9C0-D612-49AC-98BE-D56B26D343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815" y="4411327"/>
            <a:ext cx="3246975" cy="2398289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76A90EDF-4312-49DB-B9A4-6202A389B2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96668" y="1466939"/>
            <a:ext cx="2667000" cy="2207244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BDAB40C2-54DE-482B-9DAC-15694AA6D6F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96670" y="3674183"/>
            <a:ext cx="2666998" cy="2941517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F0AAA017-C30A-4708-B005-812E670A3A5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46865" y="4295360"/>
            <a:ext cx="2705100" cy="250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249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itle 66">
            <a:extLst>
              <a:ext uri="{FF2B5EF4-FFF2-40B4-BE49-F238E27FC236}">
                <a16:creationId xmlns:a16="http://schemas.microsoft.com/office/drawing/2014/main" id="{BC69CF52-F446-4370-9577-2EB5F30ED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8" y="-863599"/>
            <a:ext cx="9924288" cy="288289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AB900"/>
              </a:buClr>
              <a:buSzTx/>
              <a:buFont typeface="Arial" panose="020B0604020202020204" pitchFamily="34" charset="0"/>
              <a:buNone/>
              <a:tabLst/>
              <a:defRPr/>
            </a:pPr>
            <a:br>
              <a:rPr lang="uk-UA" sz="2400" b="1" dirty="0">
                <a:solidFill>
                  <a:srgbClr val="0070C0"/>
                </a:solidFill>
              </a:rPr>
            </a:br>
            <a:br>
              <a:rPr lang="uk-UA" sz="2400" b="1" dirty="0">
                <a:solidFill>
                  <a:srgbClr val="0070C0"/>
                </a:solidFill>
              </a:rPr>
            </a:br>
            <a:br>
              <a:rPr lang="uk-UA" sz="2400" b="1" dirty="0">
                <a:solidFill>
                  <a:srgbClr val="0070C0"/>
                </a:solidFill>
              </a:rPr>
            </a:br>
            <a:br>
              <a:rPr lang="uk-UA" sz="2400" b="1" dirty="0">
                <a:solidFill>
                  <a:srgbClr val="0070C0"/>
                </a:solidFill>
              </a:rPr>
            </a:br>
            <a:r>
              <a:rPr lang="uk-UA" sz="2400" b="1" dirty="0">
                <a:solidFill>
                  <a:srgbClr val="002060"/>
                </a:solidFill>
              </a:rPr>
              <a:t>ВІРТУАЛЬНА МАНДРІВКА</a:t>
            </a:r>
            <a:br>
              <a:rPr lang="uk-UA" sz="2400" b="1" dirty="0">
                <a:solidFill>
                  <a:srgbClr val="002060"/>
                </a:solidFill>
              </a:rPr>
            </a:b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 </a:t>
            </a:r>
            <a:r>
              <a:rPr kumimoji="0" lang="ru-RU" sz="2400" b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Національного</a:t>
            </a: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ru-RU" sz="2400" b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дендрологічного</a:t>
            </a: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парку </a:t>
            </a:r>
            <a:r>
              <a:rPr kumimoji="0" lang="ru-RU" sz="2400" b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Софіївки</a:t>
            </a:r>
            <a:b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«</a:t>
            </a:r>
            <a:r>
              <a:rPr kumimoji="0" lang="ru-RU" sz="2400" b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Сім</a:t>
            </a: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чудес </a:t>
            </a:r>
            <a:r>
              <a:rPr kumimoji="0" lang="ru-RU" sz="2400" b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світу</a:t>
            </a: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13381A64-D3D4-4D0D-A114-3AC5FB8E5D7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027178" y="526052"/>
            <a:ext cx="10341860" cy="203658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ФЕНТЕЗІ – ПАРК </a:t>
            </a:r>
          </a:p>
          <a:p>
            <a:pPr algn="l"/>
            <a:r>
              <a:rPr lang="uk-UA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НОВА СОФІЇВКА…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67AF930-F598-4747-9605-0A838ED2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 flipH="1">
            <a:off x="4743216" y="-3976630"/>
            <a:ext cx="2705567" cy="11429999"/>
            <a:chOff x="4578818" y="945960"/>
            <a:chExt cx="6880587" cy="5226241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1D710A3-26CD-4F84-A4D0-36F61290B609}"/>
                </a:ext>
              </a:extLst>
            </p:cNvPr>
            <p:cNvCxnSpPr/>
            <p:nvPr/>
          </p:nvCxnSpPr>
          <p:spPr>
            <a:xfrm>
              <a:off x="4578818" y="954315"/>
              <a:ext cx="6866419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41FF842-56E6-401D-9231-6DA71802EEF0}"/>
                </a:ext>
              </a:extLst>
            </p:cNvPr>
            <p:cNvCxnSpPr/>
            <p:nvPr/>
          </p:nvCxnSpPr>
          <p:spPr>
            <a:xfrm>
              <a:off x="4592975" y="6172201"/>
              <a:ext cx="686643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92A67031-41E7-43C9-8962-AD5A25383D24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7888" y="3555960"/>
              <a:ext cx="5220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94F297F-EFDC-486B-84B0-60452DD9D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6200000" flipH="1" flipV="1">
            <a:off x="4127722" y="-1334239"/>
            <a:ext cx="3938452" cy="11430000"/>
            <a:chOff x="4578818" y="945960"/>
            <a:chExt cx="6880587" cy="522624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B19EBAE2-30BF-4069-8CA3-ED78C7E5B56D}"/>
                </a:ext>
              </a:extLst>
            </p:cNvPr>
            <p:cNvCxnSpPr/>
            <p:nvPr/>
          </p:nvCxnSpPr>
          <p:spPr>
            <a:xfrm>
              <a:off x="4578818" y="954315"/>
              <a:ext cx="686641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DFB05770-3738-4864-BC82-D2B153B53989}"/>
                </a:ext>
              </a:extLst>
            </p:cNvPr>
            <p:cNvCxnSpPr/>
            <p:nvPr/>
          </p:nvCxnSpPr>
          <p:spPr>
            <a:xfrm>
              <a:off x="4592975" y="6172201"/>
              <a:ext cx="686643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F765A14-4747-43AD-9029-6A1A9224A47D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7888" y="3555960"/>
              <a:ext cx="5220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2CF6C65-9676-4BE4-A507-1A1EC5CCD8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2489389" y="1407458"/>
            <a:ext cx="6819900" cy="0"/>
          </a:xfrm>
          <a:prstGeom prst="line">
            <a:avLst/>
          </a:prstGeom>
          <a:ln w="317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E5D3C2-3DF2-4E0E-AA5E-4DE8061E7D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457" y="3132128"/>
            <a:ext cx="2920237" cy="2920237"/>
          </a:xfrm>
          <a:prstGeom prst="rect">
            <a:avLst/>
          </a:prstGeom>
        </p:spPr>
      </p:pic>
      <p:sp>
        <p:nvSpPr>
          <p:cNvPr id="3" name="Рисунок 2">
            <a:extLst>
              <a:ext uri="{FF2B5EF4-FFF2-40B4-BE49-F238E27FC236}">
                <a16:creationId xmlns:a16="http://schemas.microsoft.com/office/drawing/2014/main" id="{28481B94-4523-4FD5-AA11-459D1940212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83071" y="2264491"/>
            <a:ext cx="2880000" cy="2880000"/>
          </a:xfrm>
        </p:spPr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FFC4CF-1312-4CD1-BE7A-1419A29CDE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614" y="1491463"/>
            <a:ext cx="2962913" cy="256097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DE6A97A-EDDA-479A-8432-71199B724719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4"/>
          <a:srcRect l="18534" r="18534"/>
          <a:stretch>
            <a:fillRect/>
          </a:stretch>
        </p:blipFill>
        <p:spPr>
          <a:xfrm>
            <a:off x="3419594" y="1567568"/>
            <a:ext cx="2881313" cy="287972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1894F00-A71C-488A-AFC3-C68137E120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3026" y="1531982"/>
            <a:ext cx="2879999" cy="3544058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970379AA-AB9F-4000-BCCD-BD488E8CB1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0862" y="1406541"/>
            <a:ext cx="2721853" cy="2693173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5461497-3F8E-4B79-B3D0-83C8D15962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071" y="4053348"/>
            <a:ext cx="2773178" cy="2150200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17C27443-181B-4F06-9001-7544C68F22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20863" y="4098343"/>
            <a:ext cx="2789190" cy="2223675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871F47E5-F965-44CC-B492-547726B74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93363" y="4457222"/>
            <a:ext cx="2789189" cy="181146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E5D4C11F-DCAB-4F7C-981C-86CDD90A2B6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94559" y="4607402"/>
            <a:ext cx="2789189" cy="166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923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8705588-E2BC-4E36-A99E-9B19942BFE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68000" y="3975714"/>
            <a:ext cx="3456000" cy="2520000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3B6E93-870A-47FD-871A-60D186B2A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r>
              <a:rPr lang="uk-UA" sz="4000" dirty="0"/>
              <a:t>ЛЕГЕНДИ ТА МІФИ</a:t>
            </a:r>
            <a:endParaRPr lang="en-US" sz="400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F07F4A7-B79A-4E16-A73A-E30B7C64B324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uk-UA" sz="2200" b="1" i="0" dirty="0">
                <a:solidFill>
                  <a:srgbClr val="000000"/>
                </a:solidFill>
                <a:effectLst/>
                <a:latin typeface="Lucida Grande"/>
              </a:rPr>
              <a:t>Парк Софіївка оточений атмосферою містики, таємничості та романтики.</a:t>
            </a:r>
          </a:p>
          <a:p>
            <a:pPr marL="0" indent="0" algn="just">
              <a:buNone/>
            </a:pPr>
            <a:r>
              <a:rPr lang="uk-UA" sz="2200" b="1" i="0" dirty="0">
                <a:solidFill>
                  <a:srgbClr val="000000"/>
                </a:solidFill>
                <a:effectLst/>
                <a:latin typeface="Lucida Grande"/>
              </a:rPr>
              <a:t>Згідно наказу Потоцького, при вході до однієї з печер було написано:</a:t>
            </a:r>
          </a:p>
          <a:p>
            <a:pPr marL="0" indent="0" algn="just">
              <a:buNone/>
            </a:pPr>
            <a:r>
              <a:rPr lang="uk-UA" sz="2200" b="0" i="0" dirty="0">
                <a:solidFill>
                  <a:srgbClr val="000000"/>
                </a:solidFill>
                <a:effectLst/>
                <a:latin typeface="Lucida Grande"/>
              </a:rPr>
              <a:t> </a:t>
            </a:r>
            <a:r>
              <a:rPr lang="uk-UA" sz="2200" b="1" i="0" dirty="0">
                <a:solidFill>
                  <a:srgbClr val="FF0000"/>
                </a:solidFill>
                <a:effectLst/>
                <a:latin typeface="Lucida Grande"/>
              </a:rPr>
              <a:t>«</a:t>
            </a:r>
            <a:r>
              <a:rPr lang="uk-UA" sz="2200" b="1" i="0" dirty="0" err="1">
                <a:solidFill>
                  <a:srgbClr val="FF0000"/>
                </a:solidFill>
                <a:effectLst/>
                <a:latin typeface="Lucida Grande"/>
              </a:rPr>
              <a:t>Забудь</a:t>
            </a:r>
            <a:r>
              <a:rPr lang="uk-UA" sz="2200" b="1" i="0" dirty="0">
                <a:solidFill>
                  <a:srgbClr val="FF0000"/>
                </a:solidFill>
                <a:effectLst/>
                <a:latin typeface="Lucida Grande"/>
              </a:rPr>
              <a:t> про біди та прийми вічне щастя. Якщо ти щасливий, то стань ще щасливіше».</a:t>
            </a:r>
            <a:r>
              <a:rPr lang="uk-UA" sz="2200" b="0" i="0" dirty="0">
                <a:solidFill>
                  <a:srgbClr val="000000"/>
                </a:solidFill>
                <a:effectLst/>
                <a:latin typeface="Lucida Grande"/>
              </a:rPr>
              <a:t> </a:t>
            </a:r>
            <a:r>
              <a:rPr lang="uk-UA" sz="2200" b="1" i="0" dirty="0">
                <a:solidFill>
                  <a:srgbClr val="000000"/>
                </a:solidFill>
                <a:effectLst/>
                <a:latin typeface="Lucida Grande"/>
              </a:rPr>
              <a:t>Згідно повір’ю, кожен, хто зайде до печери, </a:t>
            </a:r>
            <a:r>
              <a:rPr lang="uk-UA" sz="2200" b="1" i="0" dirty="0" err="1">
                <a:solidFill>
                  <a:srgbClr val="000000"/>
                </a:solidFill>
                <a:effectLst/>
                <a:latin typeface="Lucida Grande"/>
              </a:rPr>
              <a:t>забуде</a:t>
            </a:r>
            <a:r>
              <a:rPr lang="uk-UA" sz="2200" b="1" i="0" dirty="0">
                <a:solidFill>
                  <a:srgbClr val="000000"/>
                </a:solidFill>
                <a:effectLst/>
                <a:latin typeface="Lucida Grande"/>
              </a:rPr>
              <a:t> про горе на незгоди. Люди вірять в ці пророчі слова, тому прозвали це місце «Печера Щастя».</a:t>
            </a:r>
          </a:p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3B6260BF-B12E-43D7-873E-A093915B37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986000" y="1005840"/>
            <a:ext cx="3916440" cy="5593080"/>
          </a:xfrm>
        </p:spPr>
        <p:txBody>
          <a:bodyPr>
            <a:normAutofit/>
          </a:bodyPr>
          <a:lstStyle/>
          <a:p>
            <a:pPr algn="just"/>
            <a:r>
              <a:rPr lang="uk-UA" sz="1600" b="1" dirty="0">
                <a:latin typeface="Lucida Grande"/>
              </a:rPr>
              <a:t>За словами відвідувачів, дендропарк має багато чарівних місць (у всіх значеннях цього слова): не лише вражаючих красою, а й здатних виконувати бажання. Попросити чого завгодно можна біля гроту Щастя чи Великого водоспаду, а великі кам`яні вежі біля центрального входу благословляють шукачів взаємного кохання. 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EB46CFB-014A-4721-A9DB-8607BB257F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4530000" y="5254288"/>
            <a:ext cx="31320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657980-CFEE-4150-9DD0-0FBFAABC9C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5220" y="1023388"/>
            <a:ext cx="3870497" cy="2520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601704-31F9-4A1F-8C6A-782F43182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0503" y="3975714"/>
            <a:ext cx="3260335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870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E7CA0621-717C-4BE7-AA89-263F3E2C51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10201" y="0"/>
            <a:ext cx="6781800" cy="6873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DDAE4A6-B7D1-497F-AC40-6AF226DF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FF0000"/>
                </a:solidFill>
              </a:rPr>
              <a:t>ЦІКАВІ ФАКТИ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4B20246-8F91-4C8B-87D3-C25A74AE76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53169" y="2082024"/>
            <a:ext cx="5486251" cy="4529930"/>
          </a:xfrm>
        </p:spPr>
        <p:txBody>
          <a:bodyPr>
            <a:normAutofit fontScale="32500" lnSpcReduction="20000"/>
          </a:bodyPr>
          <a:lstStyle/>
          <a:p>
            <a:pPr algn="l"/>
            <a:r>
              <a:rPr lang="ru-RU" sz="5500" b="1" i="0" dirty="0" err="1">
                <a:effectLst/>
                <a:latin typeface="Lucida Grande"/>
              </a:rPr>
              <a:t>Софіївка</a:t>
            </a:r>
            <a:r>
              <a:rPr lang="ru-RU" sz="5500" b="1" i="0" dirty="0">
                <a:effectLst/>
                <a:latin typeface="Lucida Grande"/>
              </a:rPr>
              <a:t> є другою за </a:t>
            </a:r>
            <a:r>
              <a:rPr lang="ru-RU" sz="5500" b="1" i="0" dirty="0" err="1">
                <a:effectLst/>
                <a:latin typeface="Lucida Grande"/>
              </a:rPr>
              <a:t>площею</a:t>
            </a:r>
            <a:r>
              <a:rPr lang="ru-RU" sz="5500" b="1" i="0" dirty="0">
                <a:effectLst/>
                <a:latin typeface="Lucida Grande"/>
              </a:rPr>
              <a:t> в </a:t>
            </a:r>
            <a:r>
              <a:rPr lang="ru-RU" sz="5500" b="1" i="0" dirty="0" err="1">
                <a:effectLst/>
                <a:latin typeface="Lucida Grande"/>
              </a:rPr>
              <a:t>Україні</a:t>
            </a:r>
            <a:r>
              <a:rPr lang="ru-RU" sz="5500" b="1" i="0" dirty="0">
                <a:effectLst/>
                <a:latin typeface="Lucida Grande"/>
              </a:rPr>
              <a:t> (179,6 га) і </a:t>
            </a:r>
            <a:r>
              <a:rPr lang="ru-RU" sz="5500" b="1" i="0" dirty="0" err="1">
                <a:effectLst/>
                <a:latin typeface="Lucida Grande"/>
              </a:rPr>
              <a:t>поступається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тільки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Олександрійському</a:t>
            </a:r>
            <a:r>
              <a:rPr lang="ru-RU" sz="5500" b="1" i="0" dirty="0">
                <a:effectLst/>
                <a:latin typeface="Lucida Grande"/>
              </a:rPr>
              <a:t> парку (400,61 га).</a:t>
            </a:r>
          </a:p>
          <a:p>
            <a:pPr algn="l"/>
            <a:r>
              <a:rPr lang="ru-RU" sz="5500" b="1" i="0" dirty="0">
                <a:effectLst/>
                <a:latin typeface="Lucida Grande"/>
              </a:rPr>
              <a:t>У </a:t>
            </a:r>
            <a:r>
              <a:rPr lang="ru-RU" sz="5500" b="1" i="0" dirty="0" err="1">
                <a:effectLst/>
                <a:latin typeface="Lucida Grande"/>
              </a:rPr>
              <a:t>свій</a:t>
            </a:r>
            <a:r>
              <a:rPr lang="ru-RU" sz="5500" b="1" i="0" dirty="0">
                <a:effectLst/>
                <a:latin typeface="Lucida Grande"/>
              </a:rPr>
              <a:t> час тут </a:t>
            </a:r>
            <a:r>
              <a:rPr lang="ru-RU" sz="5500" b="1" i="0" dirty="0" err="1">
                <a:effectLst/>
                <a:latin typeface="Lucida Grande"/>
              </a:rPr>
              <a:t>відпочивали</a:t>
            </a:r>
            <a:r>
              <a:rPr lang="ru-RU" sz="5500" b="1" i="0" dirty="0">
                <a:effectLst/>
                <a:latin typeface="Lucida Grande"/>
              </a:rPr>
              <a:t> Тарас Шевченко, </a:t>
            </a:r>
            <a:r>
              <a:rPr lang="ru-RU" sz="5500" b="1" i="0" dirty="0" err="1">
                <a:effectLst/>
                <a:latin typeface="Lucida Grande"/>
              </a:rPr>
              <a:t>Олександр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Пушкін</a:t>
            </a:r>
            <a:r>
              <a:rPr lang="ru-RU" sz="5500" b="1" i="0" dirty="0">
                <a:effectLst/>
                <a:latin typeface="Lucida Grande"/>
              </a:rPr>
              <a:t>, Максим </a:t>
            </a:r>
            <a:r>
              <a:rPr lang="ru-RU" sz="5500" b="1" i="0" dirty="0" err="1">
                <a:effectLst/>
                <a:latin typeface="Lucida Grande"/>
              </a:rPr>
              <a:t>Рильський</a:t>
            </a:r>
            <a:r>
              <a:rPr lang="ru-RU" sz="5500" b="1" i="0" dirty="0">
                <a:effectLst/>
                <a:latin typeface="Lucida Grande"/>
              </a:rPr>
              <a:t> та </a:t>
            </a:r>
            <a:r>
              <a:rPr lang="ru-RU" sz="5500" b="1" i="0" dirty="0" err="1">
                <a:effectLst/>
                <a:latin typeface="Lucida Grande"/>
              </a:rPr>
              <a:t>Володимир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Сосюра</a:t>
            </a:r>
            <a:r>
              <a:rPr lang="ru-RU" sz="5500" b="1" i="0" dirty="0">
                <a:effectLst/>
                <a:latin typeface="Lucida Grande"/>
              </a:rPr>
              <a:t>.</a:t>
            </a:r>
          </a:p>
          <a:p>
            <a:pPr algn="l"/>
            <a:r>
              <a:rPr lang="ru-RU" sz="5500" b="1" i="0" dirty="0" err="1">
                <a:effectLst/>
                <a:latin typeface="Lucida Grande"/>
              </a:rPr>
              <a:t>Ідея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створити</a:t>
            </a:r>
            <a:r>
              <a:rPr lang="ru-RU" sz="5500" b="1" i="0" dirty="0">
                <a:effectLst/>
                <a:latin typeface="Lucida Grande"/>
              </a:rPr>
              <a:t> парк у </a:t>
            </a:r>
            <a:r>
              <a:rPr lang="ru-RU" sz="5500" b="1" i="0" dirty="0" err="1">
                <a:effectLst/>
                <a:latin typeface="Lucida Grande"/>
              </a:rPr>
              <a:t>стилі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римських</a:t>
            </a:r>
            <a:r>
              <a:rPr lang="ru-RU" sz="5500" b="1" i="0" dirty="0">
                <a:effectLst/>
                <a:latin typeface="Lucida Grande"/>
              </a:rPr>
              <a:t> та </a:t>
            </a:r>
            <a:r>
              <a:rPr lang="ru-RU" sz="5500" b="1" i="0" dirty="0" err="1">
                <a:effectLst/>
                <a:latin typeface="Lucida Grande"/>
              </a:rPr>
              <a:t>давньогрецьких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міфів</a:t>
            </a:r>
            <a:r>
              <a:rPr lang="ru-RU" sz="5500" b="1" i="0" dirty="0">
                <a:effectLst/>
                <a:latin typeface="Lucida Grande"/>
              </a:rPr>
              <a:t> належала </a:t>
            </a:r>
            <a:r>
              <a:rPr lang="ru-RU" sz="5500" b="1" i="0" dirty="0" err="1">
                <a:effectLst/>
                <a:latin typeface="Lucida Grande"/>
              </a:rPr>
              <a:t>особисто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Софії</a:t>
            </a:r>
            <a:r>
              <a:rPr lang="ru-RU" sz="5500" b="1" i="0" dirty="0">
                <a:effectLst/>
                <a:latin typeface="Lucida Grande"/>
              </a:rPr>
              <a:t>.</a:t>
            </a:r>
          </a:p>
          <a:p>
            <a:pPr algn="l"/>
            <a:r>
              <a:rPr lang="ru-RU" sz="5500" b="1" i="0" dirty="0">
                <a:effectLst/>
                <a:latin typeface="Lucida Grande"/>
              </a:rPr>
              <a:t>У 1996 </a:t>
            </a:r>
            <a:r>
              <a:rPr lang="ru-RU" sz="5500" b="1" i="0" dirty="0" err="1">
                <a:effectLst/>
                <a:latin typeface="Lucida Grande"/>
              </a:rPr>
              <a:t>році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оригінали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мармурових</a:t>
            </a:r>
            <a:r>
              <a:rPr lang="ru-RU" sz="5500" b="1" i="0" dirty="0">
                <a:effectLst/>
                <a:latin typeface="Lucida Grande"/>
              </a:rPr>
              <a:t> скульптур перенесли до музею, а на </a:t>
            </a:r>
            <a:r>
              <a:rPr lang="ru-RU" sz="5500" b="1" i="0" dirty="0" err="1">
                <a:effectLst/>
                <a:latin typeface="Lucida Grande"/>
              </a:rPr>
              <a:t>їх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місці</a:t>
            </a:r>
            <a:r>
              <a:rPr lang="ru-RU" sz="5500" b="1" i="0" dirty="0">
                <a:effectLst/>
                <a:latin typeface="Lucida Grande"/>
              </a:rPr>
              <a:t> установили </a:t>
            </a:r>
            <a:r>
              <a:rPr lang="ru-RU" sz="5500" b="1" i="0" dirty="0" err="1">
                <a:effectLst/>
                <a:latin typeface="Lucida Grande"/>
              </a:rPr>
              <a:t>копії</a:t>
            </a:r>
            <a:r>
              <a:rPr lang="ru-RU" sz="5500" b="1" i="0" dirty="0">
                <a:effectLst/>
                <a:latin typeface="Lucida Grande"/>
              </a:rPr>
              <a:t> з </a:t>
            </a:r>
            <a:r>
              <a:rPr lang="ru-RU" sz="5500" b="1" i="0" dirty="0" err="1">
                <a:effectLst/>
                <a:latin typeface="Lucida Grande"/>
              </a:rPr>
              <a:t>гіпсокартону</a:t>
            </a:r>
            <a:r>
              <a:rPr lang="ru-RU" sz="5500" b="1" i="0" dirty="0">
                <a:effectLst/>
                <a:latin typeface="Lucida Grande"/>
              </a:rPr>
              <a:t>.</a:t>
            </a:r>
          </a:p>
          <a:p>
            <a:pPr algn="l"/>
            <a:r>
              <a:rPr lang="ru-RU" sz="5500" b="1" i="0" dirty="0">
                <a:effectLst/>
                <a:latin typeface="Lucida Grande"/>
              </a:rPr>
              <a:t>У 1980 </a:t>
            </a:r>
            <a:r>
              <a:rPr lang="ru-RU" sz="5500" b="1" i="0" dirty="0" err="1">
                <a:effectLst/>
                <a:latin typeface="Lucida Grande"/>
              </a:rPr>
              <a:t>році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частина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об’єктів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була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зруйнована</a:t>
            </a:r>
            <a:r>
              <a:rPr lang="ru-RU" sz="5500" b="1" i="0" dirty="0">
                <a:effectLst/>
                <a:latin typeface="Lucida Grande"/>
              </a:rPr>
              <a:t> паводком, </a:t>
            </a:r>
            <a:r>
              <a:rPr lang="ru-RU" sz="5500" b="1" i="0" dirty="0" err="1">
                <a:effectLst/>
                <a:latin typeface="Lucida Grande"/>
              </a:rPr>
              <a:t>однак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були</a:t>
            </a:r>
            <a:r>
              <a:rPr lang="ru-RU" sz="5500" b="1" i="0" dirty="0">
                <a:effectLst/>
                <a:latin typeface="Lucida Grande"/>
              </a:rPr>
              <a:t> оперативно </a:t>
            </a:r>
            <a:r>
              <a:rPr lang="ru-RU" sz="5500" b="1" i="0" dirty="0" err="1">
                <a:effectLst/>
                <a:latin typeface="Lucida Grande"/>
              </a:rPr>
              <a:t>проведені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ремонтні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роботи</a:t>
            </a:r>
            <a:r>
              <a:rPr lang="ru-RU" sz="5500" b="1" i="0" dirty="0">
                <a:effectLst/>
                <a:latin typeface="Lucida Grande"/>
              </a:rPr>
              <a:t>, </a:t>
            </a:r>
            <a:r>
              <a:rPr lang="ru-RU" sz="5500" b="1" i="0" dirty="0" err="1">
                <a:effectLst/>
                <a:latin typeface="Lucida Grande"/>
              </a:rPr>
              <a:t>що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повністю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відновили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попередній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вигляд</a:t>
            </a:r>
            <a:r>
              <a:rPr lang="ru-RU" sz="5500" b="1" i="0" dirty="0">
                <a:effectLst/>
                <a:latin typeface="Lucida Grande"/>
              </a:rPr>
              <a:t> </a:t>
            </a:r>
            <a:r>
              <a:rPr lang="ru-RU" sz="5500" b="1" i="0" dirty="0" err="1">
                <a:effectLst/>
                <a:latin typeface="Lucida Grande"/>
              </a:rPr>
              <a:t>пам’яток</a:t>
            </a:r>
            <a:r>
              <a:rPr lang="ru-RU" sz="5500" b="1" i="0" dirty="0">
                <a:effectLst/>
                <a:latin typeface="Lucida Grande"/>
              </a:rPr>
              <a:t>.</a:t>
            </a:r>
          </a:p>
          <a:p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02A00D8-5A4C-491C-AFE5-6972131052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flipH="1">
            <a:off x="230137" y="230352"/>
            <a:ext cx="5195475" cy="6411135"/>
            <a:chOff x="4578588" y="945960"/>
            <a:chExt cx="6866649" cy="5220000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C2273CB-1593-4424-8A44-A1FCA1768665}"/>
                </a:ext>
              </a:extLst>
            </p:cNvPr>
            <p:cNvCxnSpPr/>
            <p:nvPr/>
          </p:nvCxnSpPr>
          <p:spPr>
            <a:xfrm>
              <a:off x="4578818" y="954315"/>
              <a:ext cx="6866419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1243644-F05E-4B84-903A-131D8057B82C}"/>
                </a:ext>
              </a:extLst>
            </p:cNvPr>
            <p:cNvCxnSpPr/>
            <p:nvPr/>
          </p:nvCxnSpPr>
          <p:spPr>
            <a:xfrm>
              <a:off x="4578588" y="6154475"/>
              <a:ext cx="686643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4B151F7-0FFD-491E-9444-733F58518F31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7888" y="3555960"/>
              <a:ext cx="5220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3816130-6E62-41EF-B818-D7CD343704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 flipH="1" flipV="1">
            <a:off x="5408664" y="219107"/>
            <a:ext cx="6563918" cy="6411136"/>
            <a:chOff x="4577230" y="945960"/>
            <a:chExt cx="6868007" cy="5220000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7DFD76A-70E0-4D6D-954C-5AEB8FE1478E}"/>
                </a:ext>
              </a:extLst>
            </p:cNvPr>
            <p:cNvCxnSpPr/>
            <p:nvPr/>
          </p:nvCxnSpPr>
          <p:spPr>
            <a:xfrm>
              <a:off x="4578818" y="954315"/>
              <a:ext cx="686641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2F87696A-69E6-496F-A96D-C6AABB0D0BA7}"/>
                </a:ext>
              </a:extLst>
            </p:cNvPr>
            <p:cNvCxnSpPr/>
            <p:nvPr/>
          </p:nvCxnSpPr>
          <p:spPr>
            <a:xfrm>
              <a:off x="4577230" y="6159791"/>
              <a:ext cx="686643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1474182-5FDA-4398-BBE0-0D676C45628C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7888" y="3555960"/>
              <a:ext cx="5220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B8447291-9832-4B76-BD34-EE4A5E1E96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10679420" y="5380790"/>
            <a:ext cx="1260000" cy="1260000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0513EBA8-1E45-4555-BDF8-CC4637D373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5999" y="4325927"/>
            <a:ext cx="2603372" cy="237454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2C5711E-176D-4D7A-8D46-EA46DFCEF5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845" y="157528"/>
            <a:ext cx="2699980" cy="418946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2A95834-F0D0-46F4-914C-7325827645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1676" y="3561411"/>
            <a:ext cx="2566220" cy="31390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30EC3DB-0EEF-4249-A90F-A75F06E4A8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9826" y="323701"/>
            <a:ext cx="2433794" cy="323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891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0ECD7DE-6ECE-44C1-B0B1-B368695624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 bwMode="black">
          <a:xfrm>
            <a:off x="2898362" y="1127369"/>
            <a:ext cx="6083999" cy="4571967"/>
          </a:xfrm>
          <a:prstGeom prst="rect">
            <a:avLst/>
          </a:prstGeom>
          <a:solidFill>
            <a:srgbClr val="000000">
              <a:alpha val="55000"/>
            </a:srgb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DFFFCD-801A-478E-9627-5836490CE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tabLst/>
              <a:defRPr/>
            </a:pPr>
            <a:br>
              <a:rPr lang="uk-UA" dirty="0">
                <a:solidFill>
                  <a:schemeClr val="accent2"/>
                </a:solidFill>
              </a:rPr>
            </a:br>
            <a:r>
              <a:rPr lang="uk-UA" sz="3600" b="1" dirty="0">
                <a:solidFill>
                  <a:srgbClr val="FFFF00"/>
                </a:solidFill>
              </a:rPr>
              <a:t>Августин Аврелій</a:t>
            </a:r>
            <a:br>
              <a:rPr lang="uk-UA" dirty="0">
                <a:solidFill>
                  <a:srgbClr val="FFFF00"/>
                </a:solidFill>
              </a:rPr>
            </a:b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50C2D7-C7F2-4AE4-B99C-A4F5CDF8D6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10038" y="2263081"/>
            <a:ext cx="4637446" cy="3909119"/>
          </a:xfrm>
        </p:spPr>
        <p:txBody>
          <a:bodyPr>
            <a:normAutofit/>
          </a:bodyPr>
          <a:lstStyle/>
          <a:p>
            <a:r>
              <a:rPr lang="ru-RU" b="1" dirty="0"/>
              <a:t>«</a:t>
            </a:r>
            <a:r>
              <a:rPr lang="ru-RU" b="1" dirty="0" err="1"/>
              <a:t>Світ</a:t>
            </a:r>
            <a:r>
              <a:rPr lang="ru-RU" b="1" dirty="0"/>
              <a:t> – </a:t>
            </a:r>
            <a:r>
              <a:rPr lang="ru-RU" b="1" dirty="0" err="1"/>
              <a:t>це</a:t>
            </a:r>
            <a:r>
              <a:rPr lang="ru-RU" b="1" dirty="0"/>
              <a:t> книжка і той, </a:t>
            </a:r>
            <a:r>
              <a:rPr lang="ru-RU" b="1" dirty="0" err="1"/>
              <a:t>хто</a:t>
            </a:r>
            <a:r>
              <a:rPr lang="ru-RU" b="1" dirty="0"/>
              <a:t> не </a:t>
            </a:r>
            <a:r>
              <a:rPr lang="ru-RU" b="1" dirty="0" err="1"/>
              <a:t>подорожує</a:t>
            </a:r>
            <a:r>
              <a:rPr lang="ru-RU" b="1" dirty="0"/>
              <a:t>, </a:t>
            </a:r>
            <a:r>
              <a:rPr lang="ru-RU" b="1" dirty="0" err="1"/>
              <a:t>читає</a:t>
            </a:r>
            <a:r>
              <a:rPr lang="ru-RU" b="1" dirty="0"/>
              <a:t> </a:t>
            </a:r>
            <a:r>
              <a:rPr lang="ru-RU" b="1" dirty="0" err="1"/>
              <a:t>лише</a:t>
            </a:r>
            <a:r>
              <a:rPr lang="ru-RU" b="1" dirty="0"/>
              <a:t> одну </a:t>
            </a:r>
            <a:r>
              <a:rPr lang="ru-RU" b="1" dirty="0" err="1"/>
              <a:t>сторінку</a:t>
            </a:r>
            <a:r>
              <a:rPr lang="ru-RU" b="1" dirty="0"/>
              <a:t>»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52DC118-2E25-449E-B08F-DC7B604FFE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864000" y="2229289"/>
            <a:ext cx="4464000" cy="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0E90DB81-F779-42BC-9736-F4BD7E268D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/>
        </p:nvSpPr>
        <p:spPr bwMode="black">
          <a:xfrm>
            <a:off x="3054000" y="1069120"/>
            <a:ext cx="6084000" cy="4719760"/>
          </a:xfrm>
          <a:prstGeom prst="rect">
            <a:avLst/>
          </a:prstGeom>
          <a:noFill/>
          <a:ln w="3175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B2E2FBC-3A83-4C18-9BA9-D8E72AF5AB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 bwMode="black">
          <a:xfrm>
            <a:off x="2964000" y="999300"/>
            <a:ext cx="6264000" cy="4859400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ADFF3C-B7AA-42C8-AEAD-CD91E6C1B3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9751" y="0"/>
            <a:ext cx="3302250" cy="43512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F7F28CF-4AF2-49C8-BE4A-21E25B63D4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9142" y="4281171"/>
            <a:ext cx="3982858" cy="273633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B559118-71DA-4E93-9D4F-34E93BA8AE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114" y="-75938"/>
            <a:ext cx="3483429" cy="307976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4FFD657-7CAE-468B-94C0-66C39EF946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16" y="4669643"/>
            <a:ext cx="4015739" cy="234786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2241DE8-F341-4BD9-8A1C-703A27C389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81012" y="-33032"/>
            <a:ext cx="5508738" cy="148847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C80724B-A765-461C-8A63-38CC9E3332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332" y="2913420"/>
            <a:ext cx="3510983" cy="175622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FE2580B-6E97-4588-BB81-041872A7A3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02937" y="4351201"/>
            <a:ext cx="4106206" cy="270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44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6965" y="725403"/>
            <a:ext cx="7729728" cy="1188720"/>
          </a:xfrm>
        </p:spPr>
        <p:txBody>
          <a:bodyPr/>
          <a:lstStyle/>
          <a:p>
            <a:r>
              <a:rPr lang="uk-UA" b="1" dirty="0">
                <a:solidFill>
                  <a:srgbClr val="0070C0"/>
                </a:solidFill>
              </a:rPr>
              <a:t>ДЯКУЮ ЗА УВАГУ!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hlinkClick r:id="rId2"/>
            <a:extLst>
              <a:ext uri="{FF2B5EF4-FFF2-40B4-BE49-F238E27FC236}">
                <a16:creationId xmlns:a16="http://schemas.microsoft.com/office/drawing/2014/main" id="{5FC6C278-4035-446A-A94B-030E792FDDF5}"/>
              </a:ext>
            </a:extLst>
          </p:cNvPr>
          <p:cNvSpPr txBox="1"/>
          <p:nvPr/>
        </p:nvSpPr>
        <p:spPr>
          <a:xfrm>
            <a:off x="1547813" y="2459503"/>
            <a:ext cx="9096374" cy="193899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endParaRPr lang="en-US" sz="6000" u="sng" dirty="0">
              <a:solidFill>
                <a:srgbClr val="0070C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6699AC5-46DA-4932-9183-DD9C47BD83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8456" y="2338940"/>
            <a:ext cx="6189918" cy="411910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455445C-EF59-4DAF-8D78-2B08B8BE6E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626" y="2652287"/>
            <a:ext cx="4807631" cy="3588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98200"/>
      </p:ext>
    </p:extLst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Custom 12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B9BAA"/>
      </a:accent1>
      <a:accent2>
        <a:srgbClr val="FAB900"/>
      </a:accent2>
      <a:accent3>
        <a:srgbClr val="4B9BAA"/>
      </a:accent3>
      <a:accent4>
        <a:srgbClr val="EE7008"/>
      </a:accent4>
      <a:accent5>
        <a:srgbClr val="4B9BAA"/>
      </a:accent5>
      <a:accent6>
        <a:srgbClr val="D5393D"/>
      </a:accent6>
      <a:hlink>
        <a:srgbClr val="4B9BAA"/>
      </a:hlink>
      <a:folHlink>
        <a:srgbClr val="EE7008"/>
      </a:folHlink>
    </a:clrScheme>
    <a:fontScheme name="Custom 10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89732948_win32_fixed.potx" id="{BDCCC525-9527-44E0-B351-0A20DC13C969}" vid="{AB82C64A-7124-4340-B404-8D7C1C6B95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tf89732948_win32</Template>
  <TotalTime>227</TotalTime>
  <Words>682</Words>
  <Application>Microsoft Office PowerPoint</Application>
  <PresentationFormat>Широкоэкранный</PresentationFormat>
  <Paragraphs>39</Paragraphs>
  <Slides>10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Calibri</vt:lpstr>
      <vt:lpstr>Lucida Grande</vt:lpstr>
      <vt:lpstr>Tahoma</vt:lpstr>
      <vt:lpstr>Verdana</vt:lpstr>
      <vt:lpstr>Verdana</vt:lpstr>
      <vt:lpstr>Wingdings</vt:lpstr>
      <vt:lpstr>Посылка</vt:lpstr>
      <vt:lpstr>Віртуальна подорож</vt:lpstr>
      <vt:lpstr> ІСТОРІЯ</vt:lpstr>
      <vt:lpstr>ЧИМ УНІКАЛЬНА  СОФІЇВКА?     </vt:lpstr>
      <vt:lpstr>ЧИМ УНІКАЛЬНА  СОФІЇВКА?     </vt:lpstr>
      <vt:lpstr>    ВІРТУАЛЬНА МАНДРІВКА до Національного дендрологічного парку Софіївки  «Сім чудес світу»</vt:lpstr>
      <vt:lpstr>    ВІРТУАЛЬНА МАНДРІВКА до Національного дендрологічного парку Софіївки  «Сім чудес світу»</vt:lpstr>
      <vt:lpstr>ЛЕГЕНДИ ТА МІФИ</vt:lpstr>
      <vt:lpstr>ЦІКАВІ ФАКТИ</vt:lpstr>
      <vt:lpstr> Августин Аврелій 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FIELD TRIP TEMPLATE</dc:title>
  <dc:creator>User</dc:creator>
  <cp:lastModifiedBy>User</cp:lastModifiedBy>
  <cp:revision>15</cp:revision>
  <dcterms:created xsi:type="dcterms:W3CDTF">2023-02-22T12:21:55Z</dcterms:created>
  <dcterms:modified xsi:type="dcterms:W3CDTF">2023-02-22T16:40:50Z</dcterms:modified>
</cp:coreProperties>
</file>