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75" r:id="rId4"/>
    <p:sldId id="261" r:id="rId5"/>
    <p:sldId id="263" r:id="rId6"/>
    <p:sldId id="276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58" r:id="rId16"/>
    <p:sldId id="259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浅色样式 3 - 强调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C083E6E3-FA7D-4D7B-A595-EF9225AFEA82}" styleName="浅色样式 1 - 强调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05" d="100"/>
          <a:sy n="105" d="100"/>
        </p:scale>
        <p:origin x="-150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67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468313" y="1196975"/>
            <a:ext cx="8207375" cy="108267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en-US" altLang="zh-CN" noProof="0" smtClean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469900" y="2422525"/>
            <a:ext cx="8212138" cy="1752600"/>
          </a:xfrm>
        </p:spPr>
        <p:txBody>
          <a:bodyPr/>
          <a:lstStyle>
            <a:lvl1pPr marL="0" indent="0" algn="ctr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en-US" altLang="zh-CN" noProof="0" smtClean="0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</a:fld>
            <a:endParaRPr lang="ru-RU" dirty="0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endParaRPr lang="ru-RU" dirty="0"/>
          </a:p>
        </p:txBody>
      </p:sp>
      <p:sp>
        <p:nvSpPr>
          <p:cNvPr id="1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</a:fld>
            <a:endParaRPr lang="ru-RU" dirty="0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B4C71EC6-210F-42DE-9C53-41977AD35B3D}" type="datetimeFigureOut">
              <a:rPr lang="ru-RU" smtClean="0"/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19B0651-EE4F-4900-A07F-96A6BFA9D0F0}" type="slidenum">
              <a:rPr lang="ru-RU" smtClean="0"/>
            </a:fld>
            <a:endParaRPr lang="ru-RU" dirty="0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B4C71EC6-210F-42DE-9C53-41977AD35B3D}" type="datetimeFigureOut">
              <a:rPr lang="ru-RU" smtClean="0"/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19B0651-EE4F-4900-A07F-96A6BFA9D0F0}" type="slidenum">
              <a:rPr lang="ru-RU" smtClean="0"/>
            </a:fld>
            <a:endParaRPr lang="ru-RU" dirty="0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74750"/>
            <a:ext cx="40386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74750"/>
            <a:ext cx="40386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B4C71EC6-210F-42DE-9C53-41977AD35B3D}" type="datetimeFigureOut">
              <a:rPr lang="ru-RU" smtClean="0"/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19B0651-EE4F-4900-A07F-96A6BFA9D0F0}" type="slidenum">
              <a:rPr lang="ru-RU" smtClean="0"/>
            </a:fld>
            <a:endParaRPr lang="ru-RU" dirty="0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B4C71EC6-210F-42DE-9C53-41977AD35B3D}" type="datetimeFigureOut">
              <a:rPr lang="ru-RU" smtClean="0"/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19B0651-EE4F-4900-A07F-96A6BFA9D0F0}" type="slidenum">
              <a:rPr lang="ru-RU" smtClean="0"/>
            </a:fld>
            <a:endParaRPr lang="ru-RU" dirty="0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B4C71EC6-210F-42DE-9C53-41977AD35B3D}" type="datetimeFigureOut">
              <a:rPr lang="ru-RU" smtClean="0"/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19B0651-EE4F-4900-A07F-96A6BFA9D0F0}" type="slidenum">
              <a:rPr lang="ru-RU" smtClean="0"/>
            </a:fld>
            <a:endParaRPr lang="ru-RU" dirty="0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B4C71EC6-210F-42DE-9C53-41977AD35B3D}" type="datetimeFigureOut">
              <a:rPr lang="ru-RU" smtClean="0"/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19B0651-EE4F-4900-A07F-96A6BFA9D0F0}" type="slidenum">
              <a:rPr lang="ru-RU" smtClean="0"/>
            </a:fld>
            <a:endParaRPr lang="ru-RU" dirty="0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B4C71EC6-210F-42DE-9C53-41977AD35B3D}" type="datetimeFigureOut">
              <a:rPr lang="ru-RU" smtClean="0"/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19B0651-EE4F-4900-A07F-96A6BFA9D0F0}" type="slidenum">
              <a:rPr lang="ru-RU" smtClean="0"/>
            </a:fld>
            <a:endParaRPr lang="ru-RU" dirty="0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B4C71EC6-210F-42DE-9C53-41977AD35B3D}" type="datetimeFigureOut">
              <a:rPr lang="ru-RU" smtClean="0"/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19B0651-EE4F-4900-A07F-96A6BFA9D0F0}" type="slidenum">
              <a:rPr lang="ru-RU" smtClean="0"/>
            </a:fld>
            <a:endParaRPr lang="ru-RU" dirty="0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B4C71EC6-210F-42DE-9C53-41977AD35B3D}" type="datetimeFigureOut">
              <a:rPr lang="ru-RU" smtClean="0"/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19B0651-EE4F-4900-A07F-96A6BFA9D0F0}" type="slidenum">
              <a:rPr lang="ru-RU" smtClean="0"/>
            </a:fld>
            <a:endParaRPr lang="ru-RU" dirty="0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59372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59372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B4C71EC6-210F-42DE-9C53-41977AD35B3D}" type="datetimeFigureOut">
              <a:rPr lang="ru-RU" smtClean="0"/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B19B0651-EE4F-4900-A07F-96A6BFA9D0F0}" type="slidenum">
              <a:rPr lang="ru-RU" smtClean="0"/>
            </a:fld>
            <a:endParaRPr lang="ru-RU" dirty="0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026" name="Picture 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0"/>
            <a:ext cx="91567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Rectangle 3"/>
          <p:cNvSpPr>
            <a:spLocks noGrp="1"/>
          </p:cNvSpPr>
          <p:nvPr>
            <p:ph type="title"/>
          </p:nvPr>
        </p:nvSpPr>
        <p:spPr>
          <a:xfrm>
            <a:off x="457200" y="190500"/>
            <a:ext cx="8229600" cy="58261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en-US" altLang="zh-CN" dirty="0"/>
              <a:t>Click to edit Master title style</a:t>
            </a:r>
            <a:endParaRPr lang="en-US" altLang="zh-CN" dirty="0"/>
          </a:p>
        </p:txBody>
      </p:sp>
      <p:sp>
        <p:nvSpPr>
          <p:cNvPr id="1028" name="Rectangle 4"/>
          <p:cNvSpPr>
            <a:spLocks noGrp="1"/>
          </p:cNvSpPr>
          <p:nvPr>
            <p:ph type="body" idx="1"/>
          </p:nvPr>
        </p:nvSpPr>
        <p:spPr>
          <a:xfrm>
            <a:off x="457200" y="1174750"/>
            <a:ext cx="8229600" cy="49530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en-US" altLang="zh-CN" dirty="0"/>
              <a:t>Click to edit Master text styles</a:t>
            </a:r>
            <a:endParaRPr lang="en-US" altLang="zh-CN" dirty="0"/>
          </a:p>
          <a:p>
            <a:pPr lvl="1"/>
            <a:r>
              <a:rPr lang="en-US" altLang="zh-CN" dirty="0"/>
              <a:t>Second level</a:t>
            </a:r>
            <a:endParaRPr lang="en-US" altLang="zh-CN" dirty="0"/>
          </a:p>
          <a:p>
            <a:pPr lvl="2"/>
            <a:r>
              <a:rPr lang="en-US" altLang="zh-CN" dirty="0"/>
              <a:t>Third level</a:t>
            </a:r>
            <a:endParaRPr lang="en-US" altLang="zh-CN" dirty="0"/>
          </a:p>
          <a:p>
            <a:pPr lvl="3"/>
            <a:r>
              <a:rPr lang="en-US" altLang="zh-CN" dirty="0"/>
              <a:t>Fourth level</a:t>
            </a:r>
            <a:endParaRPr lang="en-US" altLang="zh-CN" dirty="0"/>
          </a:p>
          <a:p>
            <a:pPr lvl="4"/>
            <a:r>
              <a:rPr lang="en-US" altLang="zh-CN" dirty="0"/>
              <a:t>Fifth level</a:t>
            </a:r>
            <a:endParaRPr lang="en-US" altLang="zh-CN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fld id="{B4C71EC6-210F-42DE-9C53-41977AD35B3D}" type="datetimeFigureOut">
              <a:rPr lang="ru-RU" smtClean="0"/>
            </a:fld>
            <a:endParaRPr lang="ru-RU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ru-RU" dirty="0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B19B0651-EE4F-4900-A07F-96A6BFA9D0F0}" type="slidenum">
              <a:rPr lang="ru-RU" smtClean="0"/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B0604020202020204" pitchFamily="34" charset="0"/>
          <a:ea typeface="SimSun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3.png"/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7.png"/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3.png"/><Relationship Id="rId1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692696"/>
            <a:ext cx="7774632" cy="2259682"/>
          </a:xfrm>
        </p:spPr>
        <p:txBody>
          <a:bodyPr>
            <a:noAutofit/>
          </a:bodyPr>
          <a:lstStyle/>
          <a:p>
            <a:r>
              <a:rPr lang="uk-UA" sz="5400" b="1" i="1" dirty="0" smtClean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Закономірності впливу екологічних чинників на організми та їхні угрупування</a:t>
            </a:r>
            <a:endParaRPr lang="uk-UA" sz="5400" b="1" i="1" dirty="0" smtClean="0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8" y="3716917"/>
            <a:ext cx="4841574" cy="2965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s1200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9512" y="-3529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 smtClean="0">
                <a:solidFill>
                  <a:schemeClr val="accent2"/>
                </a:solidFill>
                <a:latin typeface="Georgia" panose="02040502050405020303" pitchFamily="18" charset="0"/>
              </a:rPr>
              <a:t>Пригадайте</a:t>
            </a:r>
            <a:r>
              <a:rPr lang="ru-RU" b="1" dirty="0" smtClean="0">
                <a:solidFill>
                  <a:schemeClr val="accent2"/>
                </a:solidFill>
                <a:latin typeface="Georgia" panose="02040502050405020303" pitchFamily="18" charset="0"/>
              </a:rPr>
              <a:t>!</a:t>
            </a:r>
            <a:r>
              <a:rPr lang="ru-RU" dirty="0" smtClean="0">
                <a:solidFill>
                  <a:schemeClr val="accent2"/>
                </a:solidFill>
                <a:latin typeface="Georgia" panose="02040502050405020303" pitchFamily="18" charset="0"/>
              </a:rPr>
              <a:t> </a:t>
            </a:r>
            <a:endParaRPr lang="ru-RU" dirty="0">
              <a:solidFill>
                <a:schemeClr val="accent2"/>
              </a:solidFill>
              <a:latin typeface="Georgia" panose="02040502050405020303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uk-UA" dirty="0" smtClean="0">
                <a:latin typeface="Georgia" panose="02040502050405020303" pitchFamily="18" charset="0"/>
              </a:rPr>
              <a:t>1. Що таке аутекологія? </a:t>
            </a:r>
            <a:endParaRPr lang="ru-RU" dirty="0" smtClean="0">
              <a:latin typeface="Georgia" panose="02040502050405020303" pitchFamily="18" charset="0"/>
            </a:endParaRPr>
          </a:p>
          <a:p>
            <a:pPr>
              <a:buNone/>
            </a:pPr>
            <a:r>
              <a:rPr lang="uk-UA" dirty="0" smtClean="0">
                <a:latin typeface="Georgia" panose="02040502050405020303" pitchFamily="18" charset="0"/>
              </a:rPr>
              <a:t>2. Що таке </a:t>
            </a:r>
            <a:r>
              <a:rPr lang="uk-UA" dirty="0" err="1" smtClean="0">
                <a:latin typeface="Georgia" panose="02040502050405020303" pitchFamily="18" charset="0"/>
              </a:rPr>
              <a:t>аутекологічні</a:t>
            </a:r>
            <a:r>
              <a:rPr lang="uk-UA" dirty="0" smtClean="0">
                <a:latin typeface="Georgia" panose="02040502050405020303" pitchFamily="18" charset="0"/>
              </a:rPr>
              <a:t> дослідження? </a:t>
            </a:r>
            <a:endParaRPr lang="ru-RU" dirty="0" smtClean="0">
              <a:latin typeface="Georgia" panose="02040502050405020303" pitchFamily="18" charset="0"/>
            </a:endParaRPr>
          </a:p>
          <a:p>
            <a:pPr>
              <a:buNone/>
            </a:pPr>
            <a:r>
              <a:rPr lang="ru-RU" dirty="0" smtClean="0">
                <a:latin typeface="Georgia" panose="02040502050405020303" pitchFamily="18" charset="0"/>
              </a:rPr>
              <a:t>3. </a:t>
            </a:r>
            <a:r>
              <a:rPr lang="ru-RU" dirty="0" err="1" smtClean="0">
                <a:latin typeface="Georgia" panose="02040502050405020303" pitchFamily="18" charset="0"/>
              </a:rPr>
              <a:t>Що</a:t>
            </a:r>
            <a:r>
              <a:rPr lang="ru-RU" dirty="0" smtClean="0">
                <a:latin typeface="Georgia" panose="02040502050405020303" pitchFamily="18" charset="0"/>
              </a:rPr>
              <a:t> </a:t>
            </a:r>
            <a:r>
              <a:rPr lang="ru-RU" dirty="0" err="1" smtClean="0">
                <a:latin typeface="Georgia" panose="02040502050405020303" pitchFamily="18" charset="0"/>
              </a:rPr>
              <a:t>таке</a:t>
            </a:r>
            <a:r>
              <a:rPr lang="ru-RU" dirty="0" smtClean="0">
                <a:latin typeface="Georgia" panose="02040502050405020303" pitchFamily="18" charset="0"/>
              </a:rPr>
              <a:t> </a:t>
            </a:r>
            <a:r>
              <a:rPr lang="ru-RU" dirty="0" err="1" smtClean="0">
                <a:latin typeface="Georgia" panose="02040502050405020303" pitchFamily="18" charset="0"/>
              </a:rPr>
              <a:t>екологічні</a:t>
            </a:r>
            <a:r>
              <a:rPr lang="ru-RU" dirty="0" smtClean="0">
                <a:latin typeface="Georgia" panose="02040502050405020303" pitchFamily="18" charset="0"/>
              </a:rPr>
              <a:t> </a:t>
            </a:r>
            <a:r>
              <a:rPr lang="ru-RU" dirty="0" err="1" smtClean="0">
                <a:latin typeface="Georgia" panose="02040502050405020303" pitchFamily="18" charset="0"/>
              </a:rPr>
              <a:t>чинники</a:t>
            </a:r>
            <a:r>
              <a:rPr lang="ru-RU" dirty="0" smtClean="0">
                <a:latin typeface="Georgia" panose="02040502050405020303" pitchFamily="18" charset="0"/>
              </a:rPr>
              <a:t>? </a:t>
            </a:r>
            <a:endParaRPr lang="ru-RU" dirty="0" smtClean="0">
              <a:latin typeface="Georgia" panose="02040502050405020303" pitchFamily="18" charset="0"/>
            </a:endParaRPr>
          </a:p>
          <a:p>
            <a:pPr>
              <a:buNone/>
            </a:pPr>
            <a:r>
              <a:rPr lang="ru-RU" dirty="0" smtClean="0">
                <a:latin typeface="Georgia" panose="02040502050405020303" pitchFamily="18" charset="0"/>
              </a:rPr>
              <a:t>4. Яке </a:t>
            </a:r>
            <a:r>
              <a:rPr lang="ru-RU" dirty="0" err="1" smtClean="0">
                <a:latin typeface="Georgia" panose="02040502050405020303" pitchFamily="18" charset="0"/>
              </a:rPr>
              <a:t>значення</a:t>
            </a:r>
            <a:r>
              <a:rPr lang="ru-RU" dirty="0" smtClean="0">
                <a:latin typeface="Georgia" panose="02040502050405020303" pitchFamily="18" charset="0"/>
              </a:rPr>
              <a:t> </a:t>
            </a:r>
            <a:r>
              <a:rPr lang="ru-RU" dirty="0" err="1" smtClean="0">
                <a:latin typeface="Georgia" panose="02040502050405020303" pitchFamily="18" charset="0"/>
              </a:rPr>
              <a:t>екологічних</a:t>
            </a:r>
            <a:r>
              <a:rPr lang="ru-RU" dirty="0" smtClean="0">
                <a:latin typeface="Georgia" panose="02040502050405020303" pitchFamily="18" charset="0"/>
              </a:rPr>
              <a:t> </a:t>
            </a:r>
            <a:r>
              <a:rPr lang="ru-RU" dirty="0" err="1" smtClean="0">
                <a:latin typeface="Georgia" panose="02040502050405020303" pitchFamily="18" charset="0"/>
              </a:rPr>
              <a:t>чинників</a:t>
            </a:r>
            <a:r>
              <a:rPr lang="ru-RU" dirty="0" smtClean="0">
                <a:latin typeface="Georgia" panose="02040502050405020303" pitchFamily="18" charset="0"/>
              </a:rPr>
              <a:t>? </a:t>
            </a:r>
            <a:endParaRPr lang="ru-RU" dirty="0" smtClean="0">
              <a:latin typeface="Georgia" panose="02040502050405020303" pitchFamily="18" charset="0"/>
            </a:endParaRPr>
          </a:p>
          <a:p>
            <a:pPr>
              <a:buNone/>
            </a:pPr>
            <a:r>
              <a:rPr lang="ru-RU" dirty="0" smtClean="0">
                <a:latin typeface="Georgia" panose="02040502050405020303" pitchFamily="18" charset="0"/>
              </a:rPr>
              <a:t>5. </a:t>
            </a:r>
            <a:r>
              <a:rPr lang="ru-RU" dirty="0" err="1" smtClean="0">
                <a:latin typeface="Georgia" panose="02040502050405020303" pitchFamily="18" charset="0"/>
              </a:rPr>
              <a:t>Назвіть</a:t>
            </a:r>
            <a:r>
              <a:rPr lang="ru-RU" dirty="0" smtClean="0">
                <a:latin typeface="Georgia" panose="02040502050405020303" pitchFamily="18" charset="0"/>
              </a:rPr>
              <a:t> </a:t>
            </a:r>
            <a:r>
              <a:rPr lang="ru-RU" dirty="0" err="1" smtClean="0">
                <a:latin typeface="Georgia" panose="02040502050405020303" pitchFamily="18" charset="0"/>
              </a:rPr>
              <a:t>основні</a:t>
            </a:r>
            <a:r>
              <a:rPr lang="ru-RU" dirty="0" smtClean="0">
                <a:latin typeface="Georgia" panose="02040502050405020303" pitchFamily="18" charset="0"/>
              </a:rPr>
              <a:t> </a:t>
            </a:r>
            <a:r>
              <a:rPr lang="ru-RU" dirty="0" err="1" smtClean="0">
                <a:latin typeface="Georgia" panose="02040502050405020303" pitchFamily="18" charset="0"/>
              </a:rPr>
              <a:t>групи</a:t>
            </a:r>
            <a:r>
              <a:rPr lang="ru-RU" dirty="0" smtClean="0">
                <a:latin typeface="Georgia" panose="02040502050405020303" pitchFamily="18" charset="0"/>
              </a:rPr>
              <a:t> </a:t>
            </a:r>
            <a:r>
              <a:rPr lang="ru-RU" dirty="0" err="1" smtClean="0">
                <a:latin typeface="Georgia" panose="02040502050405020303" pitchFamily="18" charset="0"/>
              </a:rPr>
              <a:t>екологічних</a:t>
            </a:r>
            <a:r>
              <a:rPr lang="ru-RU" dirty="0" smtClean="0">
                <a:latin typeface="Georgia" panose="02040502050405020303" pitchFamily="18" charset="0"/>
              </a:rPr>
              <a:t> </a:t>
            </a:r>
            <a:r>
              <a:rPr lang="ru-RU" dirty="0" err="1" smtClean="0">
                <a:latin typeface="Georgia" panose="02040502050405020303" pitchFamily="18" charset="0"/>
              </a:rPr>
              <a:t>чинників</a:t>
            </a:r>
            <a:r>
              <a:rPr lang="ru-RU" dirty="0" smtClean="0">
                <a:latin typeface="Georgia" panose="02040502050405020303" pitchFamily="18" charset="0"/>
              </a:rPr>
              <a:t>. </a:t>
            </a:r>
            <a:endParaRPr lang="ru-RU" dirty="0" smtClean="0">
              <a:latin typeface="Georgia" panose="02040502050405020303" pitchFamily="18" charset="0"/>
            </a:endParaRPr>
          </a:p>
          <a:p>
            <a:pPr>
              <a:buNone/>
            </a:pPr>
            <a:r>
              <a:rPr lang="ru-RU" dirty="0" smtClean="0">
                <a:latin typeface="Georgia" panose="02040502050405020303" pitchFamily="18" charset="0"/>
              </a:rPr>
              <a:t>6. </a:t>
            </a:r>
            <a:r>
              <a:rPr lang="ru-RU" dirty="0" err="1" smtClean="0">
                <a:latin typeface="Georgia" panose="02040502050405020303" pitchFamily="18" charset="0"/>
              </a:rPr>
              <a:t>Наведіть</a:t>
            </a:r>
            <a:r>
              <a:rPr lang="ru-RU" dirty="0" smtClean="0">
                <a:latin typeface="Georgia" panose="02040502050405020303" pitchFamily="18" charset="0"/>
              </a:rPr>
              <a:t> </a:t>
            </a:r>
            <a:r>
              <a:rPr lang="ru-RU" dirty="0" err="1" smtClean="0">
                <a:latin typeface="Georgia" panose="02040502050405020303" pitchFamily="18" charset="0"/>
              </a:rPr>
              <a:t>приклади</a:t>
            </a:r>
            <a:r>
              <a:rPr lang="ru-RU" dirty="0" smtClean="0">
                <a:latin typeface="Georgia" panose="02040502050405020303" pitchFamily="18" charset="0"/>
              </a:rPr>
              <a:t> </a:t>
            </a:r>
            <a:r>
              <a:rPr lang="ru-RU" dirty="0" err="1" smtClean="0">
                <a:latin typeface="Georgia" panose="02040502050405020303" pitchFamily="18" charset="0"/>
              </a:rPr>
              <a:t>абіотичних</a:t>
            </a:r>
            <a:r>
              <a:rPr lang="ru-RU" dirty="0" smtClean="0">
                <a:latin typeface="Georgia" panose="02040502050405020303" pitchFamily="18" charset="0"/>
              </a:rPr>
              <a:t> </a:t>
            </a:r>
            <a:r>
              <a:rPr lang="ru-RU" dirty="0" err="1" smtClean="0">
                <a:latin typeface="Georgia" panose="02040502050405020303" pitchFamily="18" charset="0"/>
              </a:rPr>
              <a:t>біотичних</a:t>
            </a:r>
            <a:r>
              <a:rPr lang="ru-RU" dirty="0" smtClean="0">
                <a:latin typeface="Georgia" panose="02040502050405020303" pitchFamily="18" charset="0"/>
              </a:rPr>
              <a:t> та </a:t>
            </a:r>
            <a:r>
              <a:rPr lang="ru-RU" dirty="0" err="1" smtClean="0">
                <a:latin typeface="Georgia" panose="02040502050405020303" pitchFamily="18" charset="0"/>
              </a:rPr>
              <a:t>антропічних</a:t>
            </a:r>
            <a:r>
              <a:rPr lang="ru-RU" dirty="0" smtClean="0">
                <a:latin typeface="Georgia" panose="02040502050405020303" pitchFamily="18" charset="0"/>
              </a:rPr>
              <a:t> </a:t>
            </a:r>
            <a:r>
              <a:rPr lang="ru-RU" dirty="0" err="1" smtClean="0">
                <a:latin typeface="Georgia" panose="02040502050405020303" pitchFamily="18" charset="0"/>
              </a:rPr>
              <a:t>чинників</a:t>
            </a:r>
            <a:r>
              <a:rPr lang="ru-RU" dirty="0" smtClean="0">
                <a:latin typeface="Georgia" panose="02040502050405020303" pitchFamily="18" charset="0"/>
              </a:rPr>
              <a:t>.</a:t>
            </a:r>
            <a:endParaRPr lang="ru-RU" dirty="0" smtClean="0">
              <a:latin typeface="Georgia" panose="02040502050405020303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568952" cy="1656184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i="1" dirty="0" smtClean="0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Загальна реакція організмів на вплив екологічних чинників</a:t>
            </a:r>
            <a:endParaRPr lang="uk-UA" b="1" i="1" dirty="0" smtClean="0">
              <a:ln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79512" y="1628800"/>
          <a:ext cx="8784976" cy="493776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2415868"/>
                <a:gridCol w="6369108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uk-UA" sz="2100" b="1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Прояв чинників виявляється в</a:t>
                      </a:r>
                      <a:r>
                        <a:rPr lang="uk-UA" sz="2100" b="1" baseline="0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 зміні життєдіяльності організмів</a:t>
                      </a:r>
                      <a:endParaRPr lang="uk-UA" sz="2100" b="1" dirty="0">
                        <a:solidFill>
                          <a:srgbClr val="0033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 hMerge="1"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uk-UA" sz="2100" b="1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В діапазоні дії чинників виокремлюють певні </a:t>
                      </a:r>
                      <a:r>
                        <a:rPr lang="uk-UA" sz="2100" b="1" dirty="0" smtClean="0">
                          <a:solidFill>
                            <a:srgbClr val="C00000"/>
                          </a:solidFill>
                          <a:latin typeface="Comic Sans MS" panose="030F0702030302020204" pitchFamily="66" charset="0"/>
                        </a:rPr>
                        <a:t>зони</a:t>
                      </a:r>
                      <a:r>
                        <a:rPr lang="uk-UA" sz="2100" b="1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:</a:t>
                      </a:r>
                      <a:endParaRPr lang="uk-UA" sz="2100" b="1" dirty="0">
                        <a:solidFill>
                          <a:srgbClr val="0033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 hMerge="1"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uk-UA" b="1" dirty="0" smtClean="0">
                          <a:gradFill>
                            <a:gsLst>
                              <a:gs pos="0">
                                <a:srgbClr val="14CD68"/>
                              </a:gs>
                              <a:gs pos="100000">
                                <a:srgbClr val="035C7D"/>
                              </a:gs>
                            </a:gsLst>
                            <a:lin scaled="0"/>
                          </a:gradFill>
                          <a:latin typeface="Comic Sans MS" panose="030F0702030302020204" pitchFamily="66" charset="0"/>
                        </a:rPr>
                        <a:t>зона нормальної життєдіяльності (оптимуму)</a:t>
                      </a:r>
                      <a:endParaRPr lang="uk-UA" b="1" dirty="0" smtClean="0">
                        <a:gradFill>
                          <a:gsLst>
                            <a:gs pos="0">
                              <a:srgbClr val="14CD68"/>
                            </a:gs>
                            <a:gs pos="100000">
                              <a:srgbClr val="035C7D"/>
                            </a:gs>
                          </a:gsLst>
                          <a:lin scaled="0"/>
                        </a:gra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uk-UA" sz="1800" b="1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- значення чинника, що є найсприятливішим для життєдіяльності організму ( спостерігається</a:t>
                      </a:r>
                      <a:r>
                        <a:rPr lang="uk-UA" sz="1800" b="1" baseline="0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 ріст і розмноження). Охоплює діапазон від нижнього песимуму (екологічного мінімуму) до верхнього песимуму (екологічного максимуму)</a:t>
                      </a:r>
                      <a:endParaRPr lang="uk-UA" sz="1800" b="1" dirty="0">
                        <a:solidFill>
                          <a:srgbClr val="0033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uk-UA" b="1" dirty="0" smtClean="0">
                          <a:gradFill>
                            <a:gsLst>
                              <a:gs pos="0">
                                <a:srgbClr val="14CD68"/>
                              </a:gs>
                              <a:gs pos="100000">
                                <a:srgbClr val="0B6E38"/>
                              </a:gs>
                            </a:gsLst>
                            <a:lin scaled="0"/>
                          </a:gradFill>
                          <a:latin typeface="Comic Sans MS" panose="030F0702030302020204" pitchFamily="66" charset="0"/>
                        </a:rPr>
                        <a:t>зона пригнічення (стресова, песимуму)</a:t>
                      </a:r>
                      <a:endParaRPr lang="uk-UA" b="1" dirty="0" smtClean="0">
                        <a:gradFill>
                          <a:gsLst>
                            <a:gs pos="0">
                              <a:srgbClr val="14CD68"/>
                            </a:gs>
                            <a:gs pos="100000">
                              <a:srgbClr val="0B6E38"/>
                            </a:gs>
                          </a:gsLst>
                          <a:lin scaled="0"/>
                        </a:gra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uk-UA" sz="1800" b="1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- значення чинника,</a:t>
                      </a:r>
                      <a:r>
                        <a:rPr lang="uk-UA" sz="1800" b="1" baseline="0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 при якому організми зберігають життєдіяльність, але не ростуть й не розмножуються; що більше відхиляється значення чинника від оптимального, тим сильніше пригнічується життєдіяльність особин</a:t>
                      </a:r>
                      <a:endParaRPr lang="uk-UA" sz="1800" b="1" dirty="0">
                        <a:solidFill>
                          <a:srgbClr val="0033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uk-UA" b="1" dirty="0" smtClean="0">
                          <a:gradFill>
                            <a:gsLst>
                              <a:gs pos="0">
                                <a:srgbClr val="14CD68"/>
                              </a:gs>
                              <a:gs pos="100000">
                                <a:srgbClr val="0B6E38"/>
                              </a:gs>
                            </a:gsLst>
                            <a:lin scaled="0"/>
                          </a:gradFill>
                          <a:latin typeface="Comic Sans MS" panose="030F0702030302020204" pitchFamily="66" charset="0"/>
                        </a:rPr>
                        <a:t>зона екологічної валентності (діапазон (межі) витривалості)</a:t>
                      </a:r>
                      <a:endParaRPr lang="uk-UA" b="1" dirty="0" smtClean="0">
                        <a:gradFill>
                          <a:gsLst>
                            <a:gs pos="0">
                              <a:srgbClr val="14CD68"/>
                            </a:gs>
                            <a:gs pos="100000">
                              <a:srgbClr val="0B6E38"/>
                            </a:gs>
                          </a:gsLst>
                          <a:lin scaled="0"/>
                        </a:gra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uk-UA" sz="1800" b="1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- діапазон мінливості чинника,</a:t>
                      </a:r>
                      <a:r>
                        <a:rPr lang="uk-UA" sz="1800" b="1" baseline="0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 в межах  якого можлива нормальна життєдіяльність. Розрізняють </a:t>
                      </a:r>
                      <a:r>
                        <a:rPr lang="uk-UA" sz="1800" b="1" baseline="0" dirty="0" smtClean="0">
                          <a:solidFill>
                            <a:srgbClr val="C00000"/>
                          </a:solidFill>
                          <a:latin typeface="Comic Sans MS" panose="030F0702030302020204" pitchFamily="66" charset="0"/>
                        </a:rPr>
                        <a:t>верхню</a:t>
                      </a:r>
                      <a:r>
                        <a:rPr lang="uk-UA" sz="1800" b="1" baseline="0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 і </a:t>
                      </a:r>
                      <a:r>
                        <a:rPr lang="uk-UA" sz="1800" b="1" baseline="0" dirty="0" smtClean="0">
                          <a:solidFill>
                            <a:srgbClr val="C00000"/>
                          </a:solidFill>
                          <a:latin typeface="Comic Sans MS" panose="030F0702030302020204" pitchFamily="66" charset="0"/>
                        </a:rPr>
                        <a:t>нижню</a:t>
                      </a:r>
                      <a:r>
                        <a:rPr lang="uk-UA" sz="1800" b="1" baseline="0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 межі витривалості</a:t>
                      </a:r>
                      <a:endParaRPr lang="uk-UA" sz="1800" b="1" dirty="0">
                        <a:solidFill>
                          <a:srgbClr val="0033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568952" cy="1656184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i="1" dirty="0" smtClean="0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Загальна реакція організмів на </a:t>
            </a:r>
            <a:br>
              <a:rPr lang="uk-UA" b="1" i="1" dirty="0" smtClean="0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</a:br>
            <a:r>
              <a:rPr lang="uk-UA" b="1" i="1" dirty="0" smtClean="0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вплив екологічних чинників</a:t>
            </a:r>
            <a:endParaRPr lang="uk-UA" b="1" i="1" dirty="0" smtClean="0">
              <a:ln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79512" y="1628800"/>
          <a:ext cx="8784976" cy="129540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4536504"/>
                <a:gridCol w="4248472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uk-UA" sz="1900" b="1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Екологічна валентність (екологічна толерантність) різних тварин різна</a:t>
                      </a:r>
                      <a:endParaRPr lang="uk-UA" sz="1900" b="1" dirty="0">
                        <a:solidFill>
                          <a:srgbClr val="0033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 hMerge="1"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uk-UA" b="1" dirty="0" smtClean="0">
                          <a:solidFill>
                            <a:srgbClr val="C00000"/>
                          </a:solidFill>
                          <a:latin typeface="Comic Sans MS" panose="030F0702030302020204" pitchFamily="66" charset="0"/>
                        </a:rPr>
                        <a:t>північні олені</a:t>
                      </a:r>
                      <a:r>
                        <a:rPr lang="uk-UA" b="1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 витримують коливання температури від -55˚С до +30˚С</a:t>
                      </a:r>
                      <a:endParaRPr lang="uk-UA" b="1" dirty="0">
                        <a:solidFill>
                          <a:srgbClr val="0033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uk-UA" sz="1800" b="1" dirty="0" smtClean="0">
                          <a:solidFill>
                            <a:srgbClr val="C00000"/>
                          </a:solidFill>
                          <a:latin typeface="Comic Sans MS" panose="030F0702030302020204" pitchFamily="66" charset="0"/>
                        </a:rPr>
                        <a:t>тропічні корали </a:t>
                      </a:r>
                      <a:r>
                        <a:rPr lang="uk-UA" sz="1800" b="1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гинуть в разі зміни температури на 5-6</a:t>
                      </a:r>
                      <a:r>
                        <a:rPr lang="uk-UA" b="1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˚С</a:t>
                      </a:r>
                      <a:endParaRPr lang="uk-UA" sz="1800" b="1" dirty="0">
                        <a:solidFill>
                          <a:srgbClr val="0033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83" t="9794" r="6174" b="8091"/>
          <a:stretch>
            <a:fillRect/>
          </a:stretch>
        </p:blipFill>
        <p:spPr bwMode="auto">
          <a:xfrm>
            <a:off x="220707" y="3015554"/>
            <a:ext cx="4484713" cy="35813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96567" y="3015554"/>
            <a:ext cx="34483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16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Схема дії екологічного чинника</a:t>
            </a:r>
            <a:endParaRPr lang="uk-UA" sz="1600" dirty="0">
              <a:solidFill>
                <a:srgbClr val="C0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" b="1347"/>
          <a:stretch>
            <a:fillRect/>
          </a:stretch>
        </p:blipFill>
        <p:spPr>
          <a:xfrm>
            <a:off x="4705421" y="3015554"/>
            <a:ext cx="4242071" cy="146591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705421" y="3019880"/>
            <a:ext cx="192071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16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Тропічні корали </a:t>
            </a:r>
            <a:endParaRPr lang="uk-UA" sz="1600" dirty="0">
              <a:solidFill>
                <a:schemeClr val="bg1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12" b="1217"/>
          <a:stretch>
            <a:fillRect/>
          </a:stretch>
        </p:blipFill>
        <p:spPr>
          <a:xfrm>
            <a:off x="4716700" y="4532929"/>
            <a:ext cx="4219511" cy="2006086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4736178" y="4521463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16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Північні </a:t>
            </a:r>
            <a:r>
              <a:rPr lang="uk-UA" sz="1600" b="1" dirty="0">
                <a:solidFill>
                  <a:srgbClr val="C00000"/>
                </a:solidFill>
                <a:latin typeface="Comic Sans MS" panose="030F0702030302020204" pitchFamily="66" charset="0"/>
              </a:rPr>
              <a:t>олені</a:t>
            </a:r>
            <a:endParaRPr lang="uk-UA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s1200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" y="0"/>
            <a:ext cx="9144000" cy="1417638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rgbClr val="FF0066"/>
                </a:solidFill>
                <a:latin typeface="Georgia" panose="02040502050405020303" pitchFamily="18" charset="0"/>
              </a:rPr>
              <a:t>За </a:t>
            </a:r>
            <a:r>
              <a:rPr lang="ru-RU" sz="3200" b="1" dirty="0" err="1">
                <a:solidFill>
                  <a:srgbClr val="FF0066"/>
                </a:solidFill>
                <a:latin typeface="Georgia" panose="02040502050405020303" pitchFamily="18" charset="0"/>
              </a:rPr>
              <a:t>екологічною</a:t>
            </a:r>
            <a:r>
              <a:rPr lang="ru-RU" sz="3200" b="1" dirty="0">
                <a:solidFill>
                  <a:srgbClr val="FF0066"/>
                </a:solidFill>
                <a:latin typeface="Georgia" panose="02040502050405020303" pitchFamily="18" charset="0"/>
              </a:rPr>
              <a:t> </a:t>
            </a:r>
            <a:r>
              <a:rPr lang="ru-RU" sz="3200" b="1" dirty="0" err="1">
                <a:solidFill>
                  <a:srgbClr val="FF0066"/>
                </a:solidFill>
                <a:latin typeface="Georgia" panose="02040502050405020303" pitchFamily="18" charset="0"/>
              </a:rPr>
              <a:t>валентністю</a:t>
            </a:r>
            <a:r>
              <a:rPr lang="ru-RU" sz="3200" b="1" dirty="0">
                <a:solidFill>
                  <a:srgbClr val="FF0066"/>
                </a:solidFill>
                <a:latin typeface="Georgia" panose="02040502050405020303" pitchFamily="18" charset="0"/>
              </a:rPr>
              <a:t> </a:t>
            </a:r>
            <a:r>
              <a:rPr lang="ru-RU" sz="3200" b="1" dirty="0" err="1">
                <a:solidFill>
                  <a:srgbClr val="FF0066"/>
                </a:solidFill>
                <a:latin typeface="Georgia" panose="02040502050405020303" pitchFamily="18" charset="0"/>
              </a:rPr>
              <a:t>організми</a:t>
            </a:r>
            <a:r>
              <a:rPr lang="ru-RU" sz="3200" b="1" dirty="0">
                <a:solidFill>
                  <a:srgbClr val="FF0066"/>
                </a:solidFill>
                <a:latin typeface="Georgia" panose="02040502050405020303" pitchFamily="18" charset="0"/>
              </a:rPr>
              <a:t> </a:t>
            </a:r>
            <a:r>
              <a:rPr lang="ru-RU" sz="3200" b="1" dirty="0" err="1">
                <a:solidFill>
                  <a:srgbClr val="FF0066"/>
                </a:solidFill>
                <a:latin typeface="Georgia" panose="02040502050405020303" pitchFamily="18" charset="0"/>
              </a:rPr>
              <a:t>поділяють</a:t>
            </a:r>
            <a:r>
              <a:rPr lang="ru-RU" sz="3200" b="1" dirty="0">
                <a:solidFill>
                  <a:srgbClr val="FF0066"/>
                </a:solidFill>
                <a:latin typeface="Georgia" panose="02040502050405020303" pitchFamily="18" charset="0"/>
              </a:rPr>
              <a:t> на </a:t>
            </a:r>
            <a:r>
              <a:rPr lang="ru-RU" sz="3200" b="1" dirty="0" err="1">
                <a:solidFill>
                  <a:srgbClr val="FF0066"/>
                </a:solidFill>
                <a:latin typeface="Georgia" panose="02040502050405020303" pitchFamily="18" charset="0"/>
              </a:rPr>
              <a:t>такі</a:t>
            </a:r>
            <a:r>
              <a:rPr lang="ru-RU" sz="3200" b="1" dirty="0">
                <a:solidFill>
                  <a:srgbClr val="FF0066"/>
                </a:solidFill>
                <a:latin typeface="Georgia" panose="02040502050405020303" pitchFamily="18" charset="0"/>
              </a:rPr>
              <a:t> </a:t>
            </a:r>
            <a:r>
              <a:rPr lang="ru-RU" sz="3200" b="1" dirty="0" err="1">
                <a:solidFill>
                  <a:srgbClr val="FF0066"/>
                </a:solidFill>
                <a:latin typeface="Georgia" panose="02040502050405020303" pitchFamily="18" charset="0"/>
              </a:rPr>
              <a:t>екологічні</a:t>
            </a:r>
            <a:r>
              <a:rPr lang="ru-RU" sz="3200" b="1" dirty="0">
                <a:solidFill>
                  <a:srgbClr val="FF0066"/>
                </a:solidFill>
                <a:latin typeface="Georgia" panose="02040502050405020303" pitchFamily="18" charset="0"/>
              </a:rPr>
              <a:t> </a:t>
            </a:r>
            <a:r>
              <a:rPr lang="ru-RU" sz="3200" b="1" dirty="0" err="1">
                <a:solidFill>
                  <a:srgbClr val="FF0066"/>
                </a:solidFill>
                <a:latin typeface="Georgia" panose="02040502050405020303" pitchFamily="18" charset="0"/>
              </a:rPr>
              <a:t>групи</a:t>
            </a:r>
            <a:endParaRPr lang="ru-RU" sz="3200" dirty="0">
              <a:solidFill>
                <a:srgbClr val="FF0066"/>
              </a:solidFill>
              <a:latin typeface="Georgia" panose="02040502050405020303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1268760"/>
          <a:ext cx="9144000" cy="47682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2000"/>
                <a:gridCol w="4572000"/>
              </a:tblGrid>
              <a:tr h="7200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400" dirty="0" err="1"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Стенобіонти</a:t>
                      </a:r>
                      <a:endParaRPr lang="ru-RU" sz="5400" dirty="0"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400" dirty="0" err="1"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Еврибіонти</a:t>
                      </a:r>
                      <a:endParaRPr lang="ru-RU" sz="5400" dirty="0"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8180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err="1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організми</a:t>
                      </a:r>
                      <a:r>
                        <a:rPr lang="ru-RU" sz="2400" b="1" dirty="0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2400" b="1" dirty="0" err="1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які</a:t>
                      </a:r>
                      <a:r>
                        <a:rPr lang="ru-RU" sz="2400" b="1" dirty="0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1" dirty="0" err="1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можуть</a:t>
                      </a:r>
                      <a:r>
                        <a:rPr lang="ru-RU" sz="2400" b="1" dirty="0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1" dirty="0" err="1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жити</a:t>
                      </a:r>
                      <a:r>
                        <a:rPr lang="ru-RU" sz="2400" b="1" dirty="0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1" dirty="0" err="1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лише</a:t>
                      </a:r>
                      <a:r>
                        <a:rPr lang="ru-RU" sz="2400" b="1" dirty="0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 за </a:t>
                      </a:r>
                      <a:r>
                        <a:rPr lang="ru-RU" sz="2400" b="1" dirty="0" err="1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дуже</a:t>
                      </a:r>
                      <a:r>
                        <a:rPr lang="ru-RU" sz="2400" b="1" dirty="0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1" dirty="0" err="1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незначної</a:t>
                      </a:r>
                      <a:r>
                        <a:rPr lang="ru-RU" sz="2400" b="1" dirty="0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1" dirty="0" err="1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зміни</a:t>
                      </a:r>
                      <a:r>
                        <a:rPr lang="ru-RU" sz="2400" b="1" dirty="0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1" dirty="0" err="1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чинників</a:t>
                      </a:r>
                      <a:r>
                        <a:rPr lang="ru-RU" sz="2400" b="1" dirty="0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1" dirty="0" err="1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середовища</a:t>
                      </a:r>
                      <a:r>
                        <a:rPr lang="ru-RU" sz="2400" b="1" dirty="0">
                          <a:solidFill>
                            <a:srgbClr val="FF0066"/>
                          </a:solidFill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2000" b="1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b="1" dirty="0" err="1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високоспеціалізовані</a:t>
                      </a:r>
                      <a:r>
                        <a:rPr lang="ru-RU" sz="2000" b="1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b="1" dirty="0" err="1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види</a:t>
                      </a:r>
                      <a:r>
                        <a:rPr lang="ru-RU" sz="20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2000" b="1" dirty="0" err="1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симбіонти</a:t>
                      </a:r>
                      <a:r>
                        <a:rPr lang="ru-RU" sz="20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2000" b="1" dirty="0" err="1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мешканці</a:t>
                      </a:r>
                      <a:r>
                        <a:rPr lang="ru-RU" sz="20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b="1" dirty="0" err="1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морських</a:t>
                      </a:r>
                      <a:r>
                        <a:rPr lang="ru-RU" sz="20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b="1" dirty="0" err="1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глибин</a:t>
                      </a:r>
                      <a:r>
                        <a:rPr lang="ru-RU" sz="20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2000" b="1" dirty="0" err="1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печер</a:t>
                      </a:r>
                      <a:r>
                        <a:rPr lang="ru-RU" sz="20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2000" b="1" dirty="0" err="1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лісів</a:t>
                      </a:r>
                      <a:r>
                        <a:rPr lang="ru-RU" sz="2000" b="1" dirty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b="1" dirty="0" err="1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високогір'я</a:t>
                      </a:r>
                      <a:r>
                        <a:rPr lang="ru-RU" sz="2000" b="1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.</a:t>
                      </a:r>
                      <a:endParaRPr lang="ru-RU" sz="2000" b="1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ea typeface="Calibri" panose="020F050202020403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 err="1">
                          <a:solidFill>
                            <a:srgbClr val="FF0066"/>
                          </a:solidFill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організми</a:t>
                      </a:r>
                      <a:r>
                        <a:rPr lang="ru-RU" sz="3200" b="1" dirty="0">
                          <a:solidFill>
                            <a:srgbClr val="FF0066"/>
                          </a:solidFill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, </a:t>
                      </a:r>
                      <a:r>
                        <a:rPr lang="ru-RU" sz="3200" b="1" dirty="0" err="1">
                          <a:solidFill>
                            <a:srgbClr val="FF0066"/>
                          </a:solidFill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які</a:t>
                      </a:r>
                      <a:r>
                        <a:rPr lang="ru-RU" sz="3200" b="1" dirty="0">
                          <a:solidFill>
                            <a:srgbClr val="FF0066"/>
                          </a:solidFill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 </a:t>
                      </a:r>
                      <a:r>
                        <a:rPr lang="ru-RU" sz="3200" b="1" dirty="0" err="1">
                          <a:solidFill>
                            <a:srgbClr val="FF0066"/>
                          </a:solidFill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можуть</a:t>
                      </a:r>
                      <a:r>
                        <a:rPr lang="ru-RU" sz="3200" b="1" dirty="0">
                          <a:solidFill>
                            <a:srgbClr val="FF0066"/>
                          </a:solidFill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 </a:t>
                      </a:r>
                      <a:r>
                        <a:rPr lang="ru-RU" sz="3200" b="1" dirty="0" err="1">
                          <a:solidFill>
                            <a:srgbClr val="FF0066"/>
                          </a:solidFill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жити</a:t>
                      </a:r>
                      <a:r>
                        <a:rPr lang="ru-RU" sz="3200" b="1" dirty="0">
                          <a:solidFill>
                            <a:srgbClr val="FF0066"/>
                          </a:solidFill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 за </a:t>
                      </a:r>
                      <a:r>
                        <a:rPr lang="ru-RU" sz="3200" b="1" dirty="0" err="1">
                          <a:solidFill>
                            <a:srgbClr val="FF0066"/>
                          </a:solidFill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значних</a:t>
                      </a:r>
                      <a:r>
                        <a:rPr lang="ru-RU" sz="3200" b="1" dirty="0">
                          <a:solidFill>
                            <a:srgbClr val="FF0066"/>
                          </a:solidFill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 </a:t>
                      </a:r>
                      <a:r>
                        <a:rPr lang="ru-RU" sz="3200" b="1" dirty="0" err="1">
                          <a:solidFill>
                            <a:srgbClr val="FF0066"/>
                          </a:solidFill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змін</a:t>
                      </a:r>
                      <a:r>
                        <a:rPr lang="ru-RU" sz="3200" b="1" dirty="0">
                          <a:solidFill>
                            <a:srgbClr val="FF0066"/>
                          </a:solidFill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 </a:t>
                      </a:r>
                      <a:r>
                        <a:rPr lang="ru-RU" sz="3200" b="1" dirty="0" err="1">
                          <a:solidFill>
                            <a:srgbClr val="FF0066"/>
                          </a:solidFill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екологічних</a:t>
                      </a:r>
                      <a:r>
                        <a:rPr lang="ru-RU" sz="3200" b="1" dirty="0">
                          <a:solidFill>
                            <a:srgbClr val="FF0066"/>
                          </a:solidFill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 </a:t>
                      </a:r>
                      <a:r>
                        <a:rPr lang="ru-RU" sz="3200" b="1" dirty="0" err="1">
                          <a:solidFill>
                            <a:srgbClr val="FF0066"/>
                          </a:solidFill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чинників</a:t>
                      </a:r>
                      <a:endParaRPr lang="ru-RU" sz="3200" b="1" dirty="0">
                        <a:solidFill>
                          <a:srgbClr val="FF0066"/>
                        </a:solidFill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523213"/>
            <a:ext cx="3672408" cy="24349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996735"/>
            <a:ext cx="3888432" cy="2830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sz="60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Стенобіонтні організми</a:t>
            </a:r>
            <a:endParaRPr lang="uk-UA" sz="6000" b="1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51520" y="1052736"/>
          <a:ext cx="8712971" cy="5496438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2376264"/>
                <a:gridCol w="3024336"/>
                <a:gridCol w="3312371"/>
              </a:tblGrid>
              <a:tr h="1070786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uk-UA" sz="2000" b="1" dirty="0" smtClean="0">
                          <a:solidFill>
                            <a:srgbClr val="C00000"/>
                          </a:solidFill>
                          <a:latin typeface="Comic Sans MS" panose="030F0702030302020204" pitchFamily="66" charset="0"/>
                        </a:rPr>
                        <a:t>Стенофаги</a:t>
                      </a:r>
                      <a:endParaRPr lang="uk-UA" sz="2000" b="1" dirty="0" smtClean="0">
                        <a:solidFill>
                          <a:srgbClr val="C0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342900" indent="-342900" algn="ctr">
                        <a:buFont typeface="Arial" panose="020B0604020202020204" pitchFamily="34" charset="0"/>
                        <a:buChar char="•"/>
                      </a:pPr>
                      <a:endParaRPr lang="uk-UA" sz="2000" b="1" dirty="0" smtClean="0">
                        <a:solidFill>
                          <a:srgbClr val="C0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342900" indent="-342900" algn="ctr">
                        <a:buFont typeface="Arial" panose="020B0604020202020204" pitchFamily="34" charset="0"/>
                        <a:buChar char="•"/>
                      </a:pPr>
                      <a:endParaRPr lang="uk-UA" sz="2000" b="1" dirty="0" smtClean="0">
                        <a:solidFill>
                          <a:srgbClr val="C0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342900" indent="-342900" algn="ctr">
                        <a:buFont typeface="Arial" panose="020B0604020202020204" pitchFamily="34" charset="0"/>
                        <a:buChar char="•"/>
                      </a:pPr>
                      <a:endParaRPr lang="uk-UA" sz="2000" b="1" dirty="0">
                        <a:solidFill>
                          <a:srgbClr val="C0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000" b="1" dirty="0" smtClean="0">
                          <a:solidFill>
                            <a:srgbClr val="003300"/>
                          </a:solidFill>
                        </a:rPr>
                        <a:t>-  живляться небагатьма видами корму</a:t>
                      </a:r>
                      <a:endParaRPr lang="uk-UA" sz="2000" b="1" dirty="0">
                        <a:solidFill>
                          <a:srgbClr val="0033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uk-UA" sz="2000" b="1" u="sng" dirty="0" smtClean="0">
                          <a:solidFill>
                            <a:srgbClr val="003300"/>
                          </a:solidFill>
                        </a:rPr>
                        <a:t>колібрі</a:t>
                      </a:r>
                      <a:r>
                        <a:rPr lang="uk-UA" sz="2000" b="1" dirty="0" smtClean="0">
                          <a:solidFill>
                            <a:srgbClr val="003300"/>
                          </a:solidFill>
                        </a:rPr>
                        <a:t>;</a:t>
                      </a:r>
                      <a:endParaRPr lang="uk-UA" sz="2000" b="1" dirty="0" smtClean="0">
                        <a:solidFill>
                          <a:srgbClr val="003300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uk-UA" sz="2000" b="1" dirty="0" smtClean="0">
                          <a:solidFill>
                            <a:srgbClr val="003300"/>
                          </a:solidFill>
                        </a:rPr>
                        <a:t>осоїди;</a:t>
                      </a:r>
                      <a:endParaRPr lang="uk-UA" sz="2000" b="1" dirty="0" smtClean="0">
                        <a:solidFill>
                          <a:srgbClr val="003300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uk-UA" sz="2000" b="1" dirty="0" smtClean="0">
                          <a:solidFill>
                            <a:srgbClr val="003300"/>
                          </a:solidFill>
                        </a:rPr>
                        <a:t>коала</a:t>
                      </a:r>
                      <a:endParaRPr lang="uk-UA" sz="2000" b="1" dirty="0">
                        <a:solidFill>
                          <a:srgbClr val="003300"/>
                        </a:solidFill>
                      </a:endParaRPr>
                    </a:p>
                  </a:txBody>
                  <a:tcPr/>
                </a:tc>
              </a:tr>
              <a:tr h="1395266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uk-UA" sz="2000" b="1" dirty="0" smtClean="0">
                          <a:solidFill>
                            <a:srgbClr val="C00000"/>
                          </a:solidFill>
                          <a:latin typeface="Comic Sans MS" panose="030F0702030302020204" pitchFamily="66" charset="0"/>
                        </a:rPr>
                        <a:t>Стенобати</a:t>
                      </a:r>
                      <a:endParaRPr lang="uk-UA" sz="2000" b="1" dirty="0">
                        <a:solidFill>
                          <a:srgbClr val="C0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000" b="1" dirty="0" smtClean="0">
                          <a:solidFill>
                            <a:srgbClr val="003300"/>
                          </a:solidFill>
                        </a:rPr>
                        <a:t>-  існування можливе тільки на певній глибині за певного тиску води</a:t>
                      </a:r>
                      <a:endParaRPr lang="uk-UA" sz="2000" b="1" dirty="0">
                        <a:solidFill>
                          <a:srgbClr val="0033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uk-UA" sz="2000" b="1" u="sng" dirty="0" smtClean="0">
                          <a:solidFill>
                            <a:srgbClr val="003300"/>
                          </a:solidFill>
                        </a:rPr>
                        <a:t>клопи-водомірки</a:t>
                      </a:r>
                      <a:r>
                        <a:rPr lang="uk-UA" sz="2000" b="1" dirty="0" smtClean="0">
                          <a:solidFill>
                            <a:srgbClr val="003300"/>
                          </a:solidFill>
                        </a:rPr>
                        <a:t>;</a:t>
                      </a:r>
                      <a:endParaRPr lang="uk-UA" sz="2000" b="1" dirty="0" smtClean="0">
                        <a:solidFill>
                          <a:srgbClr val="003300"/>
                        </a:solidFill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uk-UA" sz="2000" b="1" dirty="0" smtClean="0">
                          <a:solidFill>
                            <a:srgbClr val="003300"/>
                          </a:solidFill>
                        </a:rPr>
                        <a:t>глибоководні кальмари;</a:t>
                      </a:r>
                      <a:endParaRPr lang="uk-UA" sz="2000" b="1" dirty="0" smtClean="0">
                        <a:solidFill>
                          <a:srgbClr val="003300"/>
                        </a:solidFill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uk-UA" sz="2000" b="1" dirty="0" smtClean="0">
                          <a:solidFill>
                            <a:srgbClr val="003300"/>
                          </a:solidFill>
                        </a:rPr>
                        <a:t>риби-вудильники</a:t>
                      </a:r>
                      <a:endParaRPr lang="uk-UA" sz="2000" b="1" dirty="0">
                        <a:solidFill>
                          <a:srgbClr val="003300"/>
                        </a:solidFill>
                      </a:endParaRPr>
                    </a:p>
                  </a:txBody>
                  <a:tcPr/>
                </a:tc>
              </a:tr>
              <a:tr h="1395266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uk-UA" sz="2000" b="1" dirty="0" smtClean="0">
                          <a:solidFill>
                            <a:srgbClr val="C00000"/>
                          </a:solidFill>
                          <a:latin typeface="Comic Sans MS" panose="030F0702030302020204" pitchFamily="66" charset="0"/>
                        </a:rPr>
                        <a:t>Стенотерми</a:t>
                      </a:r>
                      <a:endParaRPr lang="uk-UA" sz="2000" b="1" dirty="0">
                        <a:solidFill>
                          <a:srgbClr val="C0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000" b="1" dirty="0" smtClean="0">
                          <a:solidFill>
                            <a:srgbClr val="003300"/>
                          </a:solidFill>
                        </a:rPr>
                        <a:t>-  пристосовані до відносно сталих температур довкілля і не витримують їх коливань</a:t>
                      </a:r>
                      <a:endParaRPr lang="uk-UA" sz="2000" b="1" dirty="0">
                        <a:solidFill>
                          <a:srgbClr val="0033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uk-UA" sz="2000" b="1" u="sng" dirty="0" smtClean="0">
                          <a:solidFill>
                            <a:srgbClr val="003300"/>
                          </a:solidFill>
                        </a:rPr>
                        <a:t>форель річкова </a:t>
                      </a:r>
                      <a:r>
                        <a:rPr lang="uk-UA" sz="2000" b="1" dirty="0" smtClean="0">
                          <a:solidFill>
                            <a:srgbClr val="003300"/>
                          </a:solidFill>
                        </a:rPr>
                        <a:t>трапляється в холодних гірських річках</a:t>
                      </a:r>
                      <a:endParaRPr lang="uk-UA" sz="2000" b="1" dirty="0">
                        <a:solidFill>
                          <a:srgbClr val="003300"/>
                        </a:solidFill>
                      </a:endParaRPr>
                    </a:p>
                  </a:txBody>
                  <a:tcPr/>
                </a:tc>
              </a:tr>
              <a:tr h="1395266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uk-UA" sz="2000" b="1" dirty="0" smtClean="0">
                          <a:solidFill>
                            <a:srgbClr val="C00000"/>
                          </a:solidFill>
                          <a:latin typeface="Comic Sans MS" panose="030F0702030302020204" pitchFamily="66" charset="0"/>
                        </a:rPr>
                        <a:t>Стеногали</a:t>
                      </a:r>
                      <a:endParaRPr lang="uk-UA" sz="2000" b="1" dirty="0">
                        <a:solidFill>
                          <a:srgbClr val="C0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000" b="1" dirty="0" smtClean="0">
                          <a:solidFill>
                            <a:srgbClr val="003300"/>
                          </a:solidFill>
                        </a:rPr>
                        <a:t>- витримують незначні зміни ступеня солоності середовища</a:t>
                      </a:r>
                      <a:endParaRPr lang="uk-UA" sz="2000" b="1" dirty="0">
                        <a:solidFill>
                          <a:srgbClr val="0033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uk-UA" sz="2000" b="1" u="sng" dirty="0" smtClean="0">
                          <a:solidFill>
                            <a:srgbClr val="003300"/>
                          </a:solidFill>
                        </a:rPr>
                        <a:t>головоногі молюски</a:t>
                      </a:r>
                      <a:r>
                        <a:rPr lang="uk-UA" sz="2000" b="1" dirty="0" smtClean="0">
                          <a:solidFill>
                            <a:srgbClr val="003300"/>
                          </a:solidFill>
                        </a:rPr>
                        <a:t>;</a:t>
                      </a:r>
                      <a:endParaRPr lang="uk-UA" sz="2000" b="1" dirty="0" smtClean="0">
                        <a:solidFill>
                          <a:srgbClr val="003300"/>
                        </a:solidFill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uk-UA" sz="2000" b="1" dirty="0" smtClean="0">
                          <a:solidFill>
                            <a:srgbClr val="003300"/>
                          </a:solidFill>
                        </a:rPr>
                        <a:t>карась;</a:t>
                      </a:r>
                      <a:endParaRPr lang="uk-UA" sz="2000" b="1" dirty="0" smtClean="0">
                        <a:solidFill>
                          <a:srgbClr val="003300"/>
                        </a:solidFill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uk-UA" sz="2000" b="1" dirty="0" smtClean="0">
                          <a:solidFill>
                            <a:srgbClr val="003300"/>
                          </a:solidFill>
                        </a:rPr>
                        <a:t>видра річкова</a:t>
                      </a:r>
                      <a:endParaRPr lang="uk-UA" sz="2000" b="1" dirty="0">
                        <a:solidFill>
                          <a:srgbClr val="0033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27" b="11995"/>
          <a:stretch>
            <a:fillRect/>
          </a:stretch>
        </p:blipFill>
        <p:spPr bwMode="auto">
          <a:xfrm>
            <a:off x="241600" y="1412776"/>
            <a:ext cx="2338016" cy="9596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58" b="15919"/>
          <a:stretch>
            <a:fillRect/>
          </a:stretch>
        </p:blipFill>
        <p:spPr bwMode="auto">
          <a:xfrm>
            <a:off x="241600" y="2780928"/>
            <a:ext cx="2338016" cy="9325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75" r="2593" b="7573"/>
          <a:stretch>
            <a:fillRect/>
          </a:stretch>
        </p:blipFill>
        <p:spPr bwMode="auto">
          <a:xfrm>
            <a:off x="241600" y="4221088"/>
            <a:ext cx="2338016" cy="923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888" y="5589240"/>
            <a:ext cx="2276728" cy="902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sz="60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Еврибіонтні організми</a:t>
            </a:r>
            <a:endParaRPr lang="uk-UA" sz="6000" b="1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51520" y="1052736"/>
          <a:ext cx="8712971" cy="5496438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1800200"/>
                <a:gridCol w="4032448"/>
                <a:gridCol w="2880323"/>
              </a:tblGrid>
              <a:tr h="1070786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uk-UA" sz="2000" b="1" dirty="0" smtClean="0">
                          <a:solidFill>
                            <a:srgbClr val="C00000"/>
                          </a:solidFill>
                          <a:latin typeface="Comic Sans MS" panose="030F0702030302020204" pitchFamily="66" charset="0"/>
                        </a:rPr>
                        <a:t>Еврифаги</a:t>
                      </a:r>
                      <a:endParaRPr lang="uk-UA" sz="2000" b="1" dirty="0" smtClean="0">
                        <a:solidFill>
                          <a:srgbClr val="C0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342900" indent="-342900" algn="ctr">
                        <a:buFont typeface="Arial" panose="020B0604020202020204" pitchFamily="34" charset="0"/>
                        <a:buChar char="•"/>
                      </a:pPr>
                      <a:endParaRPr lang="uk-UA" sz="2000" b="1" dirty="0" smtClean="0">
                        <a:solidFill>
                          <a:srgbClr val="C0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342900" indent="-342900" algn="ctr">
                        <a:buFont typeface="Arial" panose="020B0604020202020204" pitchFamily="34" charset="0"/>
                        <a:buChar char="•"/>
                      </a:pPr>
                      <a:endParaRPr lang="uk-UA" sz="2000" b="1" dirty="0" smtClean="0">
                        <a:solidFill>
                          <a:srgbClr val="C0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342900" indent="-342900" algn="ctr">
                        <a:buFont typeface="Arial" panose="020B0604020202020204" pitchFamily="34" charset="0"/>
                        <a:buChar char="•"/>
                      </a:pPr>
                      <a:endParaRPr lang="uk-UA" sz="2000" b="1" dirty="0">
                        <a:solidFill>
                          <a:srgbClr val="C0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000" b="1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-  живляться різноманітною рослинною й тваринною їжею</a:t>
                      </a:r>
                      <a:endParaRPr lang="uk-UA" sz="2000" b="1" dirty="0">
                        <a:solidFill>
                          <a:srgbClr val="0033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uk-UA" sz="2000" b="1" u="sng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пацюк сірий;</a:t>
                      </a:r>
                      <a:endParaRPr lang="uk-UA" sz="2000" b="1" u="sng" dirty="0" smtClean="0">
                        <a:solidFill>
                          <a:srgbClr val="0033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uk-UA" sz="2000" b="1" u="none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тарган рудий;</a:t>
                      </a:r>
                      <a:endParaRPr lang="uk-UA" sz="2000" b="1" u="none" dirty="0" smtClean="0">
                        <a:solidFill>
                          <a:srgbClr val="0033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uk-UA" sz="2000" b="1" u="none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свиня дика;</a:t>
                      </a:r>
                      <a:endParaRPr lang="uk-UA" sz="2000" b="1" u="none" dirty="0" smtClean="0">
                        <a:solidFill>
                          <a:srgbClr val="0033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uk-UA" sz="2000" b="1" u="none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бурий ведмідь</a:t>
                      </a:r>
                      <a:endParaRPr lang="uk-UA" sz="2000" b="1" u="none" dirty="0">
                        <a:solidFill>
                          <a:srgbClr val="0033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  <a:tr h="1395266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uk-UA" sz="2000" b="1" dirty="0" smtClean="0">
                          <a:solidFill>
                            <a:srgbClr val="C00000"/>
                          </a:solidFill>
                          <a:latin typeface="Comic Sans MS" panose="030F0702030302020204" pitchFamily="66" charset="0"/>
                        </a:rPr>
                        <a:t>Еврибати</a:t>
                      </a:r>
                      <a:endParaRPr lang="uk-UA" sz="2000" b="1" dirty="0">
                        <a:solidFill>
                          <a:srgbClr val="C0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000" b="1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-  мають широкий діапазон</a:t>
                      </a:r>
                      <a:r>
                        <a:rPr lang="uk-UA" sz="2000" b="1" baseline="0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 вертикального поширення, витримують значні коливання тиску води</a:t>
                      </a:r>
                      <a:endParaRPr lang="uk-UA" sz="2000" b="1" dirty="0">
                        <a:solidFill>
                          <a:srgbClr val="0033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uk-UA" sz="2000" b="1" u="sng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губки;</a:t>
                      </a:r>
                      <a:endParaRPr lang="uk-UA" sz="2000" b="1" u="sng" dirty="0" smtClean="0">
                        <a:solidFill>
                          <a:srgbClr val="0033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uk-UA" sz="2000" b="1" u="none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голкошкірі;</a:t>
                      </a:r>
                      <a:endParaRPr lang="uk-UA" sz="2000" b="1" u="none" dirty="0" smtClean="0">
                        <a:solidFill>
                          <a:srgbClr val="0033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uk-UA" sz="2000" b="1" u="none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кити</a:t>
                      </a:r>
                      <a:endParaRPr lang="uk-UA" sz="2000" b="1" u="none" dirty="0">
                        <a:solidFill>
                          <a:srgbClr val="0033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  <a:tr h="1395266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uk-UA" sz="2000" b="1" dirty="0" smtClean="0">
                          <a:solidFill>
                            <a:srgbClr val="C00000"/>
                          </a:solidFill>
                          <a:latin typeface="Comic Sans MS" panose="030F0702030302020204" pitchFamily="66" charset="0"/>
                        </a:rPr>
                        <a:t>Евритерми</a:t>
                      </a:r>
                      <a:endParaRPr lang="uk-UA" sz="2000" b="1" dirty="0">
                        <a:solidFill>
                          <a:srgbClr val="C0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000" b="1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-  пристосовані до значних</a:t>
                      </a:r>
                      <a:r>
                        <a:rPr lang="uk-UA" sz="2000" b="1" baseline="0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 коливань </a:t>
                      </a:r>
                      <a:r>
                        <a:rPr lang="uk-UA" sz="2000" b="1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температур середовища</a:t>
                      </a:r>
                      <a:endParaRPr lang="uk-UA" sz="2000" b="1" dirty="0">
                        <a:solidFill>
                          <a:srgbClr val="0033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uk-UA" sz="2000" b="1" u="sng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сокіл-сапсан;</a:t>
                      </a:r>
                      <a:endParaRPr lang="uk-UA" sz="2000" b="1" u="sng" dirty="0" smtClean="0">
                        <a:solidFill>
                          <a:srgbClr val="0033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uk-UA" sz="2000" b="1" u="none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вовк сірий;</a:t>
                      </a:r>
                      <a:endParaRPr lang="uk-UA" sz="2000" b="1" u="none" dirty="0" smtClean="0">
                        <a:solidFill>
                          <a:srgbClr val="0033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uk-UA" sz="2000" b="1" u="none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сосна звичайна</a:t>
                      </a:r>
                      <a:endParaRPr lang="uk-UA" sz="2000" b="1" u="none" dirty="0">
                        <a:solidFill>
                          <a:srgbClr val="0033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  <a:tr h="1395266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uk-UA" sz="2000" b="1" dirty="0" smtClean="0">
                          <a:solidFill>
                            <a:srgbClr val="C00000"/>
                          </a:solidFill>
                          <a:latin typeface="Comic Sans MS" panose="030F0702030302020204" pitchFamily="66" charset="0"/>
                        </a:rPr>
                        <a:t>Евригали</a:t>
                      </a:r>
                      <a:endParaRPr lang="uk-UA" sz="2000" b="1" dirty="0">
                        <a:solidFill>
                          <a:srgbClr val="C0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000" b="1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- витримують значні зміни ступеня солоності середовища</a:t>
                      </a:r>
                      <a:endParaRPr lang="uk-UA" sz="2000" b="1" dirty="0">
                        <a:solidFill>
                          <a:srgbClr val="0033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uk-UA" sz="2000" b="1" u="sng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прохідні риби;</a:t>
                      </a:r>
                      <a:endParaRPr lang="uk-UA" sz="2000" b="1" dirty="0" smtClean="0">
                        <a:solidFill>
                          <a:srgbClr val="0033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342900" indent="-342900">
                        <a:buFont typeface="Arial" panose="020B0604020202020204" pitchFamily="34" charset="0"/>
                        <a:buChar char="•"/>
                      </a:pPr>
                      <a:r>
                        <a:rPr lang="uk-UA" sz="2000" b="1" u="none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очерет звичайний</a:t>
                      </a:r>
                      <a:endParaRPr lang="uk-UA" sz="2000" b="1" u="sng" dirty="0" smtClean="0">
                        <a:solidFill>
                          <a:srgbClr val="0033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76" y="1455264"/>
            <a:ext cx="1728192" cy="9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57" b="10657"/>
          <a:stretch>
            <a:fillRect/>
          </a:stretch>
        </p:blipFill>
        <p:spPr bwMode="auto">
          <a:xfrm>
            <a:off x="285576" y="2852936"/>
            <a:ext cx="1728192" cy="9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30" b="16765"/>
          <a:stretch>
            <a:fillRect/>
          </a:stretch>
        </p:blipFill>
        <p:spPr bwMode="auto">
          <a:xfrm>
            <a:off x="285576" y="4221088"/>
            <a:ext cx="1728192" cy="9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26" b="10526"/>
          <a:stretch>
            <a:fillRect/>
          </a:stretch>
        </p:blipFill>
        <p:spPr bwMode="auto">
          <a:xfrm>
            <a:off x="285576" y="5589240"/>
            <a:ext cx="1728192" cy="909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40960" cy="1512168"/>
          </a:xfrm>
        </p:spPr>
        <p:txBody>
          <a:bodyPr>
            <a:norm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uk-UA" b="1" i="1" dirty="0" smtClean="0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Основні закономірності впливу екологічних чинників</a:t>
            </a:r>
            <a:endParaRPr lang="uk-UA" b="1" i="1" dirty="0" smtClean="0">
              <a:ln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</p:nvPr>
        </p:nvGraphicFramePr>
        <p:xfrm>
          <a:off x="395536" y="1700808"/>
          <a:ext cx="8496944" cy="470916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2952328"/>
                <a:gridCol w="5544616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uk-UA" sz="2100" b="1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Чинники середовища впливають на організм </a:t>
                      </a:r>
                      <a:endParaRPr lang="uk-UA" sz="2100" b="1" dirty="0" smtClean="0">
                        <a:solidFill>
                          <a:srgbClr val="0033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algn="ctr"/>
                      <a:r>
                        <a:rPr lang="uk-UA" sz="2100" b="1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не окремо, а в комплексі</a:t>
                      </a:r>
                      <a:endParaRPr lang="uk-UA" sz="2100" b="1" dirty="0">
                        <a:solidFill>
                          <a:srgbClr val="0033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 hMerge="1"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pPr algn="l"/>
                      <a:r>
                        <a:rPr lang="uk-UA" sz="2100" b="1" dirty="0" smtClean="0">
                          <a:solidFill>
                            <a:schemeClr val="tx2"/>
                          </a:solidFill>
                          <a:latin typeface="Comic Sans MS" panose="030F0702030302020204" pitchFamily="66" charset="0"/>
                        </a:rPr>
                        <a:t>Будь-яка реакція організму визначається</a:t>
                      </a:r>
                      <a:r>
                        <a:rPr lang="uk-UA" sz="2100" b="1" baseline="0" dirty="0" smtClean="0">
                          <a:solidFill>
                            <a:schemeClr val="tx2"/>
                          </a:solidFill>
                          <a:latin typeface="Comic Sans MS" panose="030F0702030302020204" pitchFamily="66" charset="0"/>
                        </a:rPr>
                        <a:t> дією багатьох чинників, при цьому інтегральна дія чинників не дорівнює сумарній дії окремих чинників, оскільки між ними відбуваються різного роду взаємодії:</a:t>
                      </a:r>
                      <a:endParaRPr lang="uk-UA" sz="2100" b="1" baseline="0" dirty="0" smtClean="0">
                        <a:solidFill>
                          <a:schemeClr val="tx2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 hMerge="1"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uk-UA" sz="2100" b="1" dirty="0" smtClean="0">
                          <a:gradFill>
                            <a:gsLst>
                              <a:gs pos="0">
                                <a:srgbClr val="7B32B2"/>
                              </a:gs>
                              <a:gs pos="100000">
                                <a:srgbClr val="401A5D"/>
                              </a:gs>
                            </a:gsLst>
                            <a:lin scaled="0"/>
                          </a:gradFill>
                          <a:latin typeface="Comic Sans MS" panose="030F0702030302020204" pitchFamily="66" charset="0"/>
                        </a:rPr>
                        <a:t>монодомінантність </a:t>
                      </a:r>
                      <a:endParaRPr lang="uk-UA" sz="2100" b="1" dirty="0" smtClean="0">
                        <a:gradFill>
                          <a:gsLst>
                            <a:gs pos="0">
                              <a:srgbClr val="7B32B2"/>
                            </a:gs>
                            <a:gs pos="100000">
                              <a:srgbClr val="401A5D"/>
                            </a:gs>
                          </a:gsLst>
                          <a:lin scaled="0"/>
                        </a:gra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uk-UA" sz="2100" b="1" dirty="0" smtClean="0">
                          <a:solidFill>
                            <a:schemeClr val="tx2"/>
                          </a:solidFill>
                          <a:latin typeface="Comic Sans MS" panose="030F0702030302020204" pitchFamily="66" charset="0"/>
                        </a:rPr>
                        <a:t>- пригнічення одного чинника іншим;</a:t>
                      </a:r>
                      <a:endParaRPr lang="uk-UA" sz="2100" b="1" dirty="0" smtClean="0">
                        <a:solidFill>
                          <a:schemeClr val="tx2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uk-UA" sz="2100" b="1" dirty="0" smtClean="0">
                          <a:gradFill>
                            <a:gsLst>
                              <a:gs pos="0">
                                <a:srgbClr val="7B32B2"/>
                              </a:gs>
                              <a:gs pos="100000">
                                <a:srgbClr val="401A5D"/>
                              </a:gs>
                            </a:gsLst>
                            <a:lin scaled="0"/>
                          </a:gradFill>
                          <a:latin typeface="Comic Sans MS" panose="030F0702030302020204" pitchFamily="66" charset="0"/>
                        </a:rPr>
                        <a:t>синергізм</a:t>
                      </a:r>
                      <a:endParaRPr lang="uk-UA" sz="2100" b="1" dirty="0" smtClean="0">
                        <a:gradFill>
                          <a:gsLst>
                            <a:gs pos="0">
                              <a:srgbClr val="7B32B2"/>
                            </a:gs>
                            <a:gs pos="100000">
                              <a:srgbClr val="401A5D"/>
                            </a:gs>
                          </a:gsLst>
                          <a:lin scaled="0"/>
                        </a:gra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uk-UA" sz="2100" b="1" dirty="0" smtClean="0">
                          <a:solidFill>
                            <a:schemeClr val="tx2"/>
                          </a:solidFill>
                          <a:latin typeface="Comic Sans MS" panose="030F0702030302020204" pitchFamily="66" charset="0"/>
                        </a:rPr>
                        <a:t>- взаємне посилення декількох чинників;</a:t>
                      </a:r>
                      <a:endParaRPr lang="uk-UA" sz="2100" b="1" dirty="0" smtClean="0">
                        <a:solidFill>
                          <a:schemeClr val="tx2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uk-UA" sz="2100" b="1" dirty="0" smtClean="0">
                          <a:gradFill>
                            <a:gsLst>
                              <a:gs pos="0">
                                <a:srgbClr val="7B32B2"/>
                              </a:gs>
                              <a:gs pos="100000">
                                <a:srgbClr val="401A5D"/>
                              </a:gs>
                            </a:gsLst>
                            <a:lin scaled="0"/>
                          </a:gradFill>
                          <a:latin typeface="Comic Sans MS" panose="030F0702030302020204" pitchFamily="66" charset="0"/>
                        </a:rPr>
                        <a:t>антагонізм</a:t>
                      </a:r>
                      <a:endParaRPr lang="uk-UA" sz="2100" b="1" dirty="0" smtClean="0">
                        <a:gradFill>
                          <a:gsLst>
                            <a:gs pos="0">
                              <a:srgbClr val="7B32B2"/>
                            </a:gs>
                            <a:gs pos="100000">
                              <a:srgbClr val="401A5D"/>
                            </a:gs>
                          </a:gsLst>
                          <a:lin scaled="0"/>
                        </a:gra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uk-UA" sz="2100" b="1" dirty="0" smtClean="0">
                          <a:solidFill>
                            <a:schemeClr val="tx2"/>
                          </a:solidFill>
                          <a:latin typeface="Comic Sans MS" panose="030F0702030302020204" pitchFamily="66" charset="0"/>
                        </a:rPr>
                        <a:t>- взаємне пригнічення декількох чинників</a:t>
                      </a:r>
                      <a:endParaRPr lang="uk-UA" sz="2100" b="1" dirty="0" smtClean="0">
                        <a:solidFill>
                          <a:schemeClr val="tx2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uk-UA" sz="2100" b="1" dirty="0" smtClean="0">
                          <a:solidFill>
                            <a:schemeClr val="tx2"/>
                          </a:solidFill>
                          <a:latin typeface="Comic Sans MS" panose="030F0702030302020204" pitchFamily="66" charset="0"/>
                        </a:rPr>
                        <a:t>Взаємодію чинників відображено в законах сукупної дії та взаємокомпенсації екологічних чинників</a:t>
                      </a:r>
                      <a:endParaRPr lang="uk-UA" sz="2100" b="1" dirty="0" smtClean="0">
                        <a:solidFill>
                          <a:schemeClr val="tx2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 hMerge="1"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40960" cy="2088232"/>
          </a:xfrm>
        </p:spPr>
        <p:txBody>
          <a:bodyPr>
            <a:noAutofit/>
          </a:bodyPr>
          <a:lstStyle/>
          <a:p>
            <a:pPr algn="ctr"/>
            <a:r>
              <a:rPr lang="ru-RU" b="1" dirty="0" smtClean="0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Закони </a:t>
            </a:r>
            <a:r>
              <a:rPr lang="ru-RU" b="1" dirty="0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сукупної дії та взаємокомпенсації екологічних чинників</a:t>
            </a:r>
            <a:endParaRPr lang="ru-RU" b="1" dirty="0">
              <a:ln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</p:nvPr>
        </p:nvGraphicFramePr>
        <p:xfrm>
          <a:off x="395536" y="2420888"/>
          <a:ext cx="8496944" cy="387096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8496944"/>
              </a:tblGrid>
              <a:tr h="370840">
                <a:tc>
                  <a:txBody>
                    <a:bodyPr/>
                    <a:lstStyle/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uk-UA" sz="3200" b="1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Закон сукупної дії екологічних чинників (закон ефективності чинників)</a:t>
                      </a:r>
                      <a:endParaRPr lang="uk-UA" sz="3200" b="1" dirty="0">
                        <a:solidFill>
                          <a:srgbClr val="0033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uk-UA" sz="3200" b="1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Закон взаємокомпенсації екологічних чинників</a:t>
                      </a:r>
                      <a:endParaRPr lang="uk-UA" sz="3200" b="1" dirty="0">
                        <a:solidFill>
                          <a:srgbClr val="0033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uk-UA" sz="3200" b="1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Закон обмежувального</a:t>
                      </a:r>
                      <a:r>
                        <a:rPr lang="uk-UA" sz="3200" b="1" baseline="0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 чинника</a:t>
                      </a:r>
                      <a:endParaRPr lang="uk-UA" sz="3200" b="1" dirty="0">
                        <a:solidFill>
                          <a:srgbClr val="0033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uk-UA" sz="3200" b="1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Закон оптимуму</a:t>
                      </a:r>
                      <a:endParaRPr lang="uk-UA" sz="3200" b="1" dirty="0">
                        <a:solidFill>
                          <a:srgbClr val="0033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uk-UA" sz="3200" b="1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Закон толерантності </a:t>
                      </a:r>
                      <a:endParaRPr lang="uk-UA" sz="3200" b="1" dirty="0">
                        <a:solidFill>
                          <a:srgbClr val="0033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800" b="1" dirty="0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Закон сукупної дії екологічних чинників</a:t>
            </a:r>
            <a:endParaRPr lang="ru-RU" sz="4800" b="1" dirty="0">
              <a:ln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95605" y="1700530"/>
          <a:ext cx="4580255" cy="4798695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4580255"/>
              </a:tblGrid>
              <a:tr h="1086485">
                <a:tc>
                  <a:txBody>
                    <a:bodyPr/>
                    <a:lstStyle/>
                    <a:p>
                      <a:pPr algn="ctr"/>
                      <a:r>
                        <a:rPr lang="uk-UA" sz="2100" b="1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закон ефективності чинників Мітчерліха-Бауле</a:t>
                      </a:r>
                      <a:r>
                        <a:rPr lang="uk-UA" sz="2100" b="1" baseline="0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 (1909)</a:t>
                      </a:r>
                      <a:endParaRPr lang="uk-UA" sz="2100" b="1" dirty="0">
                        <a:solidFill>
                          <a:srgbClr val="0033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  <a:tr h="1856105">
                <a:tc>
                  <a:txBody>
                    <a:bodyPr/>
                    <a:lstStyle/>
                    <a:p>
                      <a:pPr algn="ctr"/>
                      <a:r>
                        <a:rPr lang="uk-UA" sz="1900" b="1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У природі  один екологічний чинник може впливати</a:t>
                      </a:r>
                      <a:r>
                        <a:rPr lang="uk-UA" sz="1900" b="1" baseline="0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 на інший, тому успіх виду в довкіллі залежить від взаємодії чинників</a:t>
                      </a:r>
                      <a:endParaRPr lang="uk-UA" sz="1900" b="1" dirty="0">
                        <a:solidFill>
                          <a:srgbClr val="0033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  <a:tr h="1856105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uk-UA" sz="1900" b="1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підвищена температура сприяє випаровуванню води, тварини важче витримують високі температури за значної вологості</a:t>
                      </a:r>
                      <a:endParaRPr lang="uk-UA" sz="1900" b="1" dirty="0">
                        <a:solidFill>
                          <a:srgbClr val="0033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90" y="1556385"/>
            <a:ext cx="3419475" cy="46564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0"/>
            <a:ext cx="8640960" cy="1930226"/>
          </a:xfrm>
        </p:spPr>
        <p:txBody>
          <a:bodyPr>
            <a:noAutofit/>
          </a:bodyPr>
          <a:lstStyle/>
          <a:p>
            <a:r>
              <a:rPr lang="ru-RU" sz="4800" b="1" dirty="0">
                <a:solidFill>
                  <a:srgbClr val="C00000"/>
                </a:solidFill>
                <a:latin typeface="Comic Sans MS" panose="030F0702030302020204" pitchFamily="66" charset="0"/>
              </a:rPr>
              <a:t>Закон взаємокомпенсації екологічних </a:t>
            </a:r>
            <a:r>
              <a:rPr lang="ru-RU" sz="48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чинників</a:t>
            </a:r>
            <a:endParaRPr lang="uk-UA" sz="4800" b="1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42900" y="1772920"/>
          <a:ext cx="4086860" cy="4846320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408686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2200" b="1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закон Е.Рюбеля </a:t>
                      </a:r>
                      <a:r>
                        <a:rPr lang="uk-UA" sz="2200" b="1" baseline="0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(1930)</a:t>
                      </a:r>
                      <a:endParaRPr lang="uk-UA" sz="2200" b="1" dirty="0">
                        <a:solidFill>
                          <a:srgbClr val="0033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1900" b="1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Відсутність або нестача деяких екологічних чинників можуть</a:t>
                      </a:r>
                      <a:r>
                        <a:rPr lang="uk-UA" sz="1900" b="1" baseline="0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 бути компенсовані іншими близькими чинникам</a:t>
                      </a:r>
                      <a:endParaRPr lang="uk-UA" sz="1900" b="1" dirty="0">
                        <a:solidFill>
                          <a:srgbClr val="0033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uk-UA" sz="1900" b="1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обмеженість світла у парнику може бути компенсована підвищенням концентрації </a:t>
                      </a:r>
                      <a:r>
                        <a:rPr lang="uk-UA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СО</a:t>
                      </a:r>
                      <a:r>
                        <a:rPr lang="uk-UA" sz="1800" kern="1200" baseline="-250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uk-UA" sz="1900" b="1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; </a:t>
                      </a:r>
                      <a:endParaRPr lang="uk-UA" sz="1900" b="1" dirty="0">
                        <a:solidFill>
                          <a:srgbClr val="0033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uk-UA" sz="1900" b="1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підвищення температури повітря сприяє випаровуванню води;</a:t>
                      </a:r>
                      <a:endParaRPr lang="uk-UA" sz="1900" b="1" dirty="0">
                        <a:solidFill>
                          <a:srgbClr val="0033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uk-UA" sz="1900" b="1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зниження рівня освітленості зменшує потреби рослин у Цинку</a:t>
                      </a:r>
                      <a:endParaRPr lang="uk-UA" sz="1900" b="1" dirty="0">
                        <a:solidFill>
                          <a:srgbClr val="0033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224" y="1844645"/>
            <a:ext cx="3145783" cy="4484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7956376" cy="1772816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Закон обмежувального чинника</a:t>
            </a:r>
            <a:endParaRPr lang="ru-RU" sz="4800" b="1" dirty="0">
              <a:ln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4643755" y="1658620"/>
          <a:ext cx="3909695" cy="4833620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3909695"/>
              </a:tblGrid>
              <a:tr h="334645">
                <a:tc>
                  <a:txBody>
                    <a:bodyPr/>
                    <a:lstStyle/>
                    <a:p>
                      <a:pPr algn="ctr"/>
                      <a:r>
                        <a:rPr lang="uk-UA" sz="1600" b="1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закон мінімуму Ю.Лібіха (1840)</a:t>
                      </a:r>
                      <a:endParaRPr lang="uk-UA" sz="1600" b="1" dirty="0" smtClean="0">
                        <a:solidFill>
                          <a:srgbClr val="0033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  <a:tr h="1848485">
                <a:tc>
                  <a:txBody>
                    <a:bodyPr/>
                    <a:lstStyle/>
                    <a:p>
                      <a:pPr algn="ctr"/>
                      <a:r>
                        <a:rPr lang="uk-UA" sz="1600" b="1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Найбільшу лімітуючу дію на організм, популяцію або </a:t>
                      </a:r>
                      <a:endParaRPr lang="uk-UA" sz="1600" b="1" dirty="0" smtClean="0">
                        <a:solidFill>
                          <a:srgbClr val="0033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algn="ctr"/>
                      <a:r>
                        <a:rPr lang="uk-UA" sz="1600" b="1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угрупування справляють ті життєво важливі чинники зовнішнього середовища, кількість (концентрація) яких близька до мінімального критичного рівня</a:t>
                      </a:r>
                      <a:endParaRPr lang="uk-UA" sz="1600" b="1" dirty="0" smtClean="0">
                        <a:solidFill>
                          <a:srgbClr val="0033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  <a:tr h="831850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uk-UA" sz="1600" b="1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найчастіше лімітуючими чинниками є температура, світло, тиск, біогенні речовини</a:t>
                      </a:r>
                      <a:endParaRPr lang="uk-UA" sz="1600" b="1" dirty="0" smtClean="0">
                        <a:solidFill>
                          <a:srgbClr val="0033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  <a:tr h="1818005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uk-UA" sz="1600" b="1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якщо вміст певного хімічного елементу в ґрунті значно</a:t>
                      </a:r>
                      <a:r>
                        <a:rPr lang="uk-UA" sz="1600" b="1" baseline="0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 нижче потрібного мінімуму (для Фосфору – нижче 20% від потрібної норми, для Кальцію – нижче 50%), вирощування рослин певного виду неможливе</a:t>
                      </a:r>
                      <a:endParaRPr lang="uk-UA" sz="1600" b="1" dirty="0" smtClean="0">
                        <a:solidFill>
                          <a:srgbClr val="0033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4289" y="188640"/>
            <a:ext cx="1385739" cy="1368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95" y="1844675"/>
            <a:ext cx="3431540" cy="4646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96752"/>
          </a:xfrm>
        </p:spPr>
        <p:txBody>
          <a:bodyPr>
            <a:noAutofit/>
          </a:bodyPr>
          <a:lstStyle/>
          <a:p>
            <a:pPr algn="l"/>
            <a:r>
              <a:rPr lang="ru-RU" sz="4800" b="1" dirty="0" smtClean="0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Закон </a:t>
            </a:r>
            <a:r>
              <a:rPr lang="ru-RU" sz="4800" b="1" dirty="0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толерантності</a:t>
            </a:r>
            <a:endParaRPr lang="ru-RU" sz="4800" b="1" dirty="0">
              <a:ln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23215" y="1321435"/>
          <a:ext cx="8568690" cy="1676400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8568690"/>
              </a:tblGrid>
              <a:tr h="426720">
                <a:tc>
                  <a:txBody>
                    <a:bodyPr/>
                    <a:lstStyle/>
                    <a:p>
                      <a:pPr algn="ctr"/>
                      <a:r>
                        <a:rPr lang="uk-UA" sz="2200" b="1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Закон Шелфорда (1913)</a:t>
                      </a:r>
                      <a:endParaRPr lang="uk-UA" sz="2200" b="1" dirty="0">
                        <a:solidFill>
                          <a:srgbClr val="0033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  <a:tr h="1249680">
                <a:tc>
                  <a:txBody>
                    <a:bodyPr/>
                    <a:lstStyle/>
                    <a:p>
                      <a:pPr algn="ctr"/>
                      <a:r>
                        <a:rPr lang="uk-UA" sz="1900" b="1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Лімітуючим чинником процвітання будь-якого</a:t>
                      </a:r>
                      <a:r>
                        <a:rPr lang="uk-UA" sz="1900" b="1" baseline="0" dirty="0" smtClean="0">
                          <a:solidFill>
                            <a:srgbClr val="003300"/>
                          </a:solidFill>
                          <a:latin typeface="Comic Sans MS" panose="030F0702030302020204" pitchFamily="66" charset="0"/>
                        </a:rPr>
                        <a:t> організму (виду) в даному місцеіснуванні може бути як мінімум, так і максимум екологічного чинника, діапазон між якими визначає витривалість (толерантність) організму до даного чинника</a:t>
                      </a:r>
                      <a:endParaRPr lang="uk-UA" sz="1900" b="1" dirty="0">
                        <a:solidFill>
                          <a:srgbClr val="0033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3485" y="3500755"/>
            <a:ext cx="7377430" cy="320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937672" y="3006260"/>
            <a:ext cx="1858463" cy="40011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uk-UA" sz="20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Оптимум</a:t>
            </a:r>
            <a:endParaRPr lang="uk-UA" sz="2000" dirty="0">
              <a:solidFill>
                <a:srgbClr val="C0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516216" y="4005064"/>
            <a:ext cx="2074487" cy="70788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uk-UA" sz="20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Зона пригнічення</a:t>
            </a:r>
            <a:endParaRPr lang="uk-UA" sz="2000" dirty="0">
              <a:solidFill>
                <a:srgbClr val="C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331640" y="4002224"/>
            <a:ext cx="2016223" cy="70788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uk-UA" sz="20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Зона пригнічення</a:t>
            </a:r>
            <a:endParaRPr lang="uk-UA" sz="2000" dirty="0">
              <a:solidFill>
                <a:srgbClr val="C0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740352" y="5373216"/>
            <a:ext cx="936104" cy="27699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uk-UA" sz="12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Загибель</a:t>
            </a:r>
            <a:endParaRPr lang="uk-UA" sz="1200" dirty="0">
              <a:solidFill>
                <a:srgbClr val="C0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366175" y="5439707"/>
            <a:ext cx="973576" cy="27699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uk-UA" sz="12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Загибель</a:t>
            </a:r>
            <a:endParaRPr lang="uk-UA" sz="1200" dirty="0">
              <a:solidFill>
                <a:srgbClr val="C0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987824" y="5718699"/>
            <a:ext cx="3744415" cy="30777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uk-UA" sz="14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Інтенсивність дії фактору</a:t>
            </a:r>
            <a:endParaRPr lang="uk-UA" sz="1400" dirty="0">
              <a:solidFill>
                <a:srgbClr val="C0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411758" y="6093296"/>
            <a:ext cx="4896545" cy="40011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uk-UA" sz="20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Межі витривалості виду</a:t>
            </a:r>
            <a:endParaRPr lang="uk-UA" sz="2000" dirty="0">
              <a:solidFill>
                <a:srgbClr val="C0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16200000">
            <a:off x="-729278" y="4121768"/>
            <a:ext cx="3101533" cy="70788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uk-UA" sz="20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Ступінь сприятливості фактора</a:t>
            </a:r>
            <a:endParaRPr lang="uk-UA" sz="2000" dirty="0">
              <a:solidFill>
                <a:srgbClr val="C0000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70" y="-27940"/>
            <a:ext cx="2385695" cy="16300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Autofit/>
          </a:bodyPr>
          <a:lstStyle/>
          <a:p>
            <a:r>
              <a:rPr lang="uk-UA" sz="7200" b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Висновки</a:t>
            </a:r>
            <a:endParaRPr lang="uk-UA" sz="7200" b="1" dirty="0">
              <a:solidFill>
                <a:srgbClr val="C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340768"/>
            <a:ext cx="8624972" cy="5328592"/>
          </a:xfrm>
        </p:spPr>
        <p:txBody>
          <a:bodyPr>
            <a:normAutofit lnSpcReduction="10000"/>
          </a:bodyPr>
          <a:lstStyle/>
          <a:p>
            <a:r>
              <a:rPr lang="uk-UA" sz="2700" b="1" dirty="0" smtClean="0">
                <a:solidFill>
                  <a:srgbClr val="003300"/>
                </a:solidFill>
                <a:latin typeface="Comic Sans MS" panose="030F0702030302020204" pitchFamily="66" charset="0"/>
              </a:rPr>
              <a:t>Екологічна валентність (екологічна толерантність) - здатність організмів витримувати певну амплітуду коливань екологічних чинників</a:t>
            </a:r>
            <a:endParaRPr lang="uk-UA" sz="2700" b="1" dirty="0" smtClean="0">
              <a:solidFill>
                <a:srgbClr val="003300"/>
              </a:solidFill>
              <a:latin typeface="Comic Sans MS" panose="030F0702030302020204" pitchFamily="66" charset="0"/>
            </a:endParaRPr>
          </a:p>
          <a:p>
            <a:r>
              <a:rPr lang="uk-UA" sz="2700" b="1" dirty="0" smtClean="0">
                <a:solidFill>
                  <a:srgbClr val="003300"/>
                </a:solidFill>
                <a:latin typeface="Comic Sans MS" panose="030F0702030302020204" pitchFamily="66" charset="0"/>
              </a:rPr>
              <a:t>Екологічна валентність стено- та еврибіонтів виражається вузьким або широким діапазоном витривалості й розглядається як відносна реакція видів на деякі чинники середовища або на їх комплекс</a:t>
            </a:r>
            <a:endParaRPr lang="uk-UA" sz="2700" b="1" dirty="0" smtClean="0">
              <a:solidFill>
                <a:srgbClr val="003300"/>
              </a:solidFill>
              <a:latin typeface="Comic Sans MS" panose="030F0702030302020204" pitchFamily="66" charset="0"/>
            </a:endParaRPr>
          </a:p>
          <a:p>
            <a:r>
              <a:rPr lang="uk-UA" sz="2700" b="1" dirty="0" smtClean="0">
                <a:solidFill>
                  <a:srgbClr val="003300"/>
                </a:solidFill>
                <a:latin typeface="Comic Sans MS" panose="030F0702030302020204" pitchFamily="66" charset="0"/>
              </a:rPr>
              <a:t>Існування організмів певного виду в певному середовищі зумовлене взаємодією з цілим комплексом екологічних чинників, що діють згідно з певними закономірностями</a:t>
            </a:r>
            <a:endParaRPr lang="uk-UA" sz="2700" b="1" dirty="0" smtClean="0">
              <a:solidFill>
                <a:srgbClr val="003300"/>
              </a:solidFill>
              <a:latin typeface="Comic Sans MS" panose="030F0702030302020204" pitchFamily="66" charset="0"/>
            </a:endParaRPr>
          </a:p>
          <a:p>
            <a:endParaRPr lang="uk-UA" sz="2800" b="1" dirty="0">
              <a:solidFill>
                <a:srgbClr val="003300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88640"/>
            <a:ext cx="9036496" cy="1512168"/>
          </a:xfrm>
        </p:spPr>
        <p:txBody>
          <a:bodyPr>
            <a:noAutofit/>
            <a:scene3d>
              <a:camera prst="orthographicFront"/>
              <a:lightRig rig="threePt" dir="t"/>
            </a:scene3d>
          </a:bodyPr>
          <a:lstStyle/>
          <a:p>
            <a:r>
              <a:rPr lang="uk-UA" sz="7200" b="1" i="1" dirty="0" smtClean="0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omic Sans MS" panose="030F0702030302020204" pitchFamily="66" charset="0"/>
              </a:rPr>
              <a:t>Домашнє завдання</a:t>
            </a:r>
            <a:endParaRPr lang="uk-UA" sz="7200" b="1" i="1" dirty="0" smtClean="0">
              <a:ln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64975" y="1622856"/>
            <a:ext cx="5256584" cy="5061227"/>
          </a:xfrm>
        </p:spPr>
        <p:txBody>
          <a:bodyPr>
            <a:normAutofit/>
          </a:bodyPr>
          <a:lstStyle/>
          <a:p>
            <a:pPr algn="ctr"/>
            <a:r>
              <a:rPr lang="uk-UA" sz="3600" b="1" dirty="0" smtClean="0">
                <a:solidFill>
                  <a:srgbClr val="003300"/>
                </a:solidFill>
                <a:latin typeface="Comic Sans MS" panose="030F0702030302020204" pitchFamily="66" charset="0"/>
              </a:rPr>
              <a:t>Опрацювати §36, стор. 138-139 (виконати завдання  та відповідати на питання усно)</a:t>
            </a:r>
            <a:endParaRPr lang="uk-UA" sz="3600" b="1" dirty="0" smtClean="0">
              <a:solidFill>
                <a:srgbClr val="00330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uk-UA" sz="3600" b="1" dirty="0">
              <a:solidFill>
                <a:srgbClr val="0033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08133"/>
            <a:ext cx="3312368" cy="5014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3"/>
          <p:cNvSpPr txBox="1"/>
          <p:nvPr/>
        </p:nvSpPr>
        <p:spPr>
          <a:xfrm>
            <a:off x="-1969135" y="66675"/>
            <a:ext cx="3048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Blue Waves">
  <a:themeElements>
    <a:clrScheme name="Blue Waves 13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66CC"/>
      </a:accent1>
      <a:accent2>
        <a:srgbClr val="3399FF"/>
      </a:accent2>
      <a:accent3>
        <a:srgbClr val="FFFFFF"/>
      </a:accent3>
      <a:accent4>
        <a:srgbClr val="000000"/>
      </a:accent4>
      <a:accent5>
        <a:srgbClr val="AAB8E2"/>
      </a:accent5>
      <a:accent6>
        <a:srgbClr val="2D8AE7"/>
      </a:accent6>
      <a:hlink>
        <a:srgbClr val="CC3300"/>
      </a:hlink>
      <a:folHlink>
        <a:srgbClr val="996600"/>
      </a:folHlink>
    </a:clrScheme>
    <a:fontScheme name="Blue Waves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Blue Wave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66CC"/>
        </a:accent1>
        <a:accent2>
          <a:srgbClr val="3399FF"/>
        </a:accent2>
        <a:accent3>
          <a:srgbClr val="FFFFFF"/>
        </a:accent3>
        <a:accent4>
          <a:srgbClr val="000000"/>
        </a:accent4>
        <a:accent5>
          <a:srgbClr val="AAB8E2"/>
        </a:accent5>
        <a:accent6>
          <a:srgbClr val="2D8AE7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6250</Words>
  <Application>WPS Presentation</Application>
  <PresentationFormat>Экран (4:3)</PresentationFormat>
  <Paragraphs>237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7" baseType="lpstr">
      <vt:lpstr>Arial</vt:lpstr>
      <vt:lpstr>SimSun</vt:lpstr>
      <vt:lpstr>Wingdings</vt:lpstr>
      <vt:lpstr>Comic Sans MS</vt:lpstr>
      <vt:lpstr>Microsoft YaHei</vt:lpstr>
      <vt:lpstr>Arial Unicode MS</vt:lpstr>
      <vt:lpstr>Calibri</vt:lpstr>
      <vt:lpstr>Georgia</vt:lpstr>
      <vt:lpstr>Times New Roman</vt:lpstr>
      <vt:lpstr>Calibri</vt:lpstr>
      <vt:lpstr>Times New Roman</vt:lpstr>
      <vt:lpstr>1_Blue Waves</vt:lpstr>
      <vt:lpstr>Закономірності впливу екологічних чинників на організми та їхні угрупування</vt:lpstr>
      <vt:lpstr>Пригадайте! </vt:lpstr>
      <vt:lpstr>Загальна реакція організмів на вплив екологічних чинників</vt:lpstr>
      <vt:lpstr>Загальна реакція організмів на вплив екологічних чинників</vt:lpstr>
      <vt:lpstr>За екологічною валентністю організми поділяють на такі екологічні групи</vt:lpstr>
      <vt:lpstr>Стенобіонтні організми</vt:lpstr>
      <vt:lpstr>Еврибіонтні організми</vt:lpstr>
      <vt:lpstr>Основні закономірності впливу екологічних чинників</vt:lpstr>
      <vt:lpstr>Закони сукупної дії та взаємокомпенсації екологічних чинників</vt:lpstr>
      <vt:lpstr>Закон сукупної дії екологічних чинників</vt:lpstr>
      <vt:lpstr>Закон взаємокомпенсації екологічних чинників</vt:lpstr>
      <vt:lpstr>Закон обмежувального чинника</vt:lpstr>
      <vt:lpstr>Закон толерантності</vt:lpstr>
      <vt:lpstr>Висновки</vt:lpstr>
      <vt:lpstr>Домашнє завдання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Закономірності пливу екологічних чинників на організми та їхні угрупування</dc:title>
  <dc:creator>Ольга</dc:creator>
  <cp:lastModifiedBy>User</cp:lastModifiedBy>
  <cp:revision>32</cp:revision>
  <dcterms:created xsi:type="dcterms:W3CDTF">2021-01-20T08:11:00Z</dcterms:created>
  <dcterms:modified xsi:type="dcterms:W3CDTF">2024-02-19T12:35:45Z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9E77860829BF49DE80CA5B7E1E0FF1B8_13</vt:lpwstr>
  </property>
  <property fmtid="{D5CDD505-2E9C-101B-9397-08002B2CF9AE}" pid="3" name="KSOProductBuildVer">
    <vt:lpwstr>1033-12.2.0.13416</vt:lpwstr>
  </property>
</Properties>
</file>