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3" r:id="rId4"/>
    <p:sldId id="262" r:id="rId5"/>
    <p:sldId id="261" r:id="rId6"/>
    <p:sldId id="260" r:id="rId7"/>
    <p:sldId id="259" r:id="rId8"/>
    <p:sldId id="258" r:id="rId9"/>
    <p:sldId id="269" r:id="rId10"/>
    <p:sldId id="275" r:id="rId11"/>
    <p:sldId id="268" r:id="rId12"/>
    <p:sldId id="267" r:id="rId13"/>
    <p:sldId id="266" r:id="rId14"/>
    <p:sldId id="265" r:id="rId15"/>
    <p:sldId id="274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A1%D0%BF%D0%B5%D1%80%D0%BC%D0%B0" TargetMode="External"/><Relationship Id="rId3" Type="http://schemas.openxmlformats.org/officeDocument/2006/relationships/hyperlink" Target="https://uk.wikipedia.org/wiki/%D0%90%D0%BD%D0%B3%D0%BB%D1%96%D0%B9%D1%81%D1%8C%D0%BA%D0%B0_%D0%BC%D0%BE%D0%B2%D0%B0" TargetMode="External"/><Relationship Id="rId7" Type="http://schemas.openxmlformats.org/officeDocument/2006/relationships/hyperlink" Target="https://uk.wikipedia.org/wiki/%D0%97%D0%B0%D0%BF%D0%BB%D1%96%D0%B4%D0%BD%D0%B5%D0%BD%D0%BD%D1%8F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uk.wikipedia.org/wiki/%D0%AF%D0%B9%D1%86%D0%B5%D0%BA%D0%BB%D1%96%D1%82%D0%B8%D0%BD%D0%B0" TargetMode="External"/><Relationship Id="rId5" Type="http://schemas.openxmlformats.org/officeDocument/2006/relationships/hyperlink" Target="https://uk.wikipedia.org/wiki/%D0%9F%D1%80%D0%BE%D0%B1%D1%96%D1%80%D0%BA%D0%B0" TargetMode="External"/><Relationship Id="rId4" Type="http://schemas.openxmlformats.org/officeDocument/2006/relationships/hyperlink" Target="https://uk.wikipedia.org/wiki/In_vitro" TargetMode="External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1278" y="172995"/>
            <a:ext cx="107256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 результатів біологічних досліджень у медицині</a:t>
            </a:r>
            <a:endParaRPr lang="uk-UA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6859" y="1619545"/>
            <a:ext cx="7501323" cy="4970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5878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03242" y="155144"/>
            <a:ext cx="705930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Розділи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endParaRPr lang="uk-UA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959836"/>
              </p:ext>
            </p:extLst>
          </p:nvPr>
        </p:nvGraphicFramePr>
        <p:xfrm>
          <a:off x="1056802" y="1023765"/>
          <a:ext cx="8943932" cy="5484125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397433"/>
                <a:gridCol w="4546499"/>
              </a:tblGrid>
              <a:tr h="1084631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Медицина </a:t>
                      </a:r>
                      <a:r>
                        <a:rPr lang="uk-UA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(віл лат. </a:t>
                      </a:r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medicina - </a:t>
                      </a:r>
                      <a:r>
                        <a:rPr lang="uk-UA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наука лікувати) - система наукових знань і практичної діяльності, спрямованої на збереження здоров'я й лікування захворювань. 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uk-UA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470007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Основні розділи медицини</a:t>
                      </a:r>
                      <a:endParaRPr lang="uk-UA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uk-UA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43483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uk-UA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теоретична медицина </a:t>
                      </a:r>
                      <a:r>
                        <a:rPr lang="uk-UA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є медичною теорією, що об'єднує різні медичні науки (наприклад, остеологія, нейрологія, міологія, дентологія) 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практична медицина </a:t>
                      </a:r>
                      <a:r>
                        <a:rPr lang="ru-RU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(медична практика) - це галузь медицини, що застосовує на практиці надбання медичної теорії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41002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uk-UA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uk-UA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поділяється на напрями (наприклад, стоматологія - лікування захворювань зубів, урологія - лікування органів сечовидільної системи)</a:t>
                      </a: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084631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uk-UA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uk-UA" b="1" dirty="0">
                        <a:solidFill>
                          <a:srgbClr val="00206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919" y="3962655"/>
            <a:ext cx="4196499" cy="2191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43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42767" y="217442"/>
            <a:ext cx="83284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спрямованістю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>
              <a:defRPr/>
            </a:pP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розрізняють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профілактична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спортивна,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медицина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космічна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вікова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41" y="1647973"/>
            <a:ext cx="2702326" cy="18000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5928" y="1965624"/>
            <a:ext cx="3384927" cy="18567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4660" y="4003588"/>
            <a:ext cx="2885080" cy="19288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8981" y="4104503"/>
            <a:ext cx="3444446" cy="22962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97911" y="1746826"/>
            <a:ext cx="3076224" cy="2050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754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903" y="271848"/>
            <a:ext cx="1182129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сучасної медицини згідно з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Цілями сталого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 на період 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2016-2030 </a:t>
            </a:r>
            <a:r>
              <a:rPr lang="uk-UA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роки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201160"/>
              </p:ext>
            </p:extLst>
          </p:nvPr>
        </p:nvGraphicFramePr>
        <p:xfrm>
          <a:off x="554296" y="1595288"/>
          <a:ext cx="7642353" cy="1537563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7642353"/>
              </a:tblGrid>
              <a:tr h="29409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3.1. Знизити материнську смертність</a:t>
                      </a:r>
                    </a:p>
                  </a:txBody>
                  <a:tcPr/>
                </a:tc>
              </a:tr>
              <a:tr h="507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3.2. Мінімізувати смертність, якій можна запобігти, серед дітей віком до 5 років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7251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uk-UA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3.3. Зупинити епідемії ВІЛ/СНІДу та туберкульозу, у т. ч. за рахунок використання інноваційних практик та засобів лікування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2116923"/>
              </p:ext>
            </p:extLst>
          </p:nvPr>
        </p:nvGraphicFramePr>
        <p:xfrm>
          <a:off x="527221" y="3197199"/>
          <a:ext cx="7677665" cy="2384174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7677665"/>
              </a:tblGrid>
              <a:tr h="435403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3.4. Знизити передчасну смертність від неінфекційних захворювань</a:t>
                      </a:r>
                    </a:p>
                  </a:txBody>
                  <a:tcPr/>
                </a:tc>
              </a:tr>
              <a:tr h="6220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3.5. Знизити на чверть передчасну смертність населення, у т. ч. за рахунок упровадження інноваційних підходів до діагностики захворювань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80860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uk-UA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3.6. Знизити рівень отримання тяжких травм і смертності внаслідок ДТП, у т. ч. за рахунок використання інноваційних практик реанімування, лікування постраджалих унаслідок ДТП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54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3.7. Забезпечити загальну якісну імунізацію населення з використанням інноваційних препаратів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9072" y="4389286"/>
            <a:ext cx="3632886" cy="21474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84790" y="1837552"/>
            <a:ext cx="2095500" cy="2095500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441784"/>
              </p:ext>
            </p:extLst>
          </p:nvPr>
        </p:nvGraphicFramePr>
        <p:xfrm>
          <a:off x="513106" y="5595766"/>
          <a:ext cx="7716494" cy="8890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7716494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uk-UA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3.8. Знизити поширеність тютюнокуріння серед населення з використанням інноваційних засобів інформування про негативні наслідки тютюнокуріння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3.9. Здійснити реформу фінансування системи охорони здоров'я</a:t>
                      </a:r>
                      <a:endParaRPr lang="uk-UA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15049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1710" y="64907"/>
            <a:ext cx="98997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endParaRPr lang="uk-UA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418625"/>
              </p:ext>
            </p:extLst>
          </p:nvPr>
        </p:nvGraphicFramePr>
        <p:xfrm>
          <a:off x="1188609" y="949626"/>
          <a:ext cx="8568952" cy="30175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8568952"/>
              </a:tblGrid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Медицина завжди була важливою галуззю для людини, й у майбутньому її значення лише зростатиме</a:t>
                      </a:r>
                      <a:endParaRPr lang="uk-UA" sz="1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Біологічні основи.</a:t>
                      </a:r>
                      <a:r>
                        <a:rPr lang="uk-UA" sz="1800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Загальна медична теорія в наш час формується із таких основних підходів: вчення про стрес, теорія хвороб цивілізації, екологічний підхід, психосоматика, етологічний (поведінковий) підхід, біоетика</a:t>
                      </a:r>
                      <a:endParaRPr lang="uk-UA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uk-UA" sz="18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Теоретичною основою 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сучасної медицини є </a:t>
                      </a:r>
                      <a:r>
                        <a:rPr lang="uk-UA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біологічні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науки 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 організм людини, його властивості та інші живі організми (анатомія, фізіологія, ембріологія, генетика, вірусологія, мікробіологія тощо), </a:t>
                      </a:r>
                      <a:r>
                        <a:rPr lang="uk-UA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екологічні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(екологія людини, медична екологія), </a:t>
                      </a:r>
                      <a:r>
                        <a:rPr lang="uk-UA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суспільні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(філософія, етика, естетика, антропологія), </a:t>
                      </a:r>
                      <a:r>
                        <a:rPr lang="uk-UA" sz="18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технічні</a:t>
                      </a:r>
                      <a:r>
                        <a:rPr lang="uk-UA" sz="1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(інформатика, кібернетика) науки та ін.</a:t>
                      </a:r>
                      <a:endParaRPr lang="uk-UA" sz="1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9557" y="3713793"/>
            <a:ext cx="5379308" cy="30738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4172" y="3982608"/>
            <a:ext cx="4094076" cy="2724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767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9981" y="97480"/>
            <a:ext cx="93497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напрями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медичних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endParaRPr lang="uk-UA" sz="4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79981" y="805366"/>
            <a:ext cx="90736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Успіхи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значною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мірою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пов'язані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втіленням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практику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репродуктивної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трансплантології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донорства</a:t>
            </a:r>
            <a:endParaRPr lang="uk-UA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4850" y="1588857"/>
            <a:ext cx="6397830" cy="370807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29514" y="4465233"/>
            <a:ext cx="48108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Екстракорпоральне</a:t>
            </a:r>
            <a:r>
              <a:rPr lang="uk-UA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запліднення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uk-UA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Англійська мова"/>
              </a:rPr>
              <a:t>англ</a:t>
            </a:r>
            <a:r>
              <a:rPr lang="uk-UA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 tooltip="Англійська мова"/>
              </a:rPr>
              <a:t>.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i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IVF, in vitro </a:t>
            </a:r>
            <a:r>
              <a:rPr lang="en-US" i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fertilisation</a:t>
            </a:r>
            <a:r>
              <a:rPr lang="en-US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лат. </a:t>
            </a:r>
            <a:r>
              <a:rPr lang="en-US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extra — 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зовні, </a:t>
            </a:r>
            <a:r>
              <a:rPr lang="en-US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corpus — 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тіло, </a:t>
            </a:r>
            <a:r>
              <a:rPr lang="uk-UA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запліднення </a:t>
            </a:r>
            <a:r>
              <a:rPr lang="uk-UA" b="1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In vitro"/>
              </a:rPr>
              <a:t>«</a:t>
            </a:r>
            <a:r>
              <a:rPr lang="en-US" b="1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 tooltip="In vitro"/>
              </a:rPr>
              <a:t>in vitro»</a:t>
            </a:r>
            <a:r>
              <a:rPr lang="en-US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</a:t>
            </a:r>
            <a:r>
              <a:rPr lang="uk-UA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 tooltip="Пробірка"/>
              </a:rPr>
              <a:t>пробірці»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uk-UA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ЕКЗ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народна назва — </a:t>
            </a:r>
            <a:r>
              <a:rPr lang="uk-UA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b="1" dirty="0" err="1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шту́чне</a:t>
            </a:r>
            <a:r>
              <a:rPr lang="uk-UA" b="1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запліднення»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 — процес, в ході якого </a:t>
            </a:r>
            <a:r>
              <a:rPr lang="uk-UA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 tooltip="Яйцеклітина"/>
              </a:rPr>
              <a:t>яйцеклітини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 tooltip="Запліднення"/>
              </a:rPr>
              <a:t>запліднюються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dirty="0">
                <a:solidFill>
                  <a:srgbClr val="0645A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 tooltip="Сперма"/>
              </a:rPr>
              <a:t>спермою</a:t>
            </a:r>
            <a:r>
              <a:rPr lang="uk-UA" dirty="0">
                <a:solidFill>
                  <a:srgbClr val="2021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поза межами жіночого організму.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4370" y="1865862"/>
            <a:ext cx="3884809" cy="2185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464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78" y="272639"/>
            <a:ext cx="5370015" cy="402751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4997" y="3308521"/>
            <a:ext cx="5980672" cy="336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565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1150" y="239687"/>
            <a:ext cx="6075725" cy="45567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8994" y="2430951"/>
            <a:ext cx="5799437" cy="434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2699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2786" y="2749349"/>
            <a:ext cx="5206315" cy="390473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97" y="4015946"/>
            <a:ext cx="4270846" cy="284205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9133" y="90616"/>
            <a:ext cx="4552779" cy="3414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7220" y="3339671"/>
            <a:ext cx="3381375" cy="13525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056" y="181803"/>
            <a:ext cx="4099201" cy="30744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964" y="911566"/>
            <a:ext cx="3035075" cy="2264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2914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7171" y="285493"/>
            <a:ext cx="465666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Основною проблемою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трансплантації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подолання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імунного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бар’єру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Будь-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чужі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атакувати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намагаючись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знищити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чужорідні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причиною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відторгнення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235" y="167780"/>
            <a:ext cx="5626615" cy="42199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71" y="2409151"/>
            <a:ext cx="3163776" cy="20465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1576" y="2646838"/>
            <a:ext cx="3447526" cy="22960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9102" y="4415397"/>
            <a:ext cx="3487805" cy="23263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850" y="4509191"/>
            <a:ext cx="4252519" cy="223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635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80631" y="193159"/>
            <a:ext cx="288668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Донорство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3975" y="1029730"/>
            <a:ext cx="5373679" cy="54908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44" y="1343323"/>
            <a:ext cx="4946821" cy="449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545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4311"/>
            <a:ext cx="1086570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ВНЕСОК ВІТЧИЗНЯНИХ ВЧЕНИХ У РОЗВИТОК МЕДИЦИНИ</a:t>
            </a:r>
            <a:endParaRPr lang="uk-UA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7664" y="1505434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Ілля  Ілліч Мечников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(1845-1916) - лауреат Нобелівської премії з фізіології і медицини за працю «Імунітет при заразних хворобах». Відкрив явище фагоцитозу, розробив фагоцитарну теорію імунітету та заклав основи імунології.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124" y="3132485"/>
            <a:ext cx="3009287" cy="249096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68779" y="293655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 Михайлович Амосов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(1913-2002) - видатний хірург, винайшов і упровадив апарат штучного кровообігу, протези серцевих клапанів, розробив основи біологічної та медичної кібернетики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7920" y="3873275"/>
            <a:ext cx="2102945" cy="2684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564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83459" y="52224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 Федорович Гамалія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(1859-1949) - вивчав сказ, холеру, чуму, відкрив холероподібний вібріон птахів. Створив протихолерну вакцину, опрацював теорію утворення антитіл.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960" y="247377"/>
            <a:ext cx="2956816" cy="203014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67265" y="25240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Данило Кирилович Заболотний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(1866-1929) - мікробіолог і епідеміолог, досліджував вогнища чуми та організував боротьбу з нею, довів роль степових гризунів у розповсюдженні епідемії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7124" y="1943792"/>
            <a:ext cx="1846865" cy="252111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237470" y="487182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Микола Дмитрович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Стражеско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(1876-1952) - видатний терапевт, сприяв розвитку кардіології, обґрунтував теорію ревматизму, виявив зв'язок між ендокардитом і ревматизмом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8301" y="4093866"/>
            <a:ext cx="1773179" cy="2420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0338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471" y="24215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Петрович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Філатов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(1875-1956)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офтальмолог, створив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ока,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рогової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оболонки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творець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5471" y="120531"/>
            <a:ext cx="1904608" cy="285445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120424" y="301687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Юрійович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Вороний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(1895-1961)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хірург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пересадку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нирки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започаткував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трансплантології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307" y="1936528"/>
            <a:ext cx="1892693" cy="28201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0130" y="5250761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Юрійович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Чаговець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(1873-1941)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електрофізіолог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упровадив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практику метод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електрогастрографії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створив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біоелектричну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нервово-м'язової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провідності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8424" y="4418559"/>
            <a:ext cx="1723425" cy="2293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9067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96064" y="65129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Олександрович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Богомолець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(1881-1946)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видатний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фізіолог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розвинув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тканину,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старіння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ослаблення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трофічної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створив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пухлини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34" y="105198"/>
            <a:ext cx="1975046" cy="25695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01297" y="2674723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defRPr/>
            </a:pP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Володимир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Веніамінович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Фролькіс</a:t>
            </a:r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(1924-1999) - видатний фізіолог-геронтолог, створив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адаптаційно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-регуляторну теорію вікового розвитку та генно-регуляторну теорію старіння, висунув уявлення про процеси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антистаріння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9040" y="2757100"/>
            <a:ext cx="1752257" cy="234532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05016" y="5628157"/>
            <a:ext cx="77435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ВІТЧИЗНЯНІ НАУКОВЦІ ЗДІЙСНИЛИ БАГАТО ВАЖЛИВИХ ВІДКРИТТІВ І ВИНАХОДІВ, ЩО УВІЙШЛИ ДО СКАРБНИЦІ СВІТОВОЇ МЕДИЦИНИ.</a:t>
            </a:r>
            <a:endParaRPr lang="uk-UA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87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2983" y="2561967"/>
            <a:ext cx="65326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 !</a:t>
            </a:r>
            <a:endParaRPr lang="uk-UA" sz="6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88690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347</TotalTime>
  <Words>742</Words>
  <Application>Microsoft Office PowerPoint</Application>
  <PresentationFormat>Широкоэкранный</PresentationFormat>
  <Paragraphs>42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1" baseType="lpstr">
      <vt:lpstr>Arial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Центр</dc:creator>
  <cp:lastModifiedBy>ЦПРПП</cp:lastModifiedBy>
  <cp:revision>19</cp:revision>
  <dcterms:created xsi:type="dcterms:W3CDTF">2022-05-03T06:07:36Z</dcterms:created>
  <dcterms:modified xsi:type="dcterms:W3CDTF">2022-10-07T07:50:28Z</dcterms:modified>
</cp:coreProperties>
</file>