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custShowLst>
    <p:custShow name="Довільний показ 1" id="0">
      <p:sldLst>
        <p:sld r:id="rId2"/>
        <p:sld r:id="rId3"/>
        <p:sld r:id="rId4"/>
        <p:sld r:id="rId5"/>
        <p:sld r:id="rId6"/>
        <p:sld r:id="rId7"/>
        <p:sld r:id="rId8"/>
        <p:sld r:id="rId9"/>
        <p:sld r:id="rId10"/>
        <p:sld r:id="rId11"/>
        <p:sld r:id="rId12"/>
        <p:sld r:id="rId13"/>
      </p:sldLst>
    </p:custShow>
  </p:custShow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729807-1DC1-4C8C-A36D-4DDC90DA41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ABBD8C84-B319-4D6A-975D-8984B70E9C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ru-RU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E3D7453-9A29-49EC-9CD0-2CCDCE942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E840B-F389-41EE-B752-08759221882F}" type="datetimeFigureOut">
              <a:rPr lang="ru-RU" smtClean="0"/>
              <a:t>18.04.2024</a:t>
            </a:fld>
            <a:endParaRPr lang="ru-RU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1C4E0E6-26B9-4035-9DB5-8032DEF4A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D88DC76-CE77-4D44-B98D-1D31CEFEA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6C633-2825-4C54-AC55-12FCE6E1A14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086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D271933-A650-47EA-90D4-0A675C9F0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26A2677-2534-466A-A53E-4DB291DE22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E59AAAA-FE20-4816-A3B3-6C34CB6C6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E840B-F389-41EE-B752-08759221882F}" type="datetimeFigureOut">
              <a:rPr lang="ru-RU" smtClean="0"/>
              <a:t>18.04.2024</a:t>
            </a:fld>
            <a:endParaRPr lang="ru-RU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8420E58-99DA-44B5-AFFD-9AC85D929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4E27B5C-8573-4D94-AE5E-549C7E5FB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6C633-2825-4C54-AC55-12FCE6E1A14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5300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CE81F5-DC0F-490E-BFA0-04AFEB8C1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2D99C0E1-0ED7-4296-89E1-C58EFBA8E0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C0C5A3FD-A5D7-4B16-8FD0-B3048F6FD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E840B-F389-41EE-B752-08759221882F}" type="datetimeFigureOut">
              <a:rPr lang="ru-RU" smtClean="0"/>
              <a:t>18.04.2024</a:t>
            </a:fld>
            <a:endParaRPr lang="ru-RU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EC8A6F8D-36A7-4382-AF9E-5680F03EC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9770384-AAF7-4D47-BFFB-E0BBCC2BE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6C633-2825-4C54-AC55-12FCE6E1A14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6825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1B0403-4735-4028-AFAE-287557322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7BDDABF-7721-4E86-B6B9-423AFB5F12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D0071CE5-9C22-45AE-9AC4-97251CE1F3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CB74E15-7675-4B97-A199-74E50CB5A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E840B-F389-41EE-B752-08759221882F}" type="datetimeFigureOut">
              <a:rPr lang="ru-RU" smtClean="0"/>
              <a:t>18.04.2024</a:t>
            </a:fld>
            <a:endParaRPr lang="ru-RU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EAC498A8-6319-439E-8226-977183C0B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DAEE61F0-553D-4268-AE29-DCFD8355E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6C633-2825-4C54-AC55-12FCE6E1A14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444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CCFBB8-2907-4830-A2BF-86349D6ED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61ED2EA-6837-4E59-89DB-B17C6E33A9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66102FAD-A28D-498C-92A3-0FE80F4C3C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F6BC50A8-05AB-4E33-ACFF-D40760B37F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6F2D9A4F-92EF-45C6-98A6-79D036D14E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A5492BED-EBF1-4FD7-B95B-6B19A6973A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E840B-F389-41EE-B752-08759221882F}" type="datetimeFigureOut">
              <a:rPr lang="ru-RU" smtClean="0"/>
              <a:t>18.04.2024</a:t>
            </a:fld>
            <a:endParaRPr lang="ru-RU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826AC842-33B5-45BE-8A47-E19F659D6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67AA1BDC-6026-4615-A373-F19AF81E5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6C633-2825-4C54-AC55-12FCE6E1A14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5039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5FA9FE-9F45-4927-8B34-0F817D5E4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9247B58C-D290-4D6E-8F15-AE8069090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E840B-F389-41EE-B752-08759221882F}" type="datetimeFigureOut">
              <a:rPr lang="ru-RU" smtClean="0"/>
              <a:t>18.04.2024</a:t>
            </a:fld>
            <a:endParaRPr lang="ru-RU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AEC05448-39AC-471D-A8CE-949F0DED6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11680E05-0954-4E51-8300-4D3E267C1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6C633-2825-4C54-AC55-12FCE6E1A14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2399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29376F6-89D7-43FF-961B-667595D31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E840B-F389-41EE-B752-08759221882F}" type="datetimeFigureOut">
              <a:rPr lang="ru-RU" smtClean="0"/>
              <a:t>18.04.2024</a:t>
            </a:fld>
            <a:endParaRPr lang="ru-RU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4F7475F8-6EA9-4423-832A-C02732539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D15B18F6-3932-4947-8D15-CAE76B536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6C633-2825-4C54-AC55-12FCE6E1A14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9507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45DBF3-408A-49B6-BF62-D7A4584DB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3746A45-E4CD-464E-99A0-B7384E6EB1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41AE5025-B0AB-4604-B98F-D4EA0C5764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325484FA-02C3-4F0E-8A4A-7071F96582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E840B-F389-41EE-B752-08759221882F}" type="datetimeFigureOut">
              <a:rPr lang="ru-RU" smtClean="0"/>
              <a:t>18.04.2024</a:t>
            </a:fld>
            <a:endParaRPr lang="ru-RU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5058CCA-8A1A-4FC3-989A-FCE963A7B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0CC83ED-6A45-40F7-9DBA-58199450C8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6C633-2825-4C54-AC55-12FCE6E1A14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065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0826F1-0731-447F-B216-9E603A7DF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D3EEACC4-159D-4CF7-BEF4-689275A595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9C01503-FF5D-429E-A4A9-23C0DB2398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F57D690-EF3B-4807-B612-F86CF0F75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E840B-F389-41EE-B752-08759221882F}" type="datetimeFigureOut">
              <a:rPr lang="ru-RU" smtClean="0"/>
              <a:t>18.04.2024</a:t>
            </a:fld>
            <a:endParaRPr lang="ru-RU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613F5B7A-E332-490F-93B9-A285D60BE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D950FE9F-5971-49B8-9072-0E384F48B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6C633-2825-4C54-AC55-12FCE6E1A14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980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3020B5-879E-4F75-B063-B3813C833C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5D7E28FE-2E6A-4930-8255-C814F3D2F8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80AF427-3703-400B-83C8-22BD1C517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E840B-F389-41EE-B752-08759221882F}" type="datetimeFigureOut">
              <a:rPr lang="ru-RU" smtClean="0"/>
              <a:t>18.04.2024</a:t>
            </a:fld>
            <a:endParaRPr lang="ru-RU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CA110A1D-ACF9-4E9C-AF9E-FF822C7C7A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7309E81-368F-4EA9-BD25-2DD236669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6C633-2825-4C54-AC55-12FCE6E1A14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1565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5F550782-F5C4-40B4-B87F-7D8CBE8B9AF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B53C4215-67B6-4E1B-B387-D1AAD8DC5C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2DAC3FD-7CAB-41B5-9C36-AD8357B9D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E840B-F389-41EE-B752-08759221882F}" type="datetimeFigureOut">
              <a:rPr lang="ru-RU" smtClean="0"/>
              <a:t>18.04.2024</a:t>
            </a:fld>
            <a:endParaRPr lang="ru-RU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F2AD05C-2BE4-459B-BDAE-C5F3299EA6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BFC1405-2C31-4D1F-8382-7DFC720C1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6C633-2825-4C54-AC55-12FCE6E1A14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4408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9DE6CD85-2712-4D3E-9F99-F0EE374C6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23C9333B-FCD5-4EF8-8107-580133EBEE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53FF547-8866-42C9-BEC8-13940DE4AB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2E840B-F389-41EE-B752-08759221882F}" type="datetimeFigureOut">
              <a:rPr lang="ru-RU" smtClean="0"/>
              <a:t>18.04.2024</a:t>
            </a:fld>
            <a:endParaRPr lang="ru-RU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2E92307-03E2-4EDA-88C9-4CE8C51811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4EB7E865-5207-41D2-9886-7303EB177C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36C633-2825-4C54-AC55-12FCE6E1A14F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3988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FDF3F9-7781-44C4-9779-7B53EFB50C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09675" y="900112"/>
            <a:ext cx="10048875" cy="2528888"/>
          </a:xfrm>
        </p:spPr>
        <p:txBody>
          <a:bodyPr>
            <a:normAutofit fontScale="90000"/>
          </a:bodyPr>
          <a:lstStyle/>
          <a:p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Зовнішня і внутрішня будова птахів. Внутрішні органи птахів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5F151496-6090-4DE6-B5AC-91CC02869AD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/>
              <a:t>Біологія  7 клас.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4429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5B7FAA-D20D-4EB5-8B7D-73F3056946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46075"/>
            <a:ext cx="10515600" cy="1325563"/>
          </a:xfrm>
        </p:spPr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Загальна характеристика птахів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05E9D4E-42C1-45C3-99FF-6D1469579D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324" y="1690688"/>
            <a:ext cx="11496675" cy="492918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uk-UA" u="sng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Птахи – це клас тварин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тіло яких вкрите пір’ям. Вони мають постійну і високу температуру тіла й активні в будь-який час року. Здатність до польоту властива більшості представників цього класу. Зовнішня і внутрішня будова птахів підпорядковано цій особливості.</a:t>
            </a:r>
          </a:p>
          <a:p>
            <a:pPr marL="0" indent="0"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Пернаті можуть легко міняти місце проживання в залежності від умов. Завдяки здатності літати клас широко поширений, зустрічається в найрізноманітніших умовах по всій планеті. Існує близько 9000 видів птахів.</a:t>
            </a:r>
          </a:p>
          <a:p>
            <a:pPr marL="0" indent="0"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Птахам також властива яскраво виражена турбота про власне потомство. Розмноження відбувається за допомогою великих, покритих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вапняноїю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оболонкою яєць.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0406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6716F6-3563-4B70-B341-3D074323A1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Зовнішня будова птахів</a:t>
            </a:r>
            <a:br>
              <a:rPr lang="ru-RU" b="0" i="0" dirty="0">
                <a:effectLst/>
                <a:latin typeface="Roboto" panose="02000000000000000000" pitchFamily="2" charset="0"/>
              </a:rPr>
            </a:br>
            <a:endParaRPr lang="ru-RU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6F80990-AC0A-4D48-933E-B1604236A0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325" y="4048126"/>
            <a:ext cx="12039600" cy="244474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Тіло птиці складається з голови, рухомий шиї,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каплевидного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тулуба і кінцівок. Шкіра – тонка і суха з-за відсутності шкірних залоз. У більшості птахів існує заліза, яка служить для змазування пір’я – куприкова. Особливо добре вона розвинена у водоплавних. Секрет, що виділяється залозою, служить для збереження еластичності пір’я і запобігає їх намоканню. У деяких видів (страусів, папуг, голубів, дрохв) функцію змазування здійснюють спеціальні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пудрові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пір’я, при обламуванні утворюють порошок.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FF864A3-7A13-416F-8E9E-7C167764AF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225" y="1128712"/>
            <a:ext cx="6667500" cy="269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367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B4B541-7DCD-4534-ACCB-E73118884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Зовнішня будова птахів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B792DCD-1944-4C36-84E1-D17FE884E4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475" y="1825624"/>
            <a:ext cx="10982325" cy="4584701"/>
          </a:xfrm>
        </p:spPr>
        <p:txBody>
          <a:bodyPr/>
          <a:lstStyle/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пернатих можуть бути присутніми різні розростання на дзьобі, ногах, голові. У деяких видів птахів (наприклад, хижих і папуг) підстава дзьоба закрито м’якою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восковицею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 ногах можуть бути пластини,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бахромкі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перетинки.</a:t>
            </a:r>
          </a:p>
          <a:p>
            <a:pPr marL="0" indent="0"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Зовнішня і внутрішня будова птахів безпосередньо залежить від способу життя. Форма тіла, голови, лап і хвоста, крил може бути найрізноманітнішою. Все це залежить від середовища проживання і способу добування їжі.</a:t>
            </a:r>
          </a:p>
        </p:txBody>
      </p:sp>
    </p:spTree>
    <p:extLst>
      <p:ext uri="{BB962C8B-B14F-4D97-AF65-F5344CB8AC3E}">
        <p14:creationId xmlns:p14="http://schemas.microsoft.com/office/powerpoint/2010/main" val="2201055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6DF3DC-C3CA-477F-A813-59B67903E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Зовнішня будова птахів. </a:t>
            </a:r>
            <a:r>
              <a:rPr lang="uk-UA" dirty="0" err="1"/>
              <a:t>Опірення</a:t>
            </a:r>
            <a:br>
              <a:rPr lang="uk-UA" dirty="0"/>
            </a:b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3DCCCDE-A5B3-46C9-AA9E-04C6F5E68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775" y="1690688"/>
            <a:ext cx="11487150" cy="448627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Тільки класу птахів притаманний пір’яний покрив, тому їх називають також пернатими.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Опірення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щільно прилягає до тіла і надає йому обтічну форму. Покрив легкий і добре зберігає тепло, що допомагає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насиживать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яйця. Деякі пера, завдяки своїй будові, забезпечують можливість польоту (рульові і махові).</a:t>
            </a:r>
          </a:p>
          <a:p>
            <a:pPr marL="0" indent="0"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Самі пір’я являють собою похідні шкіри, схоже лусці плазунів. Будова пера така: стовбур його складається з щільного стрижня, що закінчується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очином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(порожнистою кінцем). До стрижня приєднані опахала. Вони складаються із рогових пластинок – борідок. Від стрижня відходять борідки, що мають відгалуження, називаються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бородочками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Частина їх насичена гачками, якими вони з’єднуються з сусідніми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бородочками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без гачків. Велике перо може складатися їх мільйона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бородочек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86973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95F774-1285-4FF2-AFED-74E963184A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Зовнішня будова птахів.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Опірення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E4B7E5E-C9B1-4DE7-9DE5-B148AACD8C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925" y="1825625"/>
            <a:ext cx="11820525" cy="4351338"/>
          </a:xfrm>
        </p:spPr>
        <p:txBody>
          <a:bodyPr>
            <a:normAutofit fontScale="92500"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Така будова забезпечує щільність опахала. Під час польоту через перо може пройти зовсім небагато повітря. Якщо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бородочки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роз’єднаються, то птах поправить їх дзьобом при чистці пір’я.</a:t>
            </a: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функціональності пір’я можна розділити на дві групи: пухові та контурні. У пухових пір’я опахало нещільне. Також є і просто пух – пір’я, що складаються практично з одних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бородочек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 нерозвиненим стрижнем. Є і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щетинкові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пера, які, навпаки, складаються із стрижнів, практично без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бородочек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Існують і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волосовидні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пір’я, на яких покладається функція дотику. Контурні пера можна розділити на махові, рульові,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криючі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покривні. Кожен вид пера виконує свою функцію. Різноманітний колір пір’я обумовлений наявністю пігментів.</a:t>
            </a:r>
          </a:p>
        </p:txBody>
      </p:sp>
    </p:spTree>
    <p:extLst>
      <p:ext uri="{BB962C8B-B14F-4D97-AF65-F5344CB8AC3E}">
        <p14:creationId xmlns:p14="http://schemas.microsoft.com/office/powerpoint/2010/main" val="898238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52A969-EBB7-42C0-81C2-5CCBD10942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Кістково-м’язова система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2DE0A63-4B4D-4426-AF2C-31BBD0D182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Особливості внутрішньої будови птахів пов’язані з ознакою, властивим тільки пернатим – здатністю до польоту. Скелет птаха легкий, але при цьому володіє великою міцністю, складається з тонких порожнистих кісток. У нього входить череп, хребет, пояси кінцівок і кістки кінцівок. Скелет захищає внутрішні органи.</a:t>
            </a:r>
          </a:p>
          <a:p>
            <a:pPr marL="0" indent="0"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Внутрішня будова птахів передбачає великий обсяг черепа. Очниці збільшені, щелепи утворюють дзьоб, зуби відсутні. Хребет поділяється на 5 відділів: шийний, грудний, поперековий, крижовий, хвостовий. Хребці шийного відділу мають особливу будову, завдяки якому птах може повертати голову на 180 градусів.</a:t>
            </a:r>
          </a:p>
        </p:txBody>
      </p:sp>
    </p:spTree>
    <p:extLst>
      <p:ext uri="{BB962C8B-B14F-4D97-AF65-F5344CB8AC3E}">
        <p14:creationId xmlns:p14="http://schemas.microsoft.com/office/powerpoint/2010/main" val="401833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46062F-2375-4296-9653-77FB0DA08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Кістково-м’язова система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2ACBB8A-0955-44A1-9132-0E47D06548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" y="1933575"/>
            <a:ext cx="6981825" cy="4162425"/>
          </a:xfrm>
        </p:spPr>
        <p:txBody>
          <a:bodyPr/>
          <a:lstStyle/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Грудні хребці зростаються і утворюють єдину кістку, до якої прикріплені ребра. У літаючих видів птахів на грудині є кіль. Це великий виріст, на який кріпляться потужні м’язи крила. Хребці поперекового і крижового відділу зростаються також, щоб служити надійною опорою для тазу, а хвостові зростаються в єдину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копчиковую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кістку, щоб стати опорою для рульових пір’їн.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0D10016-3D9F-42F4-8F3C-B91AB5C7AA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25" y="1933575"/>
            <a:ext cx="4943475" cy="370760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60962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238259-84FC-4897-BA62-3129DDA4D4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Кістково-м’язова система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E3BAB80-39B6-4DFD-9A9F-D2B54B0F13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025" y="1885949"/>
            <a:ext cx="11830050" cy="4714875"/>
          </a:xfrm>
        </p:spPr>
        <p:txBody>
          <a:bodyPr>
            <a:normAutofit fontScale="92500"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Плечовий пояс складають три пари кісток: ключиці, лопатки і воронячі кістки. Крило складається з плечової кістки, кісток передпліччя і кисті. Кістки тазу зростаються з хребцями і служать опорою для нижніх кінцівок. Нога складається зі стегна, гомілки,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цевки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(кілька зрощених кісток стопи) і пальців.</a:t>
            </a: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М’язи птаха, розташовані від кіля до плеча, забезпечують роботу крил. У літаючих пернатих мускулатура в цій частині особливо добре розвинена. М’язи шиї забезпечують рух голови. Цікава внутрішня будова птахів в області будови м’язів і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сухожиль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нижніх кінцівок. Через суглоби ніг тягнуться сухожилля, які закінчуються в пальцях. Коли птах сідає на дерево і згинає ноги, сухожилля натягаються і пальці обхоплюють гілку. Завдяки цій особливості птахи можуть спати на гілках, їх пальці не розтискаються.</a:t>
            </a:r>
          </a:p>
        </p:txBody>
      </p:sp>
    </p:spTree>
    <p:extLst>
      <p:ext uri="{BB962C8B-B14F-4D97-AF65-F5344CB8AC3E}">
        <p14:creationId xmlns:p14="http://schemas.microsoft.com/office/powerpoint/2010/main" val="4182741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062AFB-CCD3-4CB8-9F52-47BED49DD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Травна система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5F8F20C-95CF-4CED-AAF8-FF7C996BF9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5275" y="1828801"/>
            <a:ext cx="11249025" cy="48863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dirty="0"/>
              <a:t>  Продовжуємо вивчати внутрішню будову птахів. Загальна характеристика починається з першого відділу травної системи – дзьоба. Він являє собою кістки щелеп, вкриті роговими чохлами. Форма дзьоба залежить від способу добування їжі. Зубів у птахів немає. Їжа проковтують цілком, від великого шматка з допомогою дзьоба птах може відривати відповідні шматочки.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dirty="0"/>
              <a:t>Стравохід пернатих здатний значно розтягуватися. Деякі види птахів можуть заповнювати його їжею і не відчувати дискомфорту. В кінці стравоходу може бути зоб – спеціальне розширення, пристосоване для запасу їжі.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8829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A7D085-A72A-405E-9276-F30806558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Дихальна система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F5F48A9-BBF8-445B-B69A-94F3D5102A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Продовжуємо вивчати внутрішні органи птахів. Внутрішня будова птахів підпорядкована необхідності забезпечувати політ. Стосується це і дихальної системи, яка представлена не тільки легкими, але і повітряними мішками, розміщеними у вільному просторі між внутрішніми органами. Ці мішки з’єднані з легкими, і на них покладена важлива функція забезпечення дихання під час польоту. У спокої птиця дихає легенями, працюючи грудною кліткою.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6212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C71BC8F-DEDD-479B-B911-2C2F47EB99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0025" y="114300"/>
            <a:ext cx="6638925" cy="6062663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польоті, завдяки роботі крил, повітряні мішки збільшуються і зменшуються, подаючи повітря в легені. Чим швидше птах махає крилами, тим частіше відбувається скорочення повітряних мішків. Наприклад, голуб в спокої робить 26 вдихів, а в польоті – до 400. Завдяки активної циркуляції повітря, організм птиці охолоджується. Збагачене киснем повітря з дихальних мішків надходить у легені, що не дозволяє птахові задихнутися.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98FB9E7-92F2-43F0-9BF3-E8FAD5BC1F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4775" y="485775"/>
            <a:ext cx="3945935" cy="28241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42478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487540-C3DD-4C1D-98D7-4B35CB070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Кровоносна система птахів</a:t>
            </a:r>
            <a:b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F1C31BE-2684-4B75-A477-1C06322C63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/>
              <a:t> </a:t>
            </a:r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88E7293-8861-4678-841C-5341B4BBDF3E}"/>
              </a:ext>
            </a:extLst>
          </p:cNvPr>
          <p:cNvSpPr txBox="1"/>
          <p:nvPr/>
        </p:nvSpPr>
        <p:spPr>
          <a:xfrm>
            <a:off x="257175" y="1444129"/>
            <a:ext cx="11658600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 внутрішньої будови птахів можна знайти і вивчаючи кровоносну систему, яка представлена двома колами кровообігу і чотирикамерним серцем. Великий і малий круги кровообігу повністю роз’єднані, тобто артеріальна і венозна кров не змішуються. Серце складається з двох передсердь і двох шлуночків.</a:t>
            </a:r>
          </a:p>
          <a:p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Серцевий м’яз здатний прискорювати свою роботу в десятки разів, наприклад в спокої серце голуба скорочується 165 разів у хвилину, а під час польоту – 550 разів. Особливості будови кровоносної системи пернатих викликані високим рівнем метаболізму. Серце має великий обсяг, пульс частий, кров насичена киснем і цукрами – все це забезпечує як інтенсивне постачання всіх органів необхідними речовинами, так і швидке видалення продуктів метаболізму.</a:t>
            </a:r>
          </a:p>
        </p:txBody>
      </p:sp>
    </p:spTree>
    <p:extLst>
      <p:ext uri="{BB962C8B-B14F-4D97-AF65-F5344CB8AC3E}">
        <p14:creationId xmlns:p14="http://schemas.microsoft.com/office/powerpoint/2010/main" val="775621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E6CF12-58F9-4D6B-A65E-9C8A501D4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Органи почуттів</a:t>
            </a:r>
            <a:br>
              <a:rPr lang="ru-RU" b="0" i="0" dirty="0">
                <a:effectLst/>
                <a:latin typeface="Roboto" panose="02000000000000000000" pitchFamily="2" charset="0"/>
              </a:rPr>
            </a:br>
            <a:endParaRPr lang="ru-RU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71D00B8-1008-4A5F-AD2B-47E4A714BF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725" y="1200150"/>
            <a:ext cx="11268076" cy="5495925"/>
          </a:xfrm>
        </p:spPr>
        <p:txBody>
          <a:bodyPr/>
          <a:lstStyle/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Органи нюху у пернатих розвинені слабо. Більшість птахів позбавлене можливості розрізняти запахи. Внутрішня будова птахів, особливо органів слуху, більш розвинене, ніж у плазунів. Органи слуху представлені внутрішнім, середнім і зовнішнім вухом. Останнє складається з глибокого зовнішнього слухового проходу, обрамленого шкірними складками і спеціальними пір’ям.</a:t>
            </a: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птахів добре розвинені органи зору. Очі великого розміру і складної будови, гарної чутливості. Кольоровий зір розвинений краще, ніж у багатьох інших тварин. Птахи розрізняють велику кількість відтінків. При високій швидкості руху під час польоту зір дозволяє оцінити обстановку з великої відстані, але і предмети, що знаходять в декількох сантиметрах, птах бачить виразно.</a:t>
            </a:r>
          </a:p>
        </p:txBody>
      </p:sp>
    </p:spTree>
    <p:extLst>
      <p:ext uri="{BB962C8B-B14F-4D97-AF65-F5344CB8AC3E}">
        <p14:creationId xmlns:p14="http://schemas.microsoft.com/office/powerpoint/2010/main" val="1209087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D96439-9FA2-46A0-A780-DFA4114B8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Нервова система</a:t>
            </a:r>
            <a:br>
              <a:rPr lang="uk-UA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AF05B5D-FCFC-4FDC-B627-B1A86CB6B7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399" y="1257299"/>
            <a:ext cx="11820525" cy="523557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польоті птахи роблять складні рухи, тому мозочок, який відповідає за координацію, має великий розмір. Зорові горби також добре розвинені. Півкулі переднього мозку збільшені. Внутрішня будова птахів, їх мозку і нервової системи пов’язано зі складною поведінкою птахів.</a:t>
            </a:r>
          </a:p>
          <a:p>
            <a:pPr marL="0" indent="0"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Більшість дій інстинктивно – споруда гнізда, освіта пар, турбота про потомство. Але з віком птиці здатні навчатися. Якщо пташенята не відчувають страху перед людиною, то дорослі особини людей побоюються. Вони можуть відрізняти мисливця від беззбройного, а ворони можуть зрозуміти, що саме в руці у людини – палиця або рушницю.</a:t>
            </a:r>
          </a:p>
          <a:p>
            <a:pPr marL="0" indent="0"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Деякі види птахів дізнаються людей, які їх годують, піддаються дресируванню і здатні імітувати різні звуки, в тому числі й людську мову.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9985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39F275-2877-4F74-AF71-CC07C1AC5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Видільна та статева системи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F29654A-93AE-4A7F-A005-4E97CEEA2B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Розглянемо видільну і статеву системи, їх внутрішня будова і розмноження птахів. Так як обмін речовин у птахів прискорений, нирки великі. Ці парні органи поділені на три лопаті і знаходяться під спинними стінками таза. Відходять від них відкриваються сечоводи в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клоаці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Сечового міхура у пернатих немає. Відходи життєдіяльності, що складаються переважно з сечової кислоти, швидко виводяться з організму.</a:t>
            </a:r>
          </a:p>
        </p:txBody>
      </p:sp>
    </p:spTree>
    <p:extLst>
      <p:ext uri="{BB962C8B-B14F-4D97-AF65-F5344CB8AC3E}">
        <p14:creationId xmlns:p14="http://schemas.microsoft.com/office/powerpoint/2010/main" val="149349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50BC88-6A84-4B96-A7B3-7A086A026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Видільна та статева системи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8FD9F0A-A9CD-4E61-883E-B54E990080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Копулятивного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органу у більшості пернатих немає. Насінники, збільшуються в розмірах у період розмноження, виводять вміст через канал в насінний пухирець, розташований в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клоаці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Внутрішня будова птахів, а точніше, органів розмноження самок, має цікаві особливості. У них розвинені тільки лівий яєчник і яйцепровід. Скоріше всього це пов’язано з браком місця для одночасного формування великих яєць. Від яєчника відходить яйцепровід, який поділяється на кілька відділів: довгу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фалопієву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трубу, тонкостінну і широку матку і вузьке піхву, яка відкривається в клоаку. Щоб провести запліднення, самець притискає свою клоаку до клоаки самки.</a:t>
            </a:r>
          </a:p>
        </p:txBody>
      </p:sp>
    </p:spTree>
    <p:extLst>
      <p:ext uri="{BB962C8B-B14F-4D97-AF65-F5344CB8AC3E}">
        <p14:creationId xmlns:p14="http://schemas.microsoft.com/office/powerpoint/2010/main" val="3818362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92E3AD-BA18-4761-93F6-166036686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Розмноження і турбота про потомство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458ED8-2F1B-4F9B-A77F-091E0784AF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350" y="1381125"/>
            <a:ext cx="11953874" cy="54102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 розглянули внутрішня будова птахів. Біологія не тільки вивчає анатомію, а й аналізує поведінку тварин. Поговоримо про такий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складницспроцес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розмноження і турбота про потомство у птахів.</a:t>
            </a:r>
          </a:p>
          <a:p>
            <a:pPr marL="0" indent="0"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Період розмноження настає, коли з’являється достатньо корму. У наших пернатих – навесні і влітку. А ось розмноження у пернатих, що містяться в неволі, наприклад декоративних, стимулюють в будь-який час року, збільшуючи кількість і поживність корму.</a:t>
            </a:r>
          </a:p>
          <a:p>
            <a:pPr marL="0" indent="0">
              <a:buNone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Більшість дрібних і середніх птахів утворюють пари на сезон, у великих нерідкі тривалі союзи. Можуть утворювати зграйки, де утворюються тимчасові пари. Вибір партнера не випадковий. Самці токують, щоб привернути увагу самок: розпускають пір’я, видають особливі звуки, вступають у сутички.</a:t>
            </a:r>
          </a:p>
        </p:txBody>
      </p:sp>
    </p:spTree>
    <p:extLst>
      <p:ext uri="{BB962C8B-B14F-4D97-AF65-F5344CB8AC3E}">
        <p14:creationId xmlns:p14="http://schemas.microsoft.com/office/powerpoint/2010/main" val="1715380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9B14CD-6395-450F-A88B-C00CAF76D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Розмноження і турбота про потомство</a:t>
            </a:r>
            <a:endParaRPr lang="ru-RU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91871A1-7A83-4B56-B96F-71B9B45C19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150" y="1457326"/>
            <a:ext cx="11620500" cy="5210174"/>
          </a:xfrm>
        </p:spPr>
        <p:txBody>
          <a:bodyPr>
            <a:norm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Більшість видів відкладають яйця в гніздо, яке може розташовуватися на землі, на деревах, кущах, у дуплах, нірках. Яйця захищає міцна шкаралупа, часто має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маскуючу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забарвлення.</a:t>
            </a: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виводкових видів домашніх птахів, качок,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гусей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тетеруків, лебедів пташенята з’являються з яйця з відкритими очима і вкриті пухом. Дуже швидко вони починають їсти самостійно і виходити з гнізда. У гніздових птахів (голуби, ворони, синиці, горобці, граки, папуги, хижі птахи) дитинчата з’являються сліпими і голими, повністю безпорадними.</a:t>
            </a: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птахів характерна тривала турбота про потомство. Пернаті обігрівають і вигодовують своїх пташенят, захищають їх.</a:t>
            </a:r>
          </a:p>
        </p:txBody>
      </p:sp>
    </p:spTree>
    <p:extLst>
      <p:ext uri="{BB962C8B-B14F-4D97-AF65-F5344CB8AC3E}">
        <p14:creationId xmlns:p14="http://schemas.microsoft.com/office/powerpoint/2010/main" val="3191289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2422B7-833E-4B86-8642-2A423E0B90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  <a:br>
              <a:rPr lang="ru-RU" dirty="0"/>
            </a:br>
            <a:endParaRPr lang="ru-RU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E1F832B-C886-491C-90F4-1BC662E261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ОПРАЦЮВАТИ ПАРАГРАФ 23, 24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допитливих: підготувати цікаву інформацію про представників класу Птахи.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Конспект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повторити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4063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1F724BA-F223-47FB-979B-1B70341AA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/>
              <a:t>Джерело</a:t>
            </a:r>
            <a:endParaRPr lang="ru-RU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80464BB-98B3-4364-AD57-65B9418025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/>
              <a:t> </a:t>
            </a:r>
            <a:r>
              <a:rPr lang="af-ZA" dirty="0"/>
              <a:t>https://poradumo.com.ua/208417-zovnishnia-i-vnytrishnia/#google_vignette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37905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E4308EF-49B8-48B3-B622-FEAE8D264B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вашу увагу!</a:t>
            </a:r>
          </a:p>
        </p:txBody>
      </p:sp>
    </p:spTree>
    <p:extLst>
      <p:ext uri="{BB962C8B-B14F-4D97-AF65-F5344CB8AC3E}">
        <p14:creationId xmlns:p14="http://schemas.microsoft.com/office/powerpoint/2010/main" val="236648241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1937</Words>
  <Application>Microsoft Office PowerPoint</Application>
  <PresentationFormat>Широкий екран</PresentationFormat>
  <Paragraphs>79</Paragraphs>
  <Slides>22</Slides>
  <Notes>0</Notes>
  <HiddenSlides>0</HiddenSlides>
  <MMClips>0</MMClips>
  <ScaleCrop>false</ScaleCrop>
  <HeadingPairs>
    <vt:vector size="8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22</vt:i4>
      </vt:variant>
      <vt:variant>
        <vt:lpstr>Довільні покази</vt:lpstr>
      </vt:variant>
      <vt:variant>
        <vt:i4>1</vt:i4>
      </vt:variant>
    </vt:vector>
  </HeadingPairs>
  <TitlesOfParts>
    <vt:vector size="29" baseType="lpstr">
      <vt:lpstr>Arial</vt:lpstr>
      <vt:lpstr>Calibri</vt:lpstr>
      <vt:lpstr>Calibri Light</vt:lpstr>
      <vt:lpstr>Roboto</vt:lpstr>
      <vt:lpstr>Times New Roman</vt:lpstr>
      <vt:lpstr>Тема Office</vt:lpstr>
      <vt:lpstr>Зовнішня і внутрішня будова птахів. Внутрішні органи птахів</vt:lpstr>
      <vt:lpstr>Загальна характеристика птахів</vt:lpstr>
      <vt:lpstr>Зовнішня будова птахів </vt:lpstr>
      <vt:lpstr>Зовнішня будова птахів</vt:lpstr>
      <vt:lpstr>Зовнішня будова птахів. Опірення </vt:lpstr>
      <vt:lpstr>Зовнішня будова птахів. Опірення </vt:lpstr>
      <vt:lpstr>Кістково-м’язова система</vt:lpstr>
      <vt:lpstr>Кістково-м’язова система</vt:lpstr>
      <vt:lpstr>Кістково-м’язова система </vt:lpstr>
      <vt:lpstr>Травна система</vt:lpstr>
      <vt:lpstr>Дихальна система</vt:lpstr>
      <vt:lpstr>Презентація PowerPoint</vt:lpstr>
      <vt:lpstr>Кровоносна система птахів </vt:lpstr>
      <vt:lpstr>Органи почуттів </vt:lpstr>
      <vt:lpstr>Нервова система </vt:lpstr>
      <vt:lpstr>Видільна та статева системи</vt:lpstr>
      <vt:lpstr>Видільна та статева системи</vt:lpstr>
      <vt:lpstr>Розмноження і турбота про потомство</vt:lpstr>
      <vt:lpstr>Розмноження і турбота про потомство</vt:lpstr>
      <vt:lpstr>ДОМАШНЄ ЗАВДАННЯ </vt:lpstr>
      <vt:lpstr>Джерело</vt:lpstr>
      <vt:lpstr>Презентація PowerPoint</vt:lpstr>
      <vt:lpstr>Довільний показ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Зовнішня і внутрішня будова птахів. Внутрішні органи птахів</dc:title>
  <dc:creator>Рощенко Олег Романович</dc:creator>
  <cp:lastModifiedBy>Рощенко Олег Романович</cp:lastModifiedBy>
  <cp:revision>9</cp:revision>
  <dcterms:created xsi:type="dcterms:W3CDTF">2024-04-18T11:13:16Z</dcterms:created>
  <dcterms:modified xsi:type="dcterms:W3CDTF">2024-04-18T17:12:17Z</dcterms:modified>
</cp:coreProperties>
</file>