
<file path=[Content_Types].xml><?xml version="1.0" encoding="utf-8"?>
<Types xmlns="http://schemas.openxmlformats.org/package/2006/content-types"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"/>
  </p:notesMasterIdLst>
  <p:sldIdLst>
    <p:sldId id="263" r:id="rId2"/>
    <p:sldId id="264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E2E2D-78CC-4B11-9F0F-9E5C9C51601C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5EF9F-F876-40F9-B575-F7F9836A9B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E5EF9F-F876-40F9-B575-F7F9836A9B8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02E1F0-5624-48A0-BB47-B0F7E6B460DD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9543D4-F5BB-4D9D-A5DD-11DE54BC8C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naturalist.if.ua/wp-content/Ijen-static-panoramio_com-4.jpg" id="1026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r:embed="rId2"/>
          <a:srcRect b="43"/>
          <a:stretch>
            <a:fillRect/>
          </a:stretch>
        </p:blipFill>
        <p:spPr bwMode="auto">
          <a:xfrm>
            <a:off x="0" y="0"/>
            <a:ext cx="5250628" cy="38186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857628"/>
            <a:ext cx="4857784" cy="34163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dirty="0" err="1" lang="ru-RU" smtClean="0">
                <a:latin charset="0" pitchFamily="66" typeface="Comic Sans MS"/>
              </a:rPr>
              <a:t>Вулканічне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кратерове</a:t>
            </a:r>
            <a:r>
              <a:rPr dirty="0" lang="ru-RU" smtClean="0">
                <a:latin charset="0" pitchFamily="66" typeface="Comic Sans MS"/>
              </a:rPr>
              <a:t> озеро </a:t>
            </a:r>
            <a:r>
              <a:rPr dirty="0" err="1" lang="ru-RU" smtClean="0">
                <a:latin charset="0" pitchFamily="66" typeface="Comic Sans MS"/>
              </a:rPr>
              <a:t>Каваг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Ієн</a:t>
            </a:r>
            <a:r>
              <a:rPr dirty="0" lang="ru-RU" smtClean="0">
                <a:latin charset="0" pitchFamily="66" typeface="Comic Sans MS"/>
              </a:rPr>
              <a:t> на </a:t>
            </a:r>
            <a:r>
              <a:rPr dirty="0" err="1" lang="ru-RU" smtClean="0">
                <a:latin charset="0" pitchFamily="66" typeface="Comic Sans MS"/>
              </a:rPr>
              <a:t>острові</a:t>
            </a:r>
            <a:r>
              <a:rPr dirty="0" lang="ru-RU" smtClean="0">
                <a:latin charset="0" pitchFamily="66" typeface="Comic Sans MS"/>
              </a:rPr>
              <a:t> Ява, </a:t>
            </a:r>
            <a:r>
              <a:rPr dirty="0" lang="uk-UA" smtClean="0">
                <a:latin charset="0" pitchFamily="66" typeface="Comic Sans MS"/>
              </a:rPr>
              <a:t>що в Індонезії, </a:t>
            </a:r>
            <a:r>
              <a:rPr dirty="0" err="1" lang="ru-RU" smtClean="0">
                <a:latin charset="0" pitchFamily="66" typeface="Comic Sans MS"/>
              </a:rPr>
              <a:t>переповнене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концентрованою</a:t>
            </a:r>
            <a:r>
              <a:rPr dirty="0" lang="ru-RU" smtClean="0">
                <a:latin charset="0" pitchFamily="66" typeface="Comic Sans MS"/>
              </a:rPr>
              <a:t> сульфатною кислотою – </a:t>
            </a:r>
            <a:r>
              <a:rPr dirty="0" err="1" lang="ru-RU" smtClean="0">
                <a:latin charset="0" pitchFamily="66" typeface="Comic Sans MS"/>
              </a:rPr>
              <a:t>найбільша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природна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кислотна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водойма</a:t>
            </a:r>
            <a:r>
              <a:rPr dirty="0" lang="ru-RU" smtClean="0">
                <a:latin charset="0" pitchFamily="66" typeface="Comic Sans MS"/>
              </a:rPr>
              <a:t>         у </a:t>
            </a:r>
            <a:r>
              <a:rPr dirty="0" err="1" lang="ru-RU" smtClean="0">
                <a:latin charset="0" pitchFamily="66" typeface="Comic Sans MS"/>
              </a:rPr>
              <a:t>світі</a:t>
            </a:r>
            <a:r>
              <a:rPr dirty="0" lang="ru-RU" smtClean="0">
                <a:latin charset="0" pitchFamily="66" typeface="Comic Sans MS"/>
              </a:rPr>
              <a:t>. </a:t>
            </a:r>
          </a:p>
          <a:p>
            <a:r>
              <a:rPr dirty="0" lang="ru-RU" smtClean="0">
                <a:latin charset="0" pitchFamily="66" typeface="Comic Sans MS"/>
              </a:rPr>
              <a:t>За </a:t>
            </a:r>
            <a:r>
              <a:rPr dirty="0" err="1" lang="ru-RU" smtClean="0">
                <a:latin charset="0" pitchFamily="66" typeface="Comic Sans MS"/>
              </a:rPr>
              <a:t>концентрацією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кислоти</a:t>
            </a:r>
            <a:r>
              <a:rPr dirty="0" lang="ru-RU" smtClean="0">
                <a:latin charset="0" pitchFamily="66" typeface="Comic Sans MS"/>
              </a:rPr>
              <a:t> у </a:t>
            </a:r>
            <a:r>
              <a:rPr dirty="0" err="1" lang="ru-RU" smtClean="0">
                <a:latin charset="0" pitchFamily="66" typeface="Comic Sans MS"/>
              </a:rPr>
              <a:t>його</a:t>
            </a:r>
            <a:r>
              <a:rPr dirty="0" lang="ru-RU" smtClean="0">
                <a:latin charset="0" pitchFamily="66" typeface="Comic Sans MS"/>
              </a:rPr>
              <a:t> водах </a:t>
            </a:r>
            <a:r>
              <a:rPr dirty="0" err="1" lang="ru-RU" smtClean="0">
                <a:latin charset="0" pitchFamily="66" typeface="Comic Sans MS"/>
              </a:rPr>
              <a:t>немає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аналогів</a:t>
            </a:r>
            <a:r>
              <a:rPr dirty="0" lang="ru-RU" smtClean="0">
                <a:latin charset="0" pitchFamily="66" typeface="Comic Sans MS"/>
              </a:rPr>
              <a:t> у </a:t>
            </a:r>
            <a:r>
              <a:rPr dirty="0" err="1" lang="ru-RU" smtClean="0">
                <a:latin charset="0" pitchFamily="66" typeface="Comic Sans MS"/>
              </a:rPr>
              <a:t>світі</a:t>
            </a:r>
            <a:r>
              <a:rPr dirty="0" lang="ru-RU" smtClean="0">
                <a:latin charset="0" pitchFamily="66" typeface="Comic Sans MS"/>
              </a:rPr>
              <a:t> – </a:t>
            </a:r>
            <a:r>
              <a:rPr dirty="0" lang="en-US" smtClean="0">
                <a:latin charset="0" pitchFamily="66" typeface="Comic Sans MS"/>
              </a:rPr>
              <a:t>ph </a:t>
            </a:r>
            <a:r>
              <a:rPr dirty="0" lang="ru-RU" smtClean="0">
                <a:latin charset="0" pitchFamily="66" typeface="Comic Sans MS"/>
              </a:rPr>
              <a:t>становить 0,3. </a:t>
            </a:r>
            <a:r>
              <a:rPr dirty="0" err="1" lang="ru-RU" smtClean="0">
                <a:latin charset="0" pitchFamily="66" typeface="Comic Sans MS"/>
              </a:rPr>
              <a:t>Подібними</a:t>
            </a:r>
            <a:r>
              <a:rPr dirty="0" lang="ru-RU" smtClean="0">
                <a:latin charset="0" pitchFamily="66" typeface="Comic Sans MS"/>
              </a:rPr>
              <a:t> до </a:t>
            </a:r>
            <a:r>
              <a:rPr dirty="0" err="1" lang="ru-RU" smtClean="0">
                <a:latin charset="0" pitchFamily="66" typeface="Comic Sans MS"/>
              </a:rPr>
              <a:t>нього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є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хіба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арґентинські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ріка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Аґріо</a:t>
            </a:r>
            <a:r>
              <a:rPr dirty="0" lang="ru-RU" smtClean="0">
                <a:latin charset="0" pitchFamily="66" typeface="Comic Sans MS"/>
              </a:rPr>
              <a:t> (</a:t>
            </a:r>
            <a:r>
              <a:rPr dirty="0" lang="en-US" smtClean="0">
                <a:latin charset="0" pitchFamily="66" typeface="Comic Sans MS"/>
              </a:rPr>
              <a:t>ph 0,37) </a:t>
            </a:r>
            <a:r>
              <a:rPr dirty="0" lang="ru-RU" smtClean="0">
                <a:latin charset="0" pitchFamily="66" typeface="Comic Sans MS"/>
              </a:rPr>
              <a:t>та озеро </a:t>
            </a:r>
            <a:r>
              <a:rPr dirty="0" err="1" lang="ru-RU" smtClean="0">
                <a:latin charset="0" pitchFamily="66" typeface="Comic Sans MS"/>
              </a:rPr>
              <a:t>Кавіагве</a:t>
            </a:r>
            <a:r>
              <a:rPr dirty="0" lang="ru-RU" smtClean="0">
                <a:latin charset="0" pitchFamily="66" typeface="Comic Sans MS"/>
              </a:rPr>
              <a:t> (</a:t>
            </a:r>
            <a:r>
              <a:rPr dirty="0" lang="en-US" smtClean="0">
                <a:latin charset="0" pitchFamily="66" typeface="Comic Sans MS"/>
              </a:rPr>
              <a:t>ph</a:t>
            </a:r>
            <a:r>
              <a:rPr dirty="0" lang="uk-UA" smtClean="0">
                <a:latin charset="0" pitchFamily="66" typeface="Comic Sans MS"/>
              </a:rPr>
              <a:t> </a:t>
            </a:r>
            <a:r>
              <a:rPr dirty="0" lang="en-US" smtClean="0">
                <a:latin charset="0" pitchFamily="66" typeface="Comic Sans MS"/>
              </a:rPr>
              <a:t>2,5), </a:t>
            </a:r>
            <a:r>
              <a:rPr dirty="0" err="1" lang="ru-RU" smtClean="0">
                <a:latin charset="0" pitchFamily="66" typeface="Comic Sans MS"/>
              </a:rPr>
              <a:t>які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пов’язані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із</a:t>
            </a:r>
            <a:r>
              <a:rPr dirty="0" lang="ru-RU" smtClean="0">
                <a:latin charset="0" pitchFamily="66" typeface="Comic Sans MS"/>
              </a:rPr>
              <a:t> вулканом </a:t>
            </a:r>
            <a:r>
              <a:rPr dirty="0" err="1" lang="ru-RU" smtClean="0">
                <a:latin charset="0" pitchFamily="66" typeface="Comic Sans MS"/>
              </a:rPr>
              <a:t>Копагве</a:t>
            </a:r>
            <a:r>
              <a:rPr dirty="0" lang="ru-RU" smtClean="0">
                <a:latin charset="0" pitchFamily="66" typeface="Comic Sans MS"/>
              </a:rPr>
              <a:t>.</a:t>
            </a:r>
          </a:p>
          <a:p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500694" y="857232"/>
            <a:ext cx="3500462" cy="409342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Це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озеро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із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гарячою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сульфатною кислотою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завширшки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361 метр та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глибиною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200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метрів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.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Ядучі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випари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сірководню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джерела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які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вивергають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окріп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струмені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гарячої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пари,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важкі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метали та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цілі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пласти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жовтої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сірки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котра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час до часу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спалахує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,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отруюють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і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без того </a:t>
            </a:r>
            <a:r>
              <a:rPr dirty="0" err="1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задушливу</a:t>
            </a:r>
            <a:r>
              <a:rPr dirty="0" lang="ru-RU" smtClean="0" sz="2000">
                <a:solidFill>
                  <a:schemeClr val="accent2">
                    <a:lumMod val="75000"/>
                  </a:schemeClr>
                </a:solidFill>
                <a:latin charset="0" pitchFamily="66" typeface="Comic Sans MS"/>
              </a:rPr>
              <a:t> атмосферу кратеру… </a:t>
            </a:r>
            <a:endParaRPr dirty="0"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1"/>
            <a:ext cx="5715008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b="1" dirty="0" lang="ru-RU" smtClean="0" sz="2400">
                <a:latin charset="0" pitchFamily="66" typeface="Comic Sans MS"/>
              </a:rPr>
              <a:t>ЧИ Є ЖИТТЯ У КОНЦЕНТРОВАНІЙ СУЛЬФАТНІЙ КИСЛОТІ?</a:t>
            </a:r>
            <a:endParaRPr b="1" dirty="0" lang="ru-RU" sz="2400">
              <a:latin charset="0" pitchFamily="66" typeface="Comic Sans M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4876" y="4929198"/>
            <a:ext cx="4286280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dirty="0" lang="ru-RU" smtClean="0">
                <a:latin charset="0" pitchFamily="66" typeface="Comic Sans MS"/>
              </a:rPr>
              <a:t>Вода у </a:t>
            </a:r>
            <a:r>
              <a:rPr dirty="0" err="1" lang="ru-RU" smtClean="0">
                <a:latin charset="0" pitchFamily="66" typeface="Comic Sans MS"/>
              </a:rPr>
              <a:t>цих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водоймах</a:t>
            </a:r>
            <a:r>
              <a:rPr dirty="0" lang="ru-RU" smtClean="0">
                <a:latin charset="0" pitchFamily="66" typeface="Comic Sans MS"/>
              </a:rPr>
              <a:t> кисла, то ж </a:t>
            </a:r>
            <a:r>
              <a:rPr dirty="0" err="1" lang="ru-RU" smtClean="0">
                <a:latin charset="0" pitchFamily="66" typeface="Comic Sans MS"/>
              </a:rPr>
              <a:t>зрозуміло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що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біологічні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тканини</a:t>
            </a:r>
            <a:r>
              <a:rPr dirty="0" lang="ru-RU" smtClean="0">
                <a:latin charset="0" pitchFamily="66" typeface="Comic Sans MS"/>
              </a:rPr>
              <a:t>, не те </a:t>
            </a:r>
            <a:r>
              <a:rPr dirty="0" err="1" lang="ru-RU" smtClean="0">
                <a:latin charset="0" pitchFamily="66" typeface="Comic Sans MS"/>
              </a:rPr>
              <a:t>що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живі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орґанізми</a:t>
            </a:r>
            <a:r>
              <a:rPr dirty="0" lang="ru-RU" smtClean="0">
                <a:latin charset="0" pitchFamily="66" typeface="Comic Sans MS"/>
              </a:rPr>
              <a:t>, у </a:t>
            </a:r>
            <a:r>
              <a:rPr dirty="0" err="1" lang="ru-RU" smtClean="0">
                <a:latin charset="0" pitchFamily="66" typeface="Comic Sans MS"/>
              </a:rPr>
              <a:t>кислотних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водоймах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руйнуються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і</a:t>
            </a:r>
            <a:r>
              <a:rPr dirty="0" lang="ru-RU" smtClean="0">
                <a:latin charset="0" pitchFamily="66" typeface="Comic Sans MS"/>
              </a:rPr>
              <a:t> не </a:t>
            </a:r>
            <a:r>
              <a:rPr dirty="0" err="1" lang="ru-RU" smtClean="0">
                <a:latin charset="0" pitchFamily="66" typeface="Comic Sans MS"/>
              </a:rPr>
              <a:t>можуть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жити</a:t>
            </a:r>
            <a:r>
              <a:rPr dirty="0" lang="ru-RU" smtClean="0">
                <a:latin charset="0" pitchFamily="66" typeface="Comic Sans MS"/>
              </a:rPr>
              <a:t>… </a:t>
            </a:r>
            <a:br>
              <a:rPr dirty="0" lang="ru-RU" smtClean="0">
                <a:latin charset="0" pitchFamily="66" typeface="Comic Sans MS"/>
              </a:rPr>
            </a:br>
            <a:endParaRPr dirty="0" lang="ru-RU">
              <a:latin charset="0" pitchFamily="66" typeface="Comic Sans M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2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  <p:bldP animBg="1" grpId="0" spid="9"/>
      <p:bldP animBg="1" grpId="0" spid="12"/>
    </p:bld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Гаряча сульфатна кислота, сірка, ядучі гази та джерела з окропом - чим не пекло?.. Джерело ілюстрації: http://www.panoramio.com" id="20482" name="Picture 2"/>
          <p:cNvPicPr>
            <a:picLocks noChangeArrowheads="1" noChangeAspect="1" noGrp="1"/>
          </p:cNvPicPr>
          <p:nvPr>
            <p:ph idx="1" type="pic"/>
          </p:nvPr>
        </p:nvPicPr>
        <p:blipFill>
          <a:blip r:embed="rId3"/>
          <a:srcRect r="48"/>
          <a:stretch>
            <a:fillRect/>
          </a:stretch>
        </p:blipFill>
        <p:spPr bwMode="auto">
          <a:xfrm>
            <a:off x="0" y="0"/>
            <a:ext cx="5029200" cy="3657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786190"/>
            <a:ext cx="4572000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dirty="0" err="1" lang="ru-RU" smtClean="0">
                <a:latin charset="0" pitchFamily="66" typeface="Comic Sans MS"/>
              </a:rPr>
              <a:t>Наявність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археїв</a:t>
            </a:r>
            <a:r>
              <a:rPr dirty="0" lang="ru-RU" smtClean="0">
                <a:latin charset="0" pitchFamily="66" typeface="Comic Sans MS"/>
              </a:rPr>
              <a:t> та </a:t>
            </a:r>
            <a:r>
              <a:rPr dirty="0" err="1" lang="ru-RU" smtClean="0">
                <a:latin charset="0" pitchFamily="66" typeface="Comic Sans MS"/>
              </a:rPr>
              <a:t>відсутність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бактерій</a:t>
            </a:r>
            <a:r>
              <a:rPr dirty="0" lang="ru-RU" smtClean="0">
                <a:latin charset="0" pitchFamily="66" typeface="Comic Sans MS"/>
              </a:rPr>
              <a:t> у </a:t>
            </a:r>
            <a:r>
              <a:rPr dirty="0" err="1" lang="ru-RU" smtClean="0">
                <a:latin charset="0" pitchFamily="66" typeface="Comic Sans MS"/>
              </a:rPr>
              <a:t>озері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пов’язана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у</a:t>
            </a:r>
            <a:r>
              <a:rPr dirty="0" lang="ru-RU" smtClean="0">
                <a:latin charset="0" pitchFamily="66" typeface="Comic Sans MS"/>
              </a:rPr>
              <a:t> першу </a:t>
            </a:r>
            <a:r>
              <a:rPr dirty="0" err="1" lang="ru-RU" smtClean="0">
                <a:latin charset="0" pitchFamily="66" typeface="Comic Sans MS"/>
              </a:rPr>
              <a:t>чергу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із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високою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концентрацією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сульфатної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кислоти</a:t>
            </a:r>
            <a:r>
              <a:rPr dirty="0" lang="ru-RU" smtClean="0">
                <a:latin charset="0" pitchFamily="66" typeface="Comic Sans MS"/>
              </a:rPr>
              <a:t>, а як </a:t>
            </a:r>
            <a:r>
              <a:rPr dirty="0" err="1" lang="ru-RU" smtClean="0">
                <a:latin charset="0" pitchFamily="66" typeface="Comic Sans MS"/>
              </a:rPr>
              <a:t>відомо</a:t>
            </a:r>
            <a:r>
              <a:rPr dirty="0" lang="ru-RU" smtClean="0">
                <a:latin charset="0" pitchFamily="66" typeface="Comic Sans MS"/>
              </a:rPr>
              <a:t>, </a:t>
            </a:r>
            <a:r>
              <a:rPr dirty="0" err="1" lang="ru-RU" smtClean="0">
                <a:latin charset="0" pitchFamily="66" typeface="Comic Sans MS"/>
              </a:rPr>
              <a:t>археї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є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визнаними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екстремофілами</a:t>
            </a:r>
            <a:r>
              <a:rPr dirty="0" lang="ru-RU" smtClean="0">
                <a:latin charset="0" pitchFamily="66" typeface="Comic Sans MS"/>
              </a:rPr>
              <a:t>. Вони </a:t>
            </a:r>
            <a:r>
              <a:rPr dirty="0" err="1" lang="ru-RU" smtClean="0">
                <a:latin charset="0" pitchFamily="66" typeface="Comic Sans MS"/>
              </a:rPr>
              <a:t>живляться</a:t>
            </a:r>
            <a:r>
              <a:rPr dirty="0" lang="ru-RU" smtClean="0">
                <a:latin charset="0" pitchFamily="66" typeface="Comic Sans MS"/>
              </a:rPr>
              <a:t> за </a:t>
            </a:r>
            <a:r>
              <a:rPr dirty="0" err="1" lang="ru-RU" smtClean="0">
                <a:latin charset="0" pitchFamily="66" typeface="Comic Sans MS"/>
              </a:rPr>
              <a:t>рахунок</a:t>
            </a:r>
            <a:r>
              <a:rPr dirty="0" lang="ru-RU" smtClean="0">
                <a:latin charset="0" pitchFamily="66" typeface="Comic Sans MS"/>
              </a:rPr>
              <a:t> хемосинтезу, </a:t>
            </a:r>
            <a:r>
              <a:rPr dirty="0" err="1" lang="ru-RU" smtClean="0">
                <a:latin charset="0" pitchFamily="66" typeface="Comic Sans MS"/>
              </a:rPr>
              <a:t>метаболізуючи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сполуки</a:t>
            </a:r>
            <a:r>
              <a:rPr dirty="0" lang="ru-RU" smtClean="0">
                <a:latin charset="0" pitchFamily="66" typeface="Comic Sans MS"/>
              </a:rPr>
              <a:t> </a:t>
            </a:r>
            <a:r>
              <a:rPr dirty="0" err="1" lang="ru-RU" smtClean="0">
                <a:latin charset="0" pitchFamily="66" typeface="Comic Sans MS"/>
              </a:rPr>
              <a:t>заліза</a:t>
            </a:r>
            <a:r>
              <a:rPr dirty="0" lang="ru-RU" smtClean="0">
                <a:latin charset="0" pitchFamily="66" typeface="Comic Sans MS"/>
              </a:rPr>
              <a:t> та </a:t>
            </a:r>
            <a:r>
              <a:rPr dirty="0" err="1" lang="ru-RU" smtClean="0">
                <a:latin charset="0" pitchFamily="66" typeface="Comic Sans MS"/>
              </a:rPr>
              <a:t>сірки</a:t>
            </a:r>
            <a:r>
              <a:rPr dirty="0" lang="ru-RU" smtClean="0">
                <a:latin charset="0" pitchFamily="66" typeface="Comic Sans MS"/>
              </a:rPr>
              <a:t>. </a:t>
            </a:r>
            <a:endParaRPr dirty="0" lang="ru-RU">
              <a:latin charset="0" pitchFamily="66" typeface="Comic Sans MS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454225">
            <a:off x="4576211" y="253430"/>
            <a:ext cx="4394995" cy="59999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dirty="0" err="1" lang="ru-RU" smtClean="0" sz="2000">
                <a:latin charset="0" pitchFamily="66" typeface="Comic Sans MS"/>
              </a:rPr>
              <a:t>Біологам</a:t>
            </a:r>
            <a:r>
              <a:rPr dirty="0" lang="ru-RU" smtClean="0" sz="2000">
                <a:latin charset="0" pitchFamily="66" typeface="Comic Sans MS"/>
              </a:rPr>
              <a:t> вдалось </a:t>
            </a:r>
            <a:r>
              <a:rPr dirty="0" err="1" lang="ru-RU" smtClean="0" sz="2000">
                <a:latin charset="0" pitchFamily="66" typeface="Comic Sans MS"/>
              </a:rPr>
              <a:t>виявити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цілі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екосистеми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мікроорґанізмів</a:t>
            </a:r>
            <a:r>
              <a:rPr dirty="0" lang="ru-RU" smtClean="0" sz="2000">
                <a:latin charset="0" pitchFamily="66" typeface="Comic Sans MS"/>
              </a:rPr>
              <a:t>, </a:t>
            </a:r>
            <a:r>
              <a:rPr dirty="0" err="1" lang="ru-RU" smtClean="0" sz="2000">
                <a:latin charset="0" pitchFamily="66" typeface="Comic Sans MS"/>
              </a:rPr>
              <a:t>які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населяють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саме</a:t>
            </a:r>
            <a:r>
              <a:rPr dirty="0" lang="ru-RU" smtClean="0" sz="2000">
                <a:latin charset="0" pitchFamily="66" typeface="Comic Sans MS"/>
              </a:rPr>
              <a:t> озеро </a:t>
            </a:r>
            <a:r>
              <a:rPr dirty="0" err="1" lang="ru-RU" smtClean="0" sz="2000">
                <a:latin charset="0" pitchFamily="66" typeface="Comic Sans MS"/>
              </a:rPr>
              <a:t>Каваг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Ієн</a:t>
            </a:r>
            <a:r>
              <a:rPr dirty="0" lang="ru-RU" smtClean="0" sz="2000">
                <a:latin charset="0" pitchFamily="66" typeface="Comic Sans MS"/>
              </a:rPr>
              <a:t> та </a:t>
            </a:r>
            <a:r>
              <a:rPr dirty="0" err="1" lang="ru-RU" smtClean="0" sz="2000">
                <a:latin charset="0" pitchFamily="66" typeface="Comic Sans MS"/>
              </a:rPr>
              <a:t>ріку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Банюпагіт-Банюпутіг</a:t>
            </a:r>
            <a:r>
              <a:rPr dirty="0" lang="ru-RU" smtClean="0" sz="2000">
                <a:latin charset="0" pitchFamily="66" typeface="Comic Sans MS"/>
              </a:rPr>
              <a:t>, яка </a:t>
            </a:r>
            <a:r>
              <a:rPr dirty="0" err="1" lang="ru-RU" smtClean="0" sz="2000">
                <a:latin charset="0" pitchFamily="66" typeface="Comic Sans MS"/>
              </a:rPr>
              <a:t>витікає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з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нього</a:t>
            </a:r>
            <a:r>
              <a:rPr dirty="0" lang="ru-RU" smtClean="0" sz="2000">
                <a:latin charset="0" pitchFamily="66" typeface="Comic Sans MS"/>
              </a:rPr>
              <a:t>. Вони </a:t>
            </a:r>
            <a:r>
              <a:rPr dirty="0" err="1" lang="ru-RU" smtClean="0" sz="2000">
                <a:latin charset="0" pitchFamily="66" typeface="Comic Sans MS"/>
              </a:rPr>
              <a:t>знайшли</a:t>
            </a:r>
            <a:r>
              <a:rPr dirty="0" lang="ru-RU" smtClean="0" sz="2000">
                <a:latin charset="0" pitchFamily="66" typeface="Comic Sans MS"/>
              </a:rPr>
              <a:t> тут </a:t>
            </a:r>
            <a:r>
              <a:rPr dirty="0" err="1" lang="ru-RU" smtClean="0" sz="2000">
                <a:latin charset="0" pitchFamily="66" typeface="Comic Sans MS"/>
              </a:rPr>
              <a:t>угруповання</a:t>
            </a:r>
            <a:r>
              <a:rPr dirty="0" lang="ru-RU" smtClean="0" sz="2000">
                <a:latin charset="0" pitchFamily="66" typeface="Comic Sans MS"/>
              </a:rPr>
              <a:t>  </a:t>
            </a:r>
            <a:r>
              <a:rPr dirty="0" err="1" lang="ru-RU" smtClean="0" sz="2000">
                <a:latin charset="0" pitchFamily="66" typeface="Comic Sans MS"/>
              </a:rPr>
              <a:t>лише</a:t>
            </a:r>
            <a:r>
              <a:rPr dirty="0" lang="ru-RU" smtClean="0" sz="2000">
                <a:latin charset="0" pitchFamily="66" typeface="Comic Sans MS"/>
              </a:rPr>
              <a:t> 3 </a:t>
            </a:r>
            <a:r>
              <a:rPr dirty="0" err="1" lang="ru-RU" smtClean="0" sz="2000">
                <a:latin charset="0" pitchFamily="66" typeface="Comic Sans MS"/>
              </a:rPr>
              <a:t>видів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археїв</a:t>
            </a:r>
            <a:r>
              <a:rPr dirty="0" lang="ru-RU" smtClean="0" sz="2000">
                <a:latin charset="0" pitchFamily="66" typeface="Comic Sans MS"/>
              </a:rPr>
              <a:t>, </a:t>
            </a:r>
            <a:r>
              <a:rPr dirty="0" err="1" lang="ru-RU" smtClean="0" sz="2000">
                <a:latin charset="0" pitchFamily="66" typeface="Comic Sans MS"/>
              </a:rPr>
              <a:t>які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здатні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виживати</a:t>
            </a:r>
            <a:r>
              <a:rPr dirty="0" lang="ru-RU" smtClean="0" sz="2000">
                <a:latin charset="0" pitchFamily="66" typeface="Comic Sans MS"/>
              </a:rPr>
              <a:t> у </a:t>
            </a:r>
            <a:r>
              <a:rPr dirty="0" err="1" lang="ru-RU" smtClean="0" sz="2000">
                <a:latin charset="0" pitchFamily="66" typeface="Comic Sans MS"/>
              </a:rPr>
              <a:t>його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екстремально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токсичних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умовах</a:t>
            </a:r>
            <a:r>
              <a:rPr dirty="0" lang="ru-RU" smtClean="0" sz="2000">
                <a:latin charset="0" pitchFamily="66" typeface="Comic Sans MS"/>
              </a:rPr>
              <a:t>. </a:t>
            </a:r>
          </a:p>
          <a:p>
            <a:endParaRPr dirty="0" lang="ru-RU" smtClean="0" sz="2000">
              <a:latin charset="0" pitchFamily="66" typeface="Comic Sans MS"/>
            </a:endParaRPr>
          </a:p>
          <a:p>
            <a:r>
              <a:rPr dirty="0" err="1" lang="ru-RU" smtClean="0" sz="2000">
                <a:latin charset="0" pitchFamily="66" typeface="Comic Sans MS"/>
              </a:rPr>
              <a:t>Яким</a:t>
            </a:r>
            <a:r>
              <a:rPr dirty="0" lang="ru-RU" smtClean="0" sz="2000">
                <a:latin charset="0" pitchFamily="66" typeface="Comic Sans MS"/>
              </a:rPr>
              <a:t> чином </a:t>
            </a:r>
            <a:r>
              <a:rPr dirty="0" err="1" lang="ru-RU" smtClean="0" sz="2000">
                <a:latin charset="0" pitchFamily="66" typeface="Comic Sans MS"/>
              </a:rPr>
              <a:t>мікроорґанізми</a:t>
            </a:r>
            <a:r>
              <a:rPr dirty="0" lang="ru-RU" smtClean="0" sz="2000">
                <a:latin charset="0" pitchFamily="66" typeface="Comic Sans MS"/>
              </a:rPr>
              <a:t>, </a:t>
            </a:r>
            <a:r>
              <a:rPr dirty="0" err="1" lang="ru-RU" smtClean="0" sz="2000">
                <a:latin charset="0" pitchFamily="66" typeface="Comic Sans MS"/>
              </a:rPr>
              <a:t>що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живуть</a:t>
            </a:r>
            <a:r>
              <a:rPr dirty="0" lang="ru-RU" smtClean="0" sz="2000">
                <a:latin charset="0" pitchFamily="66" typeface="Comic Sans MS"/>
              </a:rPr>
              <a:t> на </a:t>
            </a:r>
            <a:r>
              <a:rPr dirty="0" err="1" lang="ru-RU" smtClean="0" sz="2000">
                <a:latin charset="0" pitchFamily="66" typeface="Comic Sans MS"/>
              </a:rPr>
              <a:t>глибинах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понад</a:t>
            </a:r>
            <a:r>
              <a:rPr dirty="0" lang="ru-RU" smtClean="0" sz="2000">
                <a:latin charset="0" pitchFamily="66" typeface="Comic Sans MS"/>
              </a:rPr>
              <a:t> 2000 м </a:t>
            </a:r>
            <a:r>
              <a:rPr dirty="0" err="1" lang="ru-RU" smtClean="0" sz="2000">
                <a:latin charset="0" pitchFamily="66" typeface="Comic Sans MS"/>
              </a:rPr>
              <a:t>під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поверхнею</a:t>
            </a:r>
            <a:r>
              <a:rPr dirty="0" lang="ru-RU" smtClean="0" sz="2000">
                <a:latin charset="0" pitchFamily="66" typeface="Comic Sans MS"/>
              </a:rPr>
              <a:t> океану </a:t>
            </a:r>
            <a:r>
              <a:rPr dirty="0" err="1" lang="ru-RU" smtClean="0" sz="2000">
                <a:latin charset="0" pitchFamily="66" typeface="Comic Sans MS"/>
              </a:rPr>
              <a:t>потрапили</a:t>
            </a:r>
            <a:r>
              <a:rPr dirty="0" lang="ru-RU" smtClean="0" sz="2000">
                <a:latin charset="0" pitchFamily="66" typeface="Comic Sans MS"/>
              </a:rPr>
              <a:t> у </a:t>
            </a:r>
            <a:r>
              <a:rPr dirty="0" err="1" lang="ru-RU" smtClean="0" sz="2000">
                <a:latin charset="0" pitchFamily="66" typeface="Comic Sans MS"/>
              </a:rPr>
              <a:t>високогірне</a:t>
            </a:r>
            <a:r>
              <a:rPr dirty="0" lang="ru-RU" smtClean="0" sz="2000">
                <a:latin charset="0" pitchFamily="66" typeface="Comic Sans MS"/>
              </a:rPr>
              <a:t> озеро на </a:t>
            </a:r>
            <a:r>
              <a:rPr dirty="0" err="1" lang="ru-RU" smtClean="0" sz="2000">
                <a:latin charset="0" pitchFamily="66" typeface="Comic Sans MS"/>
              </a:rPr>
              <a:t>висоті</a:t>
            </a:r>
            <a:r>
              <a:rPr dirty="0" lang="ru-RU" smtClean="0" sz="2000">
                <a:latin charset="0" pitchFamily="66" typeface="Comic Sans MS"/>
              </a:rPr>
              <a:t> 2700 м над морем, </a:t>
            </a:r>
            <a:r>
              <a:rPr dirty="0" err="1" lang="ru-RU" smtClean="0" sz="2000">
                <a:latin charset="0" pitchFamily="66" typeface="Comic Sans MS"/>
              </a:rPr>
              <a:t>залишається</a:t>
            </a:r>
            <a:r>
              <a:rPr dirty="0" lang="ru-RU" smtClean="0" sz="2000">
                <a:latin charset="0" pitchFamily="66" typeface="Comic Sans MS"/>
              </a:rPr>
              <a:t> </a:t>
            </a:r>
            <a:r>
              <a:rPr dirty="0" err="1" lang="ru-RU" smtClean="0" sz="2000">
                <a:latin charset="0" pitchFamily="66" typeface="Comic Sans MS"/>
              </a:rPr>
              <a:t>незрозумілим</a:t>
            </a:r>
            <a:r>
              <a:rPr dirty="0" lang="ru-RU" smtClean="0" sz="2000">
                <a:latin charset="0" pitchFamily="66" typeface="Comic Sans MS"/>
              </a:rPr>
              <a:t>.</a:t>
            </a:r>
            <a:br>
              <a:rPr dirty="0" lang="ru-RU" smtClean="0" sz="2000">
                <a:latin charset="0" pitchFamily="66" typeface="Comic Sans MS"/>
              </a:rPr>
            </a:br>
            <a:r>
              <a:rPr dirty="0" lang="ru-RU" smtClean="0" sz="2000"/>
              <a:t/>
            </a:r>
            <a:br>
              <a:rPr dirty="0" lang="ru-RU" smtClean="0" sz="2000"/>
            </a:br>
            <a:r>
              <a:rPr dirty="0" lang="ru-RU" smtClean="0" sz="2000">
                <a:latin charset="0" pitchFamily="66" typeface="Comic Sans MS"/>
              </a:rPr>
              <a:t/>
            </a:r>
            <a:br>
              <a:rPr dirty="0" lang="ru-RU" smtClean="0" sz="2000">
                <a:latin charset="0" pitchFamily="66" typeface="Comic Sans MS"/>
              </a:rPr>
            </a:b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pic>
        <p:nvPicPr>
          <p:cNvPr descr="http://www.naturalist.if.ua/wp-content/Methanobacterium_formicicum-www_the-icsp_org.jpg" id="20486" name="Picture 6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4857760"/>
            <a:ext cx="4929190" cy="200024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714348" y="5786454"/>
            <a:ext cx="5500726" cy="107721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dirty="0" lang="ru-RU" smtClean="0" sz="1600">
                <a:latin charset="0" pitchFamily="66" typeface="Comic Sans MS"/>
              </a:rPr>
              <a:t> </a:t>
            </a:r>
            <a:r>
              <a:rPr b="1" dirty="0" err="1" lang="ru-RU" smtClean="0" sz="1600">
                <a:latin charset="0" pitchFamily="66" typeface="Comic Sans MS"/>
              </a:rPr>
              <a:t>Археї</a:t>
            </a:r>
            <a:r>
              <a:rPr b="1" dirty="0" lang="ru-RU" smtClean="0" sz="1600">
                <a:latin charset="0" pitchFamily="66" typeface="Comic Sans MS"/>
              </a:rPr>
              <a:t> - одна </a:t>
            </a:r>
            <a:r>
              <a:rPr b="1" dirty="0" err="1" lang="ru-RU" smtClean="0" sz="1600">
                <a:latin charset="0" pitchFamily="66" typeface="Comic Sans MS"/>
              </a:rPr>
              <a:t>з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груп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одноклітинних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живих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організмів</a:t>
            </a:r>
            <a:r>
              <a:rPr b="1" dirty="0" lang="ru-RU" smtClean="0" sz="1600">
                <a:latin charset="0" pitchFamily="66" typeface="Comic Sans MS"/>
              </a:rPr>
              <a:t>, </a:t>
            </a:r>
            <a:r>
              <a:rPr b="1" dirty="0" err="1" lang="ru-RU" smtClean="0" sz="1600">
                <a:latin charset="0" pitchFamily="66" typeface="Comic Sans MS"/>
              </a:rPr>
              <a:t>що</a:t>
            </a:r>
            <a:r>
              <a:rPr b="1" dirty="0" lang="ru-RU" smtClean="0" sz="1600">
                <a:latin charset="0" pitchFamily="66" typeface="Comic Sans MS"/>
              </a:rPr>
              <a:t> не </a:t>
            </a:r>
            <a:r>
              <a:rPr b="1" dirty="0" err="1" lang="ru-RU" smtClean="0" sz="1600">
                <a:latin charset="0" pitchFamily="66" typeface="Comic Sans MS"/>
              </a:rPr>
              <a:t>мають</a:t>
            </a:r>
            <a:r>
              <a:rPr b="1" dirty="0" lang="ru-RU" smtClean="0" sz="1600">
                <a:latin charset="0" pitchFamily="66" typeface="Comic Sans MS"/>
              </a:rPr>
              <a:t> ядра. </a:t>
            </a:r>
            <a:r>
              <a:rPr b="1" dirty="0" err="1" lang="ru-RU" smtClean="0" sz="1600">
                <a:latin charset="0" pitchFamily="66" typeface="Comic Sans MS"/>
              </a:rPr>
              <a:t>Археїв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спочатку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виявлено</a:t>
            </a:r>
            <a:r>
              <a:rPr b="1" dirty="0" lang="ru-RU" smtClean="0" sz="1600">
                <a:latin charset="0" pitchFamily="66" typeface="Comic Sans MS"/>
              </a:rPr>
              <a:t> в </a:t>
            </a:r>
            <a:r>
              <a:rPr b="1" dirty="0" err="1" lang="ru-RU" smtClean="0" sz="1600">
                <a:latin charset="0" pitchFamily="66" typeface="Comic Sans MS"/>
              </a:rPr>
              <a:t>екстремальних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середовищах</a:t>
            </a:r>
            <a:r>
              <a:rPr b="1" dirty="0" lang="ru-RU" smtClean="0" sz="1600">
                <a:latin charset="0" pitchFamily="66" typeface="Comic Sans MS"/>
              </a:rPr>
              <a:t>, </a:t>
            </a:r>
            <a:r>
              <a:rPr b="1" dirty="0" err="1" lang="ru-RU" smtClean="0" sz="1600">
                <a:latin charset="0" pitchFamily="66" typeface="Comic Sans MS"/>
              </a:rPr>
              <a:t>але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потім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їх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було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знайдено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в</a:t>
            </a:r>
            <a:r>
              <a:rPr b="1" dirty="0" lang="ru-RU" smtClean="0" sz="1600">
                <a:latin charset="0" pitchFamily="66" typeface="Comic Sans MS"/>
              </a:rPr>
              <a:t> </a:t>
            </a:r>
            <a:r>
              <a:rPr b="1" dirty="0" err="1" lang="ru-RU" smtClean="0" sz="1600">
                <a:latin charset="0" pitchFamily="66" typeface="Comic Sans MS"/>
              </a:rPr>
              <a:t>усіх</a:t>
            </a:r>
            <a:r>
              <a:rPr b="1" dirty="0" lang="ru-RU" smtClean="0" sz="1600">
                <a:latin charset="0" pitchFamily="66" typeface="Comic Sans MS"/>
              </a:rPr>
              <a:t> типах </a:t>
            </a:r>
            <a:r>
              <a:rPr b="1" dirty="0" err="1" lang="ru-RU" smtClean="0" sz="1600">
                <a:latin charset="0" pitchFamily="66" typeface="Comic Sans MS"/>
              </a:rPr>
              <a:t>екосистем</a:t>
            </a:r>
            <a:r>
              <a:rPr b="1" dirty="0" lang="ru-RU" smtClean="0" sz="1600">
                <a:latin charset="0" pitchFamily="66" typeface="Comic Sans MS"/>
              </a:rPr>
              <a:t>.</a:t>
            </a:r>
            <a:endParaRPr b="1" dirty="0" lang="ru-RU" sz="1600">
              <a:latin charset="0" pitchFamily="66" typeface="Comic Sans MS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5786446" y="585789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xit" presetID="5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checkerboard(across)" transition="out">
                                      <p:cBhvr>
                                        <p:cTn dur="500" id="16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7"/>
      <p:bldP animBg="1" grpId="0" spid="6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252</TotalTime>
  <Words>201</Words>
  <Application>Microsoft Office PowerPoint</Application>
  <PresentationFormat>Экран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Слайд 1</vt:lpstr>
      <vt:lpstr>Слайд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Pavlik</dc:creator>
  <cp:lastModifiedBy>Аlla</cp:lastModifiedBy>
  <cp:revision>28</cp:revision>
  <dcterms:created xsi:type="dcterms:W3CDTF">2013-11-11T19:52:49Z</dcterms:created>
  <dcterms:modified xsi:type="dcterms:W3CDTF">2013-11-13T20:50:38Z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298219</vt:lpwstr>
  </property>
  <property fmtid="{D5CDD505-2E9C-101B-9397-08002B2CF9AE}" name="NXPowerLiteVersion" pid="3">
    <vt:lpwstr>D4.1.4</vt:lpwstr>
  </property>
</Properties>
</file>