
<file path=[Content_Types].xml><?xml version="1.0" encoding="utf-8"?>
<Types xmlns="http://schemas.openxmlformats.org/package/2006/content-types">
  <Override ContentType="application/vnd.openxmlformats-officedocument.presentationml.slide+xml" PartName="/ppt/slides/slide6.xml"/>
  <Override ContentType="application/vnd.openxmlformats-officedocument.presentationml.slideLayout+xml" PartName="/ppt/slideLayouts/slideLayout8.xml"/>
  <Override ContentType="application/vnd.openxmlformats-officedocument.drawingml.diagramColors+xml" PartName="/ppt/diagrams/colors1.xml"/>
  <Override ContentType="application/vnd.ms-office.drawingml.diagramDrawing+xml" PartName="/ppt/diagrams/drawing2.xml"/>
  <Override ContentType="application/vnd.openxmlformats-officedocument.drawingml.diagramStyle+xml" PartName="/ppt/diagrams/quickStyle4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6.xml"/>
  <Override ContentType="application/vnd.openxmlformats-officedocument.drawingml.diagramStyle+xml" PartName="/ppt/diagrams/quickStyle2.xml"/>
  <Override ContentType="application/vnd.openxmlformats-officedocument.presentationml.slide+xml" PartName="/ppt/slides/slide2.xml"/>
  <Override ContentType="application/vnd.openxmlformats-officedocument.theme+xml" PartName="/ppt/theme/theme1.xml"/>
  <Override ContentType="application/vnd.openxmlformats-officedocument.presentationml.slideLayout+xml" PartName="/ppt/slideLayouts/slideLayout2.xml"/>
  <Default ContentType="application/vnd.openxmlformats-package.relationships+xml" Extension="rels"/>
  <Default ContentType="application/xml" Extension="xml"/>
  <Override ContentType="application/vnd.openxmlformats-officedocument.presentationml.notesMaster+xml" PartName="/ppt/notesMasters/notesMaster1.xml"/>
  <Override ContentType="application/vnd.openxmlformats-officedocument.drawingml.diagramLayout+xml" PartName="/ppt/diagrams/layout7.xml"/>
  <Override ContentType="application/vnd.openxmlformats-officedocument.drawingml.diagramData+xml" PartName="/ppt/diagrams/data8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1.xml"/>
  <Override ContentType="application/vnd.openxmlformats-officedocument.drawingml.diagramLayout+xml" PartName="/ppt/diagrams/layout5.xml"/>
  <Override ContentType="application/vnd.openxmlformats-officedocument.drawingml.diagramData+xml" PartName="/ppt/diagrams/data6.xml"/>
  <Override ContentType="application/vnd.openxmlformats-officedocument.presentationml.slideLayout+xml" PartName="/ppt/slideLayouts/slideLayout10.xml"/>
  <Default ContentType="image/gif" Extension="gif"/>
  <Override ContentType="application/vnd.openxmlformats-officedocument.drawingml.diagramLayout+xml" PartName="/ppt/diagrams/layout2.xml"/>
  <Override ContentType="application/vnd.openxmlformats-officedocument.drawingml.diagramLayout+xml" PartName="/ppt/diagrams/layout3.xml"/>
  <Override ContentType="application/vnd.openxmlformats-officedocument.drawingml.diagramData+xml" PartName="/ppt/diagrams/data4.xml"/>
  <Override ContentType="application/vnd.openxmlformats-officedocument.drawingml.diagramData+xml" PartName="/ppt/diagrams/data5.xml"/>
  <Override ContentType="application/vnd.openxmlformats-officedocument.drawingml.diagramColors+xml" PartName="/ppt/diagrams/colors7.xml"/>
  <Override ContentType="application/vnd.openxmlformats-officedocument.drawingml.diagramColors+xml" PartName="/ppt/diagrams/colors8.xml"/>
  <Override ContentType="application/vnd.ms-office.drawingml.diagramDrawing+xml" PartName="/ppt/diagrams/drawing8.xml"/>
  <Override ContentType="application/vnd.openxmlformats-officedocument.drawingml.diagramLayout+xml" PartName="/ppt/diagrams/layout1.xml"/>
  <Override ContentType="application/vnd.openxmlformats-officedocument.drawingml.diagramData+xml" PartName="/ppt/diagrams/data2.xml"/>
  <Override ContentType="application/vnd.openxmlformats-officedocument.drawingml.diagramData+xml" PartName="/ppt/diagrams/data3.xml"/>
  <Override ContentType="application/vnd.openxmlformats-officedocument.drawingml.diagramColors+xml" PartName="/ppt/diagrams/colors5.xml"/>
  <Override ContentType="application/vnd.openxmlformats-officedocument.drawingml.diagramColors+xml" PartName="/ppt/diagrams/colors6.xml"/>
  <Override ContentType="application/vnd.ms-office.drawingml.diagramDrawing+xml" PartName="/ppt/diagrams/drawing6.xml"/>
  <Override ContentType="application/vnd.ms-office.drawingml.diagramDrawing+xml" PartName="/ppt/diagrams/drawing7.xml"/>
  <Override ContentType="application/vnd.openxmlformats-officedocument.drawingml.diagramStyle+xml" PartName="/ppt/diagrams/quickStyle8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viewProps+xml" PartName="/ppt/viewProps.xml"/>
  <Override ContentType="application/vnd.openxmlformats-officedocument.presentationml.slideLayout+xml" PartName="/ppt/slideLayouts/slideLayout9.xml"/>
  <Override ContentType="application/vnd.openxmlformats-officedocument.drawingml.diagramData+xml" PartName="/ppt/diagrams/data1.xml"/>
  <Override ContentType="application/vnd.openxmlformats-officedocument.drawingml.diagramColors+xml" PartName="/ppt/diagrams/colors3.xml"/>
  <Override ContentType="application/vnd.openxmlformats-officedocument.drawingml.diagramColors+xml" PartName="/ppt/diagrams/colors4.xml"/>
  <Override ContentType="application/vnd.ms-office.drawingml.diagramDrawing+xml" PartName="/ppt/diagrams/drawing4.xml"/>
  <Override ContentType="application/vnd.ms-office.drawingml.diagramDrawing+xml" PartName="/ppt/diagrams/drawing5.xml"/>
  <Override ContentType="application/vnd.openxmlformats-officedocument.drawingml.diagramStyle+xml" PartName="/ppt/diagrams/quickStyle6.xml"/>
  <Override ContentType="application/vnd.openxmlformats-officedocument.drawingml.diagramStyle+xml" PartName="/ppt/diagrams/quickStyle7.xml"/>
  <Override ContentType="application/vnd.openxmlformats-package.core-properties+xml" PartName="/docProps/core.xml"/>
  <Override ContentType="application/vnd.openxmlformats-officedocument.presentationml.slide+xml" PartName="/ppt/slides/slide5.xml"/>
  <Override ContentType="application/vnd.openxmlformats-officedocument.presentationml.slideLayout+xml" PartName="/ppt/slideLayouts/slideLayout7.xml"/>
  <Override ContentType="application/vnd.openxmlformats-officedocument.drawingml.diagramColors+xml" PartName="/ppt/diagrams/colors2.xml"/>
  <Override ContentType="application/vnd.ms-office.drawingml.diagramDrawing+xml" PartName="/ppt/diagrams/drawing3.xml"/>
  <Override ContentType="application/vnd.openxmlformats-officedocument.drawingml.diagramStyle+xml" PartName="/ppt/diagrams/quickStyle5.xml"/>
  <Override ContentType="application/vnd.openxmlformats-officedocument.presentationml.slide+xml" PartName="/ppt/slides/slide3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5.xml"/>
  <Override ContentType="application/vnd.openxmlformats-officedocument.theme+xml" PartName="/ppt/theme/theme2.xml"/>
  <Override ContentType="application/vnd.ms-office.drawingml.diagramDrawing+xml" PartName="/ppt/diagrams/drawing1.xml"/>
  <Override ContentType="application/vnd.openxmlformats-officedocument.drawingml.diagramStyle+xml" PartName="/ppt/diagrams/quickStyle3.xml"/>
  <Override ContentType="application/vnd.openxmlformats-officedocument.presentationml.slide+xml" PartName="/ppt/slides/slide1.xml"/>
  <Default ContentType="image/jpeg" Extension="jpeg"/>
  <Override ContentType="application/vnd.openxmlformats-officedocument.presentationml.slideLayout+xml" PartName="/ppt/slideLayouts/slideLayout3.xml"/>
  <Override ContentType="application/vnd.openxmlformats-officedocument.drawingml.diagramStyle+xml" PartName="/ppt/diagrams/quickStyle1.xml"/>
  <Override ContentType="application/vnd.openxmlformats-officedocument.drawingml.diagramLayout+xml" PartName="/ppt/diagrams/layout8.xml"/>
  <Override ContentType="application/vnd.openxmlformats-officedocument.presentationml.presentation.main+xml" PartName="/ppt/presentation.xml"/>
  <Override ContentType="application/vnd.openxmlformats-officedocument.presentationml.slideLayout+xml" PartName="/ppt/slideLayouts/slideLayout1.xml"/>
  <Override ContentType="application/vnd.openxmlformats-officedocument.drawingml.diagramLayout+xml" PartName="/ppt/diagrams/layout6.xml"/>
  <Override ContentType="application/vnd.openxmlformats-officedocument.extended-properties+xml" PartName="/docProps/app.xml"/>
  <Override ContentType="application/vnd.openxmlformats-officedocument.drawingml.diagramLayout+xml" PartName="/ppt/diagrams/layout4.xml"/>
  <Override ContentType="application/vnd.openxmlformats-officedocument.drawingml.diagramData+xml" PartName="/ppt/diagrams/data7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11"/>
  </p:notesMasterIdLst>
  <p:sldIdLst>
    <p:sldId id="256" r:id="rId2"/>
    <p:sldId id="261" r:id="rId3"/>
    <p:sldId id="266" r:id="rId4"/>
    <p:sldId id="265" r:id="rId5"/>
    <p:sldId id="258" r:id="rId6"/>
    <p:sldId id="267" r:id="rId7"/>
    <p:sldId id="268" r:id="rId8"/>
    <p:sldId id="269" r:id="rId9"/>
    <p:sldId id="262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7" d="100"/>
          <a:sy n="107" d="100"/>
        </p:scale>
        <p:origin x="-450" y="121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6_2">
  <dgm:title val=""/>
  <dgm:desc val=""/>
  <dgm:catLst>
    <dgm:cat type="accent6" pri="11200"/>
  </dgm:catLst>
  <dgm:styleLbl name="node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ln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89B05D7-FAAF-42E4-B738-4258451D3ABA}" type="doc">
      <dgm:prSet loTypeId="urn:microsoft.com/office/officeart/2005/8/layout/vList2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2CBBCE29-CB45-4C40-ABE6-42DAFD869B1A}">
      <dgm:prSet phldrT="[Текст]"/>
      <dgm:spPr/>
      <dgm:t>
        <a:bodyPr/>
        <a:lstStyle/>
        <a:p>
          <a:r>
            <a:rPr lang="ru-RU" b="1" dirty="0" err="1" smtClean="0">
              <a:solidFill>
                <a:schemeClr val="accent2">
                  <a:lumMod val="75000"/>
                </a:schemeClr>
              </a:solidFill>
              <a:effectLst/>
              <a:latin typeface="Comic Sans MS" pitchFamily="66" charset="0"/>
            </a:rPr>
            <a:t>Сульфатна</a:t>
          </a:r>
          <a:r>
            <a:rPr lang="ru-RU" b="1" dirty="0" smtClean="0">
              <a:solidFill>
                <a:schemeClr val="accent2">
                  <a:lumMod val="75000"/>
                </a:schemeClr>
              </a:solidFill>
              <a:effectLst/>
              <a:latin typeface="Comic Sans MS" pitchFamily="66" charset="0"/>
            </a:rPr>
            <a:t> кислота </a:t>
          </a:r>
          <a:r>
            <a:rPr lang="ru-RU" dirty="0" err="1" smtClean="0">
              <a:latin typeface="Comic Sans MS" pitchFamily="66" charset="0"/>
            </a:rPr>
            <a:t>була</a:t>
          </a:r>
          <a:r>
            <a:rPr lang="ru-RU" dirty="0" smtClean="0">
              <a:latin typeface="Comic Sans MS" pitchFamily="66" charset="0"/>
            </a:rPr>
            <a:t> </a:t>
          </a:r>
          <a:r>
            <a:rPr lang="ru-RU" dirty="0" err="1" smtClean="0">
              <a:latin typeface="Comic Sans MS" pitchFamily="66" charset="0"/>
            </a:rPr>
            <a:t>відома</a:t>
          </a:r>
          <a:r>
            <a:rPr lang="ru-RU" dirty="0" smtClean="0">
              <a:latin typeface="Comic Sans MS" pitchFamily="66" charset="0"/>
            </a:rPr>
            <a:t> </a:t>
          </a:r>
          <a:r>
            <a:rPr lang="ru-RU" dirty="0" err="1" smtClean="0">
              <a:latin typeface="Comic Sans MS" pitchFamily="66" charset="0"/>
            </a:rPr>
            <a:t>ще</a:t>
          </a:r>
          <a:r>
            <a:rPr lang="ru-RU" dirty="0" smtClean="0">
              <a:latin typeface="Comic Sans MS" pitchFamily="66" charset="0"/>
            </a:rPr>
            <a:t> </a:t>
          </a:r>
          <a:r>
            <a:rPr lang="ru-RU" dirty="0" err="1" smtClean="0">
              <a:latin typeface="Comic Sans MS" pitchFamily="66" charset="0"/>
            </a:rPr>
            <a:t>і</a:t>
          </a:r>
          <a:r>
            <a:rPr lang="ru-RU" dirty="0" smtClean="0">
              <a:latin typeface="Comic Sans MS" pitchFamily="66" charset="0"/>
            </a:rPr>
            <a:t> </a:t>
          </a:r>
          <a:r>
            <a:rPr lang="ru-RU" dirty="0" err="1" smtClean="0">
              <a:latin typeface="Comic Sans MS" pitchFamily="66" charset="0"/>
            </a:rPr>
            <a:t>середньовіччі</a:t>
          </a:r>
          <a:r>
            <a:rPr lang="ru-RU" dirty="0" smtClean="0">
              <a:latin typeface="Comic Sans MS" pitchFamily="66" charset="0"/>
            </a:rPr>
            <a:t>, </a:t>
          </a:r>
          <a:r>
            <a:rPr lang="ru-RU" dirty="0" err="1" smtClean="0">
              <a:latin typeface="Comic Sans MS" pitchFamily="66" charset="0"/>
            </a:rPr>
            <a:t>але</a:t>
          </a:r>
          <a:r>
            <a:rPr lang="ru-RU" dirty="0" smtClean="0">
              <a:latin typeface="Comic Sans MS" pitchFamily="66" charset="0"/>
            </a:rPr>
            <a:t> </a:t>
          </a:r>
          <a:r>
            <a:rPr lang="ru-RU" dirty="0" err="1" smtClean="0">
              <a:latin typeface="Comic Sans MS" pitchFamily="66" charset="0"/>
            </a:rPr>
            <a:t>отримували</a:t>
          </a:r>
          <a:r>
            <a:rPr lang="ru-RU" dirty="0" smtClean="0">
              <a:latin typeface="Comic Sans MS" pitchFamily="66" charset="0"/>
            </a:rPr>
            <a:t> </a:t>
          </a:r>
          <a:r>
            <a:rPr lang="ru-RU" dirty="0" err="1" smtClean="0">
              <a:latin typeface="Comic Sans MS" pitchFamily="66" charset="0"/>
            </a:rPr>
            <a:t>її</a:t>
          </a:r>
          <a:r>
            <a:rPr lang="ru-RU" dirty="0" smtClean="0">
              <a:latin typeface="Comic Sans MS" pitchFamily="66" charset="0"/>
            </a:rPr>
            <a:t> </a:t>
          </a:r>
          <a:r>
            <a:rPr lang="ru-RU" dirty="0" err="1" smtClean="0">
              <a:latin typeface="Comic Sans MS" pitchFamily="66" charset="0"/>
            </a:rPr>
            <a:t>з</a:t>
          </a:r>
          <a:r>
            <a:rPr lang="ru-RU" dirty="0" smtClean="0">
              <a:latin typeface="Comic Sans MS" pitchFamily="66" charset="0"/>
            </a:rPr>
            <a:t> </a:t>
          </a:r>
          <a:r>
            <a:rPr lang="ru-RU" dirty="0" err="1" smtClean="0">
              <a:latin typeface="Comic Sans MS" pitchFamily="66" charset="0"/>
            </a:rPr>
            <a:t>оксидів</a:t>
          </a:r>
          <a:r>
            <a:rPr lang="ru-RU" dirty="0" smtClean="0">
              <a:latin typeface="Comic Sans MS" pitchFamily="66" charset="0"/>
            </a:rPr>
            <a:t>, </a:t>
          </a:r>
          <a:r>
            <a:rPr lang="ru-RU" dirty="0" err="1" smtClean="0">
              <a:latin typeface="Comic Sans MS" pitchFamily="66" charset="0"/>
            </a:rPr>
            <a:t>що</a:t>
          </a:r>
          <a:r>
            <a:rPr lang="ru-RU" dirty="0" smtClean="0">
              <a:latin typeface="Comic Sans MS" pitchFamily="66" charset="0"/>
            </a:rPr>
            <a:t> </a:t>
          </a:r>
          <a:r>
            <a:rPr lang="ru-RU" dirty="0" err="1" smtClean="0">
              <a:latin typeface="Comic Sans MS" pitchFamily="66" charset="0"/>
            </a:rPr>
            <a:t>утворюються</a:t>
          </a:r>
          <a:r>
            <a:rPr lang="ru-RU" dirty="0" smtClean="0">
              <a:latin typeface="Comic Sans MS" pitchFamily="66" charset="0"/>
            </a:rPr>
            <a:t> при </a:t>
          </a:r>
          <a:r>
            <a:rPr lang="ru-RU" dirty="0" err="1" smtClean="0">
              <a:latin typeface="Comic Sans MS" pitchFamily="66" charset="0"/>
            </a:rPr>
            <a:t>спалюванні</a:t>
          </a:r>
          <a:r>
            <a:rPr lang="ru-RU" dirty="0" smtClean="0">
              <a:latin typeface="Comic Sans MS" pitchFamily="66" charset="0"/>
            </a:rPr>
            <a:t> </a:t>
          </a:r>
          <a:r>
            <a:rPr lang="ru-RU" dirty="0" err="1" smtClean="0">
              <a:latin typeface="Comic Sans MS" pitchFamily="66" charset="0"/>
            </a:rPr>
            <a:t>мінеральної</a:t>
          </a:r>
          <a:r>
            <a:rPr lang="ru-RU" dirty="0" smtClean="0">
              <a:latin typeface="Comic Sans MS" pitchFamily="66" charset="0"/>
            </a:rPr>
            <a:t> </a:t>
          </a:r>
          <a:r>
            <a:rPr lang="ru-RU" dirty="0" err="1" smtClean="0">
              <a:latin typeface="Comic Sans MS" pitchFamily="66" charset="0"/>
            </a:rPr>
            <a:t>сірки</a:t>
          </a:r>
          <a:r>
            <a:rPr lang="ru-RU" dirty="0" smtClean="0">
              <a:latin typeface="Comic Sans MS" pitchFamily="66" charset="0"/>
            </a:rPr>
            <a:t> в </a:t>
          </a:r>
          <a:r>
            <a:rPr lang="ru-RU" dirty="0" err="1" smtClean="0">
              <a:latin typeface="Comic Sans MS" pitchFamily="66" charset="0"/>
            </a:rPr>
            <a:t>скляних</a:t>
          </a:r>
          <a:r>
            <a:rPr lang="ru-RU" dirty="0" smtClean="0">
              <a:latin typeface="Comic Sans MS" pitchFamily="66" charset="0"/>
            </a:rPr>
            <a:t> посудинах. </a:t>
          </a:r>
          <a:endParaRPr lang="ru-RU" dirty="0"/>
        </a:p>
      </dgm:t>
    </dgm:pt>
    <dgm:pt modelId="{D2967CEC-3C5A-4E98-8416-13328432DA9A}" type="parTrans" cxnId="{85DBFEF4-2D46-4B8A-A7DE-549BB6597EA1}">
      <dgm:prSet/>
      <dgm:spPr/>
      <dgm:t>
        <a:bodyPr/>
        <a:lstStyle/>
        <a:p>
          <a:endParaRPr lang="ru-RU"/>
        </a:p>
      </dgm:t>
    </dgm:pt>
    <dgm:pt modelId="{DB5EC4AC-57B5-4D88-8AE6-94DF76663BD5}" type="sibTrans" cxnId="{85DBFEF4-2D46-4B8A-A7DE-549BB6597EA1}">
      <dgm:prSet/>
      <dgm:spPr/>
      <dgm:t>
        <a:bodyPr/>
        <a:lstStyle/>
        <a:p>
          <a:endParaRPr lang="ru-RU"/>
        </a:p>
      </dgm:t>
    </dgm:pt>
    <dgm:pt modelId="{D6E1D449-CE19-420E-AADB-EAE07CEA5F9C}">
      <dgm:prSet phldrT="[Текст]"/>
      <dgm:spPr/>
      <dgm:t>
        <a:bodyPr/>
        <a:lstStyle/>
        <a:p>
          <a:r>
            <a:rPr lang="ru-RU" dirty="0" smtClean="0">
              <a:latin typeface="Comic Sans MS" pitchFamily="66" charset="0"/>
            </a:rPr>
            <a:t>У 1746 </a:t>
          </a:r>
          <a:r>
            <a:rPr lang="ru-RU" dirty="0" err="1" smtClean="0">
              <a:latin typeface="Comic Sans MS" pitchFamily="66" charset="0"/>
            </a:rPr>
            <a:t>році</a:t>
          </a:r>
          <a:r>
            <a:rPr lang="ru-RU" dirty="0" smtClean="0">
              <a:latin typeface="Comic Sans MS" pitchFamily="66" charset="0"/>
            </a:rPr>
            <a:t> Джон </a:t>
          </a:r>
          <a:r>
            <a:rPr lang="ru-RU" dirty="0" err="1" smtClean="0">
              <a:latin typeface="Comic Sans MS" pitchFamily="66" charset="0"/>
            </a:rPr>
            <a:t>Робак</a:t>
          </a:r>
          <a:r>
            <a:rPr lang="ru-RU" dirty="0" smtClean="0">
              <a:latin typeface="Comic Sans MS" pitchFamily="66" charset="0"/>
            </a:rPr>
            <a:t> </a:t>
          </a:r>
          <a:r>
            <a:rPr lang="ru-RU" dirty="0" err="1" smtClean="0">
              <a:latin typeface="Comic Sans MS" pitchFamily="66" charset="0"/>
            </a:rPr>
            <a:t>замінив</a:t>
          </a:r>
          <a:r>
            <a:rPr lang="ru-RU" dirty="0" smtClean="0">
              <a:latin typeface="Comic Sans MS" pitchFamily="66" charset="0"/>
            </a:rPr>
            <a:t> </a:t>
          </a:r>
          <a:r>
            <a:rPr lang="ru-RU" dirty="0" err="1" smtClean="0">
              <a:latin typeface="Comic Sans MS" pitchFamily="66" charset="0"/>
            </a:rPr>
            <a:t>їх</a:t>
          </a:r>
          <a:r>
            <a:rPr lang="ru-RU" dirty="0" smtClean="0">
              <a:latin typeface="Comic Sans MS" pitchFamily="66" charset="0"/>
            </a:rPr>
            <a:t> на </a:t>
          </a:r>
          <a:r>
            <a:rPr lang="ru-RU" dirty="0" err="1" smtClean="0">
              <a:latin typeface="Comic Sans MS" pitchFamily="66" charset="0"/>
            </a:rPr>
            <a:t>більш</a:t>
          </a:r>
          <a:r>
            <a:rPr lang="ru-RU" dirty="0" smtClean="0">
              <a:latin typeface="Comic Sans MS" pitchFamily="66" charset="0"/>
            </a:rPr>
            <a:t> </a:t>
          </a:r>
          <a:r>
            <a:rPr lang="ru-RU" dirty="0" err="1" smtClean="0">
              <a:latin typeface="Comic Sans MS" pitchFamily="66" charset="0"/>
            </a:rPr>
            <a:t>об'ємні</a:t>
          </a:r>
          <a:r>
            <a:rPr lang="ru-RU" dirty="0" smtClean="0">
              <a:latin typeface="Comic Sans MS" pitchFamily="66" charset="0"/>
            </a:rPr>
            <a:t>, </a:t>
          </a:r>
          <a:r>
            <a:rPr lang="ru-RU" dirty="0" err="1" smtClean="0">
              <a:latin typeface="Comic Sans MS" pitchFamily="66" charset="0"/>
            </a:rPr>
            <a:t>виготовлені</a:t>
          </a:r>
          <a:r>
            <a:rPr lang="ru-RU" dirty="0" smtClean="0">
              <a:latin typeface="Comic Sans MS" pitchFamily="66" charset="0"/>
            </a:rPr>
            <a:t> </a:t>
          </a:r>
          <a:r>
            <a:rPr lang="ru-RU" dirty="0" err="1" smtClean="0">
              <a:latin typeface="Comic Sans MS" pitchFamily="66" charset="0"/>
            </a:rPr>
            <a:t>з</a:t>
          </a:r>
          <a:r>
            <a:rPr lang="ru-RU" dirty="0" smtClean="0">
              <a:latin typeface="Comic Sans MS" pitchFamily="66" charset="0"/>
            </a:rPr>
            <a:t> </a:t>
          </a:r>
          <a:r>
            <a:rPr lang="ru-RU" dirty="0" err="1" smtClean="0">
              <a:latin typeface="Comic Sans MS" pitchFamily="66" charset="0"/>
            </a:rPr>
            <a:t>листів</a:t>
          </a:r>
          <a:r>
            <a:rPr lang="ru-RU" dirty="0" smtClean="0">
              <a:latin typeface="Comic Sans MS" pitchFamily="66" charset="0"/>
            </a:rPr>
            <a:t> </a:t>
          </a:r>
          <a:r>
            <a:rPr lang="ru-RU" dirty="0" err="1" smtClean="0">
              <a:latin typeface="Comic Sans MS" pitchFamily="66" charset="0"/>
            </a:rPr>
            <a:t>свинцю</a:t>
          </a:r>
          <a:r>
            <a:rPr lang="ru-RU" dirty="0" smtClean="0">
              <a:latin typeface="Comic Sans MS" pitchFamily="66" charset="0"/>
            </a:rPr>
            <a:t>, </a:t>
          </a:r>
          <a:r>
            <a:rPr lang="ru-RU" dirty="0" err="1" smtClean="0">
              <a:latin typeface="Comic Sans MS" pitchFamily="66" charset="0"/>
            </a:rPr>
            <a:t>що</a:t>
          </a:r>
          <a:r>
            <a:rPr lang="ru-RU" dirty="0" smtClean="0">
              <a:latin typeface="Comic Sans MS" pitchFamily="66" charset="0"/>
            </a:rPr>
            <a:t> </a:t>
          </a:r>
          <a:r>
            <a:rPr lang="ru-RU" dirty="0" err="1" smtClean="0">
              <a:latin typeface="Comic Sans MS" pitchFamily="66" charset="0"/>
            </a:rPr>
            <a:t>значно</a:t>
          </a:r>
          <a:r>
            <a:rPr lang="ru-RU" dirty="0" smtClean="0">
              <a:latin typeface="Comic Sans MS" pitchFamily="66" charset="0"/>
            </a:rPr>
            <a:t> </a:t>
          </a:r>
          <a:r>
            <a:rPr lang="ru-RU" dirty="0" err="1" smtClean="0">
              <a:latin typeface="Comic Sans MS" pitchFamily="66" charset="0"/>
            </a:rPr>
            <a:t>збільшило</a:t>
          </a:r>
          <a:r>
            <a:rPr lang="ru-RU" dirty="0" smtClean="0">
              <a:latin typeface="Comic Sans MS" pitchFamily="66" charset="0"/>
            </a:rPr>
            <a:t> </a:t>
          </a:r>
          <a:r>
            <a:rPr lang="ru-RU" dirty="0" err="1" smtClean="0">
              <a:latin typeface="Comic Sans MS" pitchFamily="66" charset="0"/>
            </a:rPr>
            <a:t>ефективність</a:t>
          </a:r>
          <a:r>
            <a:rPr lang="ru-RU" dirty="0" smtClean="0">
              <a:latin typeface="Comic Sans MS" pitchFamily="66" charset="0"/>
            </a:rPr>
            <a:t> </a:t>
          </a:r>
          <a:r>
            <a:rPr lang="ru-RU" dirty="0" err="1" smtClean="0">
              <a:latin typeface="Comic Sans MS" pitchFamily="66" charset="0"/>
            </a:rPr>
            <a:t>процесу</a:t>
          </a:r>
          <a:r>
            <a:rPr lang="ru-RU" dirty="0" smtClean="0">
              <a:latin typeface="Comic Sans MS" pitchFamily="66" charset="0"/>
            </a:rPr>
            <a:t> (</a:t>
          </a:r>
          <a:r>
            <a:rPr lang="ru-RU" dirty="0" err="1" smtClean="0">
              <a:latin typeface="Comic Sans MS" pitchFamily="66" charset="0"/>
            </a:rPr>
            <a:t>приблизно</a:t>
          </a:r>
          <a:r>
            <a:rPr lang="ru-RU" dirty="0" smtClean="0">
              <a:latin typeface="Comic Sans MS" pitchFamily="66" charset="0"/>
            </a:rPr>
            <a:t> 50 кг за один </a:t>
          </a:r>
          <a:r>
            <a:rPr lang="ru-RU" dirty="0" err="1" smtClean="0">
              <a:latin typeface="Comic Sans MS" pitchFamily="66" charset="0"/>
            </a:rPr>
            <a:t>процес</a:t>
          </a:r>
          <a:r>
            <a:rPr lang="ru-RU" dirty="0" smtClean="0">
              <a:latin typeface="Comic Sans MS" pitchFamily="66" charset="0"/>
            </a:rPr>
            <a:t>, </a:t>
          </a:r>
          <a:r>
            <a:rPr lang="ru-RU" dirty="0" err="1" smtClean="0">
              <a:latin typeface="Comic Sans MS" pitchFamily="66" charset="0"/>
            </a:rPr>
            <a:t>принаймі</a:t>
          </a:r>
          <a:r>
            <a:rPr lang="ru-RU" dirty="0" smtClean="0">
              <a:latin typeface="Comic Sans MS" pitchFamily="66" charset="0"/>
            </a:rPr>
            <a:t> вдесятеро </a:t>
          </a:r>
          <a:r>
            <a:rPr lang="ru-RU" dirty="0" err="1" smtClean="0">
              <a:latin typeface="Comic Sans MS" pitchFamily="66" charset="0"/>
            </a:rPr>
            <a:t>більше</a:t>
          </a:r>
          <a:r>
            <a:rPr lang="ru-RU" dirty="0" smtClean="0">
              <a:latin typeface="Comic Sans MS" pitchFamily="66" charset="0"/>
            </a:rPr>
            <a:t>, </a:t>
          </a:r>
          <a:r>
            <a:rPr lang="ru-RU" dirty="0" err="1" smtClean="0">
              <a:latin typeface="Comic Sans MS" pitchFamily="66" charset="0"/>
            </a:rPr>
            <a:t>ніж</a:t>
          </a:r>
          <a:r>
            <a:rPr lang="ru-RU" dirty="0" smtClean="0">
              <a:latin typeface="Comic Sans MS" pitchFamily="66" charset="0"/>
            </a:rPr>
            <a:t> </a:t>
          </a:r>
          <a:r>
            <a:rPr lang="ru-RU" dirty="0" err="1" smtClean="0">
              <a:latin typeface="Comic Sans MS" pitchFamily="66" charset="0"/>
            </a:rPr>
            <a:t>раніше</a:t>
          </a:r>
          <a:r>
            <a:rPr lang="ru-RU" dirty="0" smtClean="0">
              <a:latin typeface="Comic Sans MS" pitchFamily="66" charset="0"/>
            </a:rPr>
            <a:t>).</a:t>
          </a:r>
          <a:endParaRPr lang="ru-RU" dirty="0"/>
        </a:p>
      </dgm:t>
    </dgm:pt>
    <dgm:pt modelId="{ADC47166-16F6-40EE-994E-E4934054B04F}" type="parTrans" cxnId="{BCD1A8F4-80A0-412F-A307-B8CD65E28736}">
      <dgm:prSet/>
      <dgm:spPr/>
      <dgm:t>
        <a:bodyPr/>
        <a:lstStyle/>
        <a:p>
          <a:endParaRPr lang="ru-RU"/>
        </a:p>
      </dgm:t>
    </dgm:pt>
    <dgm:pt modelId="{456C77C6-7DE1-46CA-B047-B53DFCE65228}" type="sibTrans" cxnId="{BCD1A8F4-80A0-412F-A307-B8CD65E28736}">
      <dgm:prSet/>
      <dgm:spPr/>
      <dgm:t>
        <a:bodyPr/>
        <a:lstStyle/>
        <a:p>
          <a:endParaRPr lang="ru-RU"/>
        </a:p>
      </dgm:t>
    </dgm:pt>
    <dgm:pt modelId="{C9EC9A04-7F0F-49C1-96B1-E51F2C842D70}" type="pres">
      <dgm:prSet presAssocID="{989B05D7-FAAF-42E4-B738-4258451D3ABA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03D48391-2C4F-4664-B171-C2D64CF82EE1}" type="pres">
      <dgm:prSet presAssocID="{2CBBCE29-CB45-4C40-ABE6-42DAFD869B1A}" presName="parentText" presStyleLbl="node1" presStyleIdx="0" presStyleCnt="2" custScaleY="127258" custLinFactNeighborX="-385" custLinFactNeighborY="1672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38BD827-2081-4D38-B726-DE300DC117B7}" type="pres">
      <dgm:prSet presAssocID="{DB5EC4AC-57B5-4D88-8AE6-94DF76663BD5}" presName="spacer" presStyleCnt="0"/>
      <dgm:spPr/>
    </dgm:pt>
    <dgm:pt modelId="{C6100E79-F31A-4514-819C-BB3DD4ABCB0E}" type="pres">
      <dgm:prSet presAssocID="{D6E1D449-CE19-420E-AADB-EAE07CEA5F9C}" presName="parentText" presStyleLbl="node1" presStyleIdx="1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54FD5B77-4CFD-4D19-BB5C-DD83E6669F17}" type="presOf" srcId="{989B05D7-FAAF-42E4-B738-4258451D3ABA}" destId="{C9EC9A04-7F0F-49C1-96B1-E51F2C842D70}" srcOrd="0" destOrd="0" presId="urn:microsoft.com/office/officeart/2005/8/layout/vList2"/>
    <dgm:cxn modelId="{BCD1A8F4-80A0-412F-A307-B8CD65E28736}" srcId="{989B05D7-FAAF-42E4-B738-4258451D3ABA}" destId="{D6E1D449-CE19-420E-AADB-EAE07CEA5F9C}" srcOrd="1" destOrd="0" parTransId="{ADC47166-16F6-40EE-994E-E4934054B04F}" sibTransId="{456C77C6-7DE1-46CA-B047-B53DFCE65228}"/>
    <dgm:cxn modelId="{85DBFEF4-2D46-4B8A-A7DE-549BB6597EA1}" srcId="{989B05D7-FAAF-42E4-B738-4258451D3ABA}" destId="{2CBBCE29-CB45-4C40-ABE6-42DAFD869B1A}" srcOrd="0" destOrd="0" parTransId="{D2967CEC-3C5A-4E98-8416-13328432DA9A}" sibTransId="{DB5EC4AC-57B5-4D88-8AE6-94DF76663BD5}"/>
    <dgm:cxn modelId="{E60DD644-63BB-44A0-BA3E-08EF3FC715A1}" type="presOf" srcId="{D6E1D449-CE19-420E-AADB-EAE07CEA5F9C}" destId="{C6100E79-F31A-4514-819C-BB3DD4ABCB0E}" srcOrd="0" destOrd="0" presId="urn:microsoft.com/office/officeart/2005/8/layout/vList2"/>
    <dgm:cxn modelId="{E7638D1B-12D4-4443-A783-0CDC80E90D33}" type="presOf" srcId="{2CBBCE29-CB45-4C40-ABE6-42DAFD869B1A}" destId="{03D48391-2C4F-4664-B171-C2D64CF82EE1}" srcOrd="0" destOrd="0" presId="urn:microsoft.com/office/officeart/2005/8/layout/vList2"/>
    <dgm:cxn modelId="{34CD01B9-9CEF-4CC2-B75B-028FA238CD90}" type="presParOf" srcId="{C9EC9A04-7F0F-49C1-96B1-E51F2C842D70}" destId="{03D48391-2C4F-4664-B171-C2D64CF82EE1}" srcOrd="0" destOrd="0" presId="urn:microsoft.com/office/officeart/2005/8/layout/vList2"/>
    <dgm:cxn modelId="{B985FF85-0AE2-42F9-9ACC-D26CE1AAEC9D}" type="presParOf" srcId="{C9EC9A04-7F0F-49C1-96B1-E51F2C842D70}" destId="{D38BD827-2081-4D38-B726-DE300DC117B7}" srcOrd="1" destOrd="0" presId="urn:microsoft.com/office/officeart/2005/8/layout/vList2"/>
    <dgm:cxn modelId="{EF23E153-7B28-4F2C-BB06-16CB6A37B37E}" type="presParOf" srcId="{C9EC9A04-7F0F-49C1-96B1-E51F2C842D70}" destId="{C6100E79-F31A-4514-819C-BB3DD4ABCB0E}" srcOrd="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E866AE7-E8CA-4623-91BE-9BD6D744EEAE}" type="doc">
      <dgm:prSet loTypeId="urn:microsoft.com/office/officeart/2005/8/layout/list1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DD324877-50DB-48D8-BA16-01192A5A1436}">
      <dgm:prSet phldrT="[Текст]" custT="1"/>
      <dgm:spPr/>
      <dgm:t>
        <a:bodyPr/>
        <a:lstStyle/>
        <a:p>
          <a:r>
            <a:rPr lang="ru-RU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1) </a:t>
          </a:r>
          <a:r>
            <a:rPr lang="ru-RU" sz="2400" b="1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випалювання</a:t>
          </a:r>
          <a:r>
            <a:rPr lang="uk-UA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 руди (піриту</a:t>
          </a:r>
          <a:r>
            <a:rPr lang="uk-UA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)</a:t>
          </a:r>
          <a:endParaRPr lang="ru-RU" sz="24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299343BF-8C32-4229-96A0-A32831B2B765}" type="parTrans" cxnId="{36CC6378-58EA-4BF1-8BCE-A73B2CB9A98A}">
      <dgm:prSet/>
      <dgm:spPr/>
      <dgm:t>
        <a:bodyPr/>
        <a:lstStyle/>
        <a:p>
          <a:endParaRPr lang="ru-RU"/>
        </a:p>
      </dgm:t>
    </dgm:pt>
    <dgm:pt modelId="{F2BC2A28-7560-47FF-A1F1-FB420BBE6B17}" type="sibTrans" cxnId="{36CC6378-58EA-4BF1-8BCE-A73B2CB9A98A}">
      <dgm:prSet/>
      <dgm:spPr/>
      <dgm:t>
        <a:bodyPr/>
        <a:lstStyle/>
        <a:p>
          <a:endParaRPr lang="ru-RU"/>
        </a:p>
      </dgm:t>
    </dgm:pt>
    <dgm:pt modelId="{3193AFE2-3AD1-447A-8316-F4C0332E5839}">
      <dgm:prSet phldrT="[Текст]" custT="1"/>
      <dgm:spPr/>
      <dgm:t>
        <a:bodyPr/>
        <a:lstStyle/>
        <a:p>
          <a:r>
            <a:rPr lang="uk-UA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2) окиснення </a:t>
          </a:r>
          <a:r>
            <a:rPr lang="en-US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SO</a:t>
          </a:r>
          <a:r>
            <a:rPr lang="uk-UA" sz="1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2</a:t>
          </a:r>
          <a:r>
            <a:rPr lang="uk-UA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 </a:t>
          </a:r>
          <a:endParaRPr lang="ru-RU" sz="24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omic Sans MS" pitchFamily="66" charset="0"/>
          </a:endParaRPr>
        </a:p>
      </dgm:t>
    </dgm:pt>
    <dgm:pt modelId="{958DC771-BAE8-42EB-90F7-881C0127F428}" type="parTrans" cxnId="{DA7F8C19-8532-4FBF-BDAF-241E0A255830}">
      <dgm:prSet/>
      <dgm:spPr/>
      <dgm:t>
        <a:bodyPr/>
        <a:lstStyle/>
        <a:p>
          <a:endParaRPr lang="ru-RU"/>
        </a:p>
      </dgm:t>
    </dgm:pt>
    <dgm:pt modelId="{0FD157A7-443D-417C-A6DF-C65405D1082C}" type="sibTrans" cxnId="{DA7F8C19-8532-4FBF-BDAF-241E0A255830}">
      <dgm:prSet/>
      <dgm:spPr/>
      <dgm:t>
        <a:bodyPr/>
        <a:lstStyle/>
        <a:p>
          <a:endParaRPr lang="ru-RU"/>
        </a:p>
      </dgm:t>
    </dgm:pt>
    <dgm:pt modelId="{191E8EEB-4E00-4F50-AF82-AE12F9D5C51A}">
      <dgm:prSet phldrT="[Текст]" custT="1"/>
      <dgm:spPr/>
      <dgm:t>
        <a:bodyPr/>
        <a:lstStyle/>
        <a:p>
          <a:r>
            <a:rPr lang="uk-UA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3) одержання </a:t>
          </a:r>
          <a:r>
            <a:rPr lang="en-US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H</a:t>
          </a:r>
          <a:r>
            <a:rPr lang="en-US" sz="1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2</a:t>
          </a:r>
          <a:r>
            <a:rPr lang="en-US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SO</a:t>
          </a:r>
          <a:r>
            <a:rPr lang="en-US" sz="1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4</a:t>
          </a:r>
          <a:endParaRPr lang="ru-RU" sz="24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omic Sans MS" pitchFamily="66" charset="0"/>
          </a:endParaRPr>
        </a:p>
      </dgm:t>
    </dgm:pt>
    <dgm:pt modelId="{305E53CA-1696-4864-A1C5-D027761A8312}" type="parTrans" cxnId="{D783A750-B38E-4E6B-9ACF-B2A4C7A6E540}">
      <dgm:prSet/>
      <dgm:spPr/>
      <dgm:t>
        <a:bodyPr/>
        <a:lstStyle/>
        <a:p>
          <a:endParaRPr lang="ru-RU"/>
        </a:p>
      </dgm:t>
    </dgm:pt>
    <dgm:pt modelId="{F44435B2-332A-448C-AB92-DBA081750A67}" type="sibTrans" cxnId="{D783A750-B38E-4E6B-9ACF-B2A4C7A6E540}">
      <dgm:prSet/>
      <dgm:spPr/>
      <dgm:t>
        <a:bodyPr/>
        <a:lstStyle/>
        <a:p>
          <a:endParaRPr lang="ru-RU"/>
        </a:p>
      </dgm:t>
    </dgm:pt>
    <dgm:pt modelId="{E4B4B0E7-8FAB-4A6D-8E84-0952A8AD8633}" type="pres">
      <dgm:prSet presAssocID="{BE866AE7-E8CA-4623-91BE-9BD6D744EEAE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F5B29D2-2065-42EA-8F96-C1B86E5C207B}" type="pres">
      <dgm:prSet presAssocID="{DD324877-50DB-48D8-BA16-01192A5A1436}" presName="parentLin" presStyleCnt="0"/>
      <dgm:spPr/>
    </dgm:pt>
    <dgm:pt modelId="{E71D6DEC-9B23-468F-81B5-21E33712DF7F}" type="pres">
      <dgm:prSet presAssocID="{DD324877-50DB-48D8-BA16-01192A5A1436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B8116EEC-AC2B-49C1-B5B8-54C7F026CF53}" type="pres">
      <dgm:prSet presAssocID="{DD324877-50DB-48D8-BA16-01192A5A1436}" presName="parentText" presStyleLbl="node1" presStyleIdx="0" presStyleCnt="3" custScaleX="103682" custScaleY="14544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0D7105C-0486-4560-A895-2555A1A9F577}" type="pres">
      <dgm:prSet presAssocID="{DD324877-50DB-48D8-BA16-01192A5A1436}" presName="negativeSpace" presStyleCnt="0"/>
      <dgm:spPr/>
    </dgm:pt>
    <dgm:pt modelId="{108AC35B-8E24-49FD-9EC8-6C6F2DD26FD3}" type="pres">
      <dgm:prSet presAssocID="{DD324877-50DB-48D8-BA16-01192A5A1436}" presName="childText" presStyleLbl="conFgAcc1" presStyleIdx="0" presStyleCnt="3">
        <dgm:presLayoutVars>
          <dgm:bulletEnabled val="1"/>
        </dgm:presLayoutVars>
      </dgm:prSet>
      <dgm:spPr/>
    </dgm:pt>
    <dgm:pt modelId="{6DC83115-D725-4BDF-8AB7-C68D41E57B16}" type="pres">
      <dgm:prSet presAssocID="{F2BC2A28-7560-47FF-A1F1-FB420BBE6B17}" presName="spaceBetweenRectangles" presStyleCnt="0"/>
      <dgm:spPr/>
    </dgm:pt>
    <dgm:pt modelId="{457748D6-5DEB-48C6-80CB-D337DEC0F24F}" type="pres">
      <dgm:prSet presAssocID="{3193AFE2-3AD1-447A-8316-F4C0332E5839}" presName="parentLin" presStyleCnt="0"/>
      <dgm:spPr/>
    </dgm:pt>
    <dgm:pt modelId="{FC9C3C2C-3EE2-4225-B9FF-43F78A1B6B83}" type="pres">
      <dgm:prSet presAssocID="{3193AFE2-3AD1-447A-8316-F4C0332E5839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F6C8F451-9064-4014-BF9E-798FE00A7A36}" type="pres">
      <dgm:prSet presAssocID="{3193AFE2-3AD1-447A-8316-F4C0332E5839}" presName="parentText" presStyleLbl="node1" presStyleIdx="1" presStyleCnt="3" custScaleX="102946" custScaleY="131481" custLinFactNeighborX="-4146" custLinFactNeighborY="4297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8DAB863-E7B8-42D3-B99F-6C309F98BA98}" type="pres">
      <dgm:prSet presAssocID="{3193AFE2-3AD1-447A-8316-F4C0332E5839}" presName="negativeSpace" presStyleCnt="0"/>
      <dgm:spPr/>
    </dgm:pt>
    <dgm:pt modelId="{265BFAE9-B104-4728-90B4-73E0113F40BC}" type="pres">
      <dgm:prSet presAssocID="{3193AFE2-3AD1-447A-8316-F4C0332E5839}" presName="childText" presStyleLbl="conFgAcc1" presStyleIdx="1" presStyleCnt="3">
        <dgm:presLayoutVars>
          <dgm:bulletEnabled val="1"/>
        </dgm:presLayoutVars>
      </dgm:prSet>
      <dgm:spPr/>
    </dgm:pt>
    <dgm:pt modelId="{AED30B47-1722-4C13-99EA-02A1CF19EB56}" type="pres">
      <dgm:prSet presAssocID="{0FD157A7-443D-417C-A6DF-C65405D1082C}" presName="spaceBetweenRectangles" presStyleCnt="0"/>
      <dgm:spPr/>
    </dgm:pt>
    <dgm:pt modelId="{9907C081-839B-486D-9902-F25CD2C1C931}" type="pres">
      <dgm:prSet presAssocID="{191E8EEB-4E00-4F50-AF82-AE12F9D5C51A}" presName="parentLin" presStyleCnt="0"/>
      <dgm:spPr/>
    </dgm:pt>
    <dgm:pt modelId="{55D76689-1F96-4117-AF3E-C556EC6A567A}" type="pres">
      <dgm:prSet presAssocID="{191E8EEB-4E00-4F50-AF82-AE12F9D5C51A}" presName="parentLeftMargin" presStyleLbl="node1" presStyleIdx="1" presStyleCnt="3"/>
      <dgm:spPr/>
      <dgm:t>
        <a:bodyPr/>
        <a:lstStyle/>
        <a:p>
          <a:endParaRPr lang="ru-RU"/>
        </a:p>
      </dgm:t>
    </dgm:pt>
    <dgm:pt modelId="{FDF69B53-5AE9-474C-A6E0-61B6D7A64D9E}" type="pres">
      <dgm:prSet presAssocID="{191E8EEB-4E00-4F50-AF82-AE12F9D5C51A}" presName="parentText" presStyleLbl="node1" presStyleIdx="2" presStyleCnt="3" custScaleX="102945" custScaleY="131481" custLinFactNeighborX="3093" custLinFactNeighborY="-660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144F627-41D3-4BF5-A21C-0A7355D75521}" type="pres">
      <dgm:prSet presAssocID="{191E8EEB-4E00-4F50-AF82-AE12F9D5C51A}" presName="negativeSpace" presStyleCnt="0"/>
      <dgm:spPr/>
    </dgm:pt>
    <dgm:pt modelId="{324335CB-A67D-4083-AFC0-A6D0413B0DD0}" type="pres">
      <dgm:prSet presAssocID="{191E8EEB-4E00-4F50-AF82-AE12F9D5C51A}" presName="childText" presStyleLbl="conFgAcc1" presStyleIdx="2" presStyleCnt="3">
        <dgm:presLayoutVars>
          <dgm:bulletEnabled val="1"/>
        </dgm:presLayoutVars>
      </dgm:prSet>
      <dgm:spPr/>
    </dgm:pt>
  </dgm:ptLst>
  <dgm:cxnLst>
    <dgm:cxn modelId="{D783A750-B38E-4E6B-9ACF-B2A4C7A6E540}" srcId="{BE866AE7-E8CA-4623-91BE-9BD6D744EEAE}" destId="{191E8EEB-4E00-4F50-AF82-AE12F9D5C51A}" srcOrd="2" destOrd="0" parTransId="{305E53CA-1696-4864-A1C5-D027761A8312}" sibTransId="{F44435B2-332A-448C-AB92-DBA081750A67}"/>
    <dgm:cxn modelId="{9CA77CC4-B0F7-40BA-9922-6F3473F0CA93}" type="presOf" srcId="{BE866AE7-E8CA-4623-91BE-9BD6D744EEAE}" destId="{E4B4B0E7-8FAB-4A6D-8E84-0952A8AD8633}" srcOrd="0" destOrd="0" presId="urn:microsoft.com/office/officeart/2005/8/layout/list1"/>
    <dgm:cxn modelId="{0909B11B-00AD-40E3-BEB7-2FADB371E0CB}" type="presOf" srcId="{3193AFE2-3AD1-447A-8316-F4C0332E5839}" destId="{FC9C3C2C-3EE2-4225-B9FF-43F78A1B6B83}" srcOrd="0" destOrd="0" presId="urn:microsoft.com/office/officeart/2005/8/layout/list1"/>
    <dgm:cxn modelId="{CE5EB593-12FD-47E6-8C92-06605F30870D}" type="presOf" srcId="{3193AFE2-3AD1-447A-8316-F4C0332E5839}" destId="{F6C8F451-9064-4014-BF9E-798FE00A7A36}" srcOrd="1" destOrd="0" presId="urn:microsoft.com/office/officeart/2005/8/layout/list1"/>
    <dgm:cxn modelId="{9E352683-5AAE-463C-8534-32DF2E0C3E20}" type="presOf" srcId="{191E8EEB-4E00-4F50-AF82-AE12F9D5C51A}" destId="{55D76689-1F96-4117-AF3E-C556EC6A567A}" srcOrd="0" destOrd="0" presId="urn:microsoft.com/office/officeart/2005/8/layout/list1"/>
    <dgm:cxn modelId="{5EED82F7-6A2C-4569-AB2C-74A6D5450DB1}" type="presOf" srcId="{DD324877-50DB-48D8-BA16-01192A5A1436}" destId="{B8116EEC-AC2B-49C1-B5B8-54C7F026CF53}" srcOrd="1" destOrd="0" presId="urn:microsoft.com/office/officeart/2005/8/layout/list1"/>
    <dgm:cxn modelId="{911D1D80-D397-4CFF-81F1-6C77A7979844}" type="presOf" srcId="{DD324877-50DB-48D8-BA16-01192A5A1436}" destId="{E71D6DEC-9B23-468F-81B5-21E33712DF7F}" srcOrd="0" destOrd="0" presId="urn:microsoft.com/office/officeart/2005/8/layout/list1"/>
    <dgm:cxn modelId="{DA7F8C19-8532-4FBF-BDAF-241E0A255830}" srcId="{BE866AE7-E8CA-4623-91BE-9BD6D744EEAE}" destId="{3193AFE2-3AD1-447A-8316-F4C0332E5839}" srcOrd="1" destOrd="0" parTransId="{958DC771-BAE8-42EB-90F7-881C0127F428}" sibTransId="{0FD157A7-443D-417C-A6DF-C65405D1082C}"/>
    <dgm:cxn modelId="{2B2D5162-EA66-4CA2-A961-35AB3B06E55A}" type="presOf" srcId="{191E8EEB-4E00-4F50-AF82-AE12F9D5C51A}" destId="{FDF69B53-5AE9-474C-A6E0-61B6D7A64D9E}" srcOrd="1" destOrd="0" presId="urn:microsoft.com/office/officeart/2005/8/layout/list1"/>
    <dgm:cxn modelId="{36CC6378-58EA-4BF1-8BCE-A73B2CB9A98A}" srcId="{BE866AE7-E8CA-4623-91BE-9BD6D744EEAE}" destId="{DD324877-50DB-48D8-BA16-01192A5A1436}" srcOrd="0" destOrd="0" parTransId="{299343BF-8C32-4229-96A0-A32831B2B765}" sibTransId="{F2BC2A28-7560-47FF-A1F1-FB420BBE6B17}"/>
    <dgm:cxn modelId="{B74E5242-F3E3-432F-9952-D74224380DF2}" type="presParOf" srcId="{E4B4B0E7-8FAB-4A6D-8E84-0952A8AD8633}" destId="{DF5B29D2-2065-42EA-8F96-C1B86E5C207B}" srcOrd="0" destOrd="0" presId="urn:microsoft.com/office/officeart/2005/8/layout/list1"/>
    <dgm:cxn modelId="{830FC4DC-B916-4010-BBAF-AA788001A5FB}" type="presParOf" srcId="{DF5B29D2-2065-42EA-8F96-C1B86E5C207B}" destId="{E71D6DEC-9B23-468F-81B5-21E33712DF7F}" srcOrd="0" destOrd="0" presId="urn:microsoft.com/office/officeart/2005/8/layout/list1"/>
    <dgm:cxn modelId="{CC8E557F-9D8B-4B08-A741-04FF51E251C7}" type="presParOf" srcId="{DF5B29D2-2065-42EA-8F96-C1B86E5C207B}" destId="{B8116EEC-AC2B-49C1-B5B8-54C7F026CF53}" srcOrd="1" destOrd="0" presId="urn:microsoft.com/office/officeart/2005/8/layout/list1"/>
    <dgm:cxn modelId="{C0DD5501-6ED5-4943-BF5F-52BE9683FE34}" type="presParOf" srcId="{E4B4B0E7-8FAB-4A6D-8E84-0952A8AD8633}" destId="{20D7105C-0486-4560-A895-2555A1A9F577}" srcOrd="1" destOrd="0" presId="urn:microsoft.com/office/officeart/2005/8/layout/list1"/>
    <dgm:cxn modelId="{EE1C3642-6A23-4696-9AE6-9C9536A9C7C1}" type="presParOf" srcId="{E4B4B0E7-8FAB-4A6D-8E84-0952A8AD8633}" destId="{108AC35B-8E24-49FD-9EC8-6C6F2DD26FD3}" srcOrd="2" destOrd="0" presId="urn:microsoft.com/office/officeart/2005/8/layout/list1"/>
    <dgm:cxn modelId="{D3BF798B-74B6-426A-80A1-DF0128594044}" type="presParOf" srcId="{E4B4B0E7-8FAB-4A6D-8E84-0952A8AD8633}" destId="{6DC83115-D725-4BDF-8AB7-C68D41E57B16}" srcOrd="3" destOrd="0" presId="urn:microsoft.com/office/officeart/2005/8/layout/list1"/>
    <dgm:cxn modelId="{63D60414-D265-4973-A957-E1F5DE5B2839}" type="presParOf" srcId="{E4B4B0E7-8FAB-4A6D-8E84-0952A8AD8633}" destId="{457748D6-5DEB-48C6-80CB-D337DEC0F24F}" srcOrd="4" destOrd="0" presId="urn:microsoft.com/office/officeart/2005/8/layout/list1"/>
    <dgm:cxn modelId="{541C815E-21A7-4ED3-887C-E6D154F9F0E1}" type="presParOf" srcId="{457748D6-5DEB-48C6-80CB-D337DEC0F24F}" destId="{FC9C3C2C-3EE2-4225-B9FF-43F78A1B6B83}" srcOrd="0" destOrd="0" presId="urn:microsoft.com/office/officeart/2005/8/layout/list1"/>
    <dgm:cxn modelId="{B00A79BF-F441-47B3-B70F-2C9EA87F5E9C}" type="presParOf" srcId="{457748D6-5DEB-48C6-80CB-D337DEC0F24F}" destId="{F6C8F451-9064-4014-BF9E-798FE00A7A36}" srcOrd="1" destOrd="0" presId="urn:microsoft.com/office/officeart/2005/8/layout/list1"/>
    <dgm:cxn modelId="{B1B14A78-FCBE-435B-97E9-434854CA9966}" type="presParOf" srcId="{E4B4B0E7-8FAB-4A6D-8E84-0952A8AD8633}" destId="{58DAB863-E7B8-42D3-B99F-6C309F98BA98}" srcOrd="5" destOrd="0" presId="urn:microsoft.com/office/officeart/2005/8/layout/list1"/>
    <dgm:cxn modelId="{71479C58-D92D-44C6-94AD-1AA3AECC3A1C}" type="presParOf" srcId="{E4B4B0E7-8FAB-4A6D-8E84-0952A8AD8633}" destId="{265BFAE9-B104-4728-90B4-73E0113F40BC}" srcOrd="6" destOrd="0" presId="urn:microsoft.com/office/officeart/2005/8/layout/list1"/>
    <dgm:cxn modelId="{88FD300B-76D4-4C52-A3A2-5FF4C2A1B429}" type="presParOf" srcId="{E4B4B0E7-8FAB-4A6D-8E84-0952A8AD8633}" destId="{AED30B47-1722-4C13-99EA-02A1CF19EB56}" srcOrd="7" destOrd="0" presId="urn:microsoft.com/office/officeart/2005/8/layout/list1"/>
    <dgm:cxn modelId="{6ED5DC6E-412E-4CF7-9CF1-A652F5C29ECB}" type="presParOf" srcId="{E4B4B0E7-8FAB-4A6D-8E84-0952A8AD8633}" destId="{9907C081-839B-486D-9902-F25CD2C1C931}" srcOrd="8" destOrd="0" presId="urn:microsoft.com/office/officeart/2005/8/layout/list1"/>
    <dgm:cxn modelId="{C90EF557-6275-45C2-96C0-A4FFDFE44E5A}" type="presParOf" srcId="{9907C081-839B-486D-9902-F25CD2C1C931}" destId="{55D76689-1F96-4117-AF3E-C556EC6A567A}" srcOrd="0" destOrd="0" presId="urn:microsoft.com/office/officeart/2005/8/layout/list1"/>
    <dgm:cxn modelId="{52D6B4CD-68B9-4D1E-84C2-6DF4F0A1F08A}" type="presParOf" srcId="{9907C081-839B-486D-9902-F25CD2C1C931}" destId="{FDF69B53-5AE9-474C-A6E0-61B6D7A64D9E}" srcOrd="1" destOrd="0" presId="urn:microsoft.com/office/officeart/2005/8/layout/list1"/>
    <dgm:cxn modelId="{F374007E-E891-4A7E-A020-C8624EBD54CA}" type="presParOf" srcId="{E4B4B0E7-8FAB-4A6D-8E84-0952A8AD8633}" destId="{E144F627-41D3-4BF5-A21C-0A7355D75521}" srcOrd="9" destOrd="0" presId="urn:microsoft.com/office/officeart/2005/8/layout/list1"/>
    <dgm:cxn modelId="{F462939C-1A3D-46B5-8B8F-877F6EB3743E}" type="presParOf" srcId="{E4B4B0E7-8FAB-4A6D-8E84-0952A8AD8633}" destId="{324335CB-A67D-4083-AFC0-A6D0413B0DD0}" srcOrd="1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DBE22A07-4AAA-4F29-926B-7FE0B98F5743}" type="doc">
      <dgm:prSet loTypeId="urn:microsoft.com/office/officeart/2005/8/layout/vList2" loCatId="list" qsTypeId="urn:microsoft.com/office/officeart/2005/8/quickstyle/3d2" qsCatId="3D" csTypeId="urn:microsoft.com/office/officeart/2005/8/colors/accent6_2" csCatId="accent6" phldr="1"/>
      <dgm:spPr/>
      <dgm:t>
        <a:bodyPr/>
        <a:lstStyle/>
        <a:p>
          <a:endParaRPr lang="ru-RU"/>
        </a:p>
      </dgm:t>
    </dgm:pt>
    <dgm:pt modelId="{750CB49A-D41B-41FC-8460-90B1FF82DE62}">
      <dgm:prSet custT="1"/>
      <dgm:spPr/>
      <dgm:t>
        <a:bodyPr/>
        <a:lstStyle/>
        <a:p>
          <a:pPr rtl="0"/>
          <a:r>
            <a:rPr lang="ru-RU" sz="2400" b="1" baseline="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1.Одержання </a:t>
          </a:r>
          <a:r>
            <a:rPr lang="ru-RU" sz="2400" b="1" baseline="0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сульфур</a:t>
          </a:r>
          <a:r>
            <a:rPr lang="ru-RU" sz="2400" b="1" baseline="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 (</a:t>
          </a:r>
          <a:r>
            <a:rPr lang="en-US" sz="2400" b="1" baseline="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IV) </a:t>
          </a:r>
          <a:r>
            <a:rPr lang="ru-RU" sz="2400" b="1" baseline="0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оксиду,якщо</a:t>
          </a:r>
          <a:r>
            <a:rPr lang="ru-RU" sz="2400" b="1" baseline="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 </a:t>
          </a:r>
          <a:r>
            <a:rPr lang="ru-RU" sz="2400" b="1" baseline="0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сировиною</a:t>
          </a:r>
          <a:r>
            <a:rPr lang="en-US" sz="2400" b="1" baseline="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 </a:t>
          </a:r>
          <a:r>
            <a:rPr lang="uk-UA" sz="2400" b="1" baseline="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є</a:t>
          </a:r>
          <a:r>
            <a:rPr lang="ru-RU" sz="2400" b="1" baseline="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 </a:t>
          </a:r>
          <a:r>
            <a:rPr lang="ru-RU" sz="2400" b="1" baseline="0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пірит</a:t>
          </a:r>
          <a:r>
            <a:rPr lang="ru-RU" sz="2400" b="1" baseline="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 (колчедан):</a:t>
          </a:r>
          <a:br>
            <a:rPr lang="ru-RU" sz="2400" b="1" baseline="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</a:br>
          <a:r>
            <a:rPr lang="ru-RU" sz="2400" b="1" baseline="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    2</a:t>
          </a:r>
          <a:r>
            <a:rPr lang="en-US" sz="2400" b="1" baseline="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FeS</a:t>
          </a:r>
          <a:r>
            <a:rPr lang="en-US" sz="1400" b="1" baseline="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2</a:t>
          </a:r>
          <a:r>
            <a:rPr lang="en-US" sz="2400" b="1" baseline="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 + 11O</a:t>
          </a:r>
          <a:r>
            <a:rPr lang="en-US" sz="1400" b="1" baseline="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2 </a:t>
          </a:r>
          <a:r>
            <a:rPr lang="en-US" sz="2400" b="1" baseline="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→ 2F</a:t>
          </a:r>
          <a:r>
            <a:rPr lang="ru-RU" sz="2400" b="1" baseline="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е</a:t>
          </a:r>
          <a:r>
            <a:rPr lang="en-US" sz="1400" b="1" baseline="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2</a:t>
          </a:r>
          <a:r>
            <a:rPr lang="en-US" sz="2400" b="1" baseline="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O</a:t>
          </a:r>
          <a:r>
            <a:rPr lang="en-US" sz="1400" b="1" baseline="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3</a:t>
          </a:r>
          <a:r>
            <a:rPr lang="en-US" sz="2400" b="1" baseline="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 + 8SO</a:t>
          </a:r>
          <a:r>
            <a:rPr lang="en-US" sz="1400" b="1" baseline="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2</a:t>
          </a:r>
          <a:r>
            <a:rPr lang="en-US" sz="2400" b="1" baseline="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 + Q</a:t>
          </a:r>
          <a:r>
            <a:rPr lang="en-US" sz="1500" baseline="0" dirty="0" smtClean="0"/>
            <a:t/>
          </a:r>
          <a:br>
            <a:rPr lang="en-US" sz="1500" baseline="0" dirty="0" smtClean="0"/>
          </a:br>
          <a:endParaRPr lang="ru-RU" sz="1500" dirty="0"/>
        </a:p>
      </dgm:t>
    </dgm:pt>
    <dgm:pt modelId="{A695F17C-3047-4C7A-9C81-A54B073C2CAB}" type="parTrans" cxnId="{ABF3B144-B300-4953-8274-56ED4BC633EA}">
      <dgm:prSet/>
      <dgm:spPr/>
      <dgm:t>
        <a:bodyPr/>
        <a:lstStyle/>
        <a:p>
          <a:endParaRPr lang="ru-RU"/>
        </a:p>
      </dgm:t>
    </dgm:pt>
    <dgm:pt modelId="{F40A41CF-0827-4FA6-8CD0-2904ABE89B55}" type="sibTrans" cxnId="{ABF3B144-B300-4953-8274-56ED4BC633EA}">
      <dgm:prSet/>
      <dgm:spPr/>
      <dgm:t>
        <a:bodyPr/>
        <a:lstStyle/>
        <a:p>
          <a:endParaRPr lang="ru-RU"/>
        </a:p>
      </dgm:t>
    </dgm:pt>
    <dgm:pt modelId="{CD7566B4-CFFA-4533-86D4-E02297504E63}" type="pres">
      <dgm:prSet presAssocID="{DBE22A07-4AAA-4F29-926B-7FE0B98F5743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9C64511B-8AF4-4181-9283-2E94648F14DE}" type="pres">
      <dgm:prSet presAssocID="{750CB49A-D41B-41FC-8460-90B1FF82DE62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62852BD-0FA8-4344-8095-C00C0E2E98A4}" type="presOf" srcId="{750CB49A-D41B-41FC-8460-90B1FF82DE62}" destId="{9C64511B-8AF4-4181-9283-2E94648F14DE}" srcOrd="0" destOrd="0" presId="urn:microsoft.com/office/officeart/2005/8/layout/vList2"/>
    <dgm:cxn modelId="{ABF3B144-B300-4953-8274-56ED4BC633EA}" srcId="{DBE22A07-4AAA-4F29-926B-7FE0B98F5743}" destId="{750CB49A-D41B-41FC-8460-90B1FF82DE62}" srcOrd="0" destOrd="0" parTransId="{A695F17C-3047-4C7A-9C81-A54B073C2CAB}" sibTransId="{F40A41CF-0827-4FA6-8CD0-2904ABE89B55}"/>
    <dgm:cxn modelId="{F8CE535C-0D64-46ED-8226-A375B2235DA1}" type="presOf" srcId="{DBE22A07-4AAA-4F29-926B-7FE0B98F5743}" destId="{CD7566B4-CFFA-4533-86D4-E02297504E63}" srcOrd="0" destOrd="0" presId="urn:microsoft.com/office/officeart/2005/8/layout/vList2"/>
    <dgm:cxn modelId="{F2C57072-6BB8-4432-8F01-1DCBC17915CF}" type="presParOf" srcId="{CD7566B4-CFFA-4533-86D4-E02297504E63}" destId="{9C64511B-8AF4-4181-9283-2E94648F14DE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9FE19821-A026-47E6-957B-E97BBD3D2F5D}" type="doc">
      <dgm:prSet loTypeId="urn:microsoft.com/office/officeart/2005/8/layout/vList2" loCatId="list" qsTypeId="urn:microsoft.com/office/officeart/2005/8/quickstyle/simple2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06ABBE52-0BB7-4C1B-9FA7-06666F733790}">
      <dgm:prSet custT="1"/>
      <dgm:spPr/>
      <dgm:t>
        <a:bodyPr/>
        <a:lstStyle/>
        <a:p>
          <a:pPr rtl="0"/>
          <a:r>
            <a:rPr lang="ru-RU" sz="2400" b="1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Реакцію</a:t>
          </a:r>
          <a:r>
            <a:rPr lang="ru-RU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 </a:t>
          </a:r>
          <a:r>
            <a:rPr lang="ru-RU" sz="2400" b="1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проводять</a:t>
          </a:r>
          <a:r>
            <a:rPr lang="ru-RU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 за таких умов, </a:t>
          </a:r>
          <a:r>
            <a:rPr lang="ru-RU" sz="2400" b="1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щоб</a:t>
          </a:r>
          <a:r>
            <a:rPr lang="ru-RU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 </a:t>
          </a:r>
          <a:r>
            <a:rPr lang="ru-RU" sz="2400" b="1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Сульфур</a:t>
          </a:r>
          <a:r>
            <a:rPr lang="ru-RU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, </a:t>
          </a:r>
          <a:r>
            <a:rPr lang="ru-RU" sz="2400" b="1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який</a:t>
          </a:r>
          <a:r>
            <a:rPr lang="ru-RU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 </a:t>
          </a:r>
          <a:r>
            <a:rPr lang="ru-RU" sz="2400" b="1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міститься</a:t>
          </a:r>
          <a:r>
            <a:rPr lang="ru-RU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 в </a:t>
          </a:r>
          <a:r>
            <a:rPr lang="ru-RU" sz="2400" b="1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колчедані</a:t>
          </a:r>
          <a:r>
            <a:rPr lang="ru-RU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, </a:t>
          </a:r>
          <a:r>
            <a:rPr lang="ru-RU" sz="2400" b="1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найбільш</a:t>
          </a:r>
          <a:r>
            <a:rPr lang="ru-RU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 </a:t>
          </a:r>
          <a:r>
            <a:rPr lang="ru-RU" sz="2400" b="1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повно</a:t>
          </a:r>
          <a:r>
            <a:rPr lang="ru-RU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 </a:t>
          </a:r>
          <a:r>
            <a:rPr lang="ru-RU" sz="2400" b="1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використовувався</a:t>
          </a:r>
          <a:r>
            <a:rPr lang="ru-RU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 для </a:t>
          </a:r>
          <a:r>
            <a:rPr lang="ru-RU" sz="2400" b="1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одержання</a:t>
          </a:r>
          <a:r>
            <a:rPr lang="ru-RU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 </a:t>
          </a:r>
          <a:r>
            <a:rPr lang="ru-RU" sz="2400" b="1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сульфур</a:t>
          </a:r>
          <a:r>
            <a:rPr lang="ru-RU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(І</a:t>
          </a:r>
          <a:r>
            <a:rPr lang="en-US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V) </a:t>
          </a:r>
          <a:r>
            <a:rPr lang="ru-RU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оксиду. </a:t>
          </a:r>
          <a:r>
            <a:rPr lang="ru-RU" sz="2400" b="1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Реакція</a:t>
          </a:r>
          <a:r>
            <a:rPr lang="ru-RU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 </a:t>
          </a:r>
          <a:r>
            <a:rPr lang="ru-RU" sz="2400" b="1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протікає</a:t>
          </a:r>
          <a:r>
            <a:rPr lang="ru-RU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 </a:t>
          </a:r>
          <a:r>
            <a:rPr lang="ru-RU" sz="2400" b="1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швидко</a:t>
          </a:r>
          <a:r>
            <a:rPr lang="ru-RU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, особливо </a:t>
          </a:r>
          <a:r>
            <a:rPr lang="ru-RU" sz="2400" b="1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якщо</a:t>
          </a:r>
          <a:r>
            <a:rPr lang="ru-RU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 </a:t>
          </a:r>
          <a:r>
            <a:rPr lang="ru-RU" sz="2400" b="1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обпалювання</a:t>
          </a:r>
          <a:r>
            <a:rPr lang="ru-RU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 </a:t>
          </a:r>
          <a:r>
            <a:rPr lang="ru-RU" sz="2400" b="1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проводять</a:t>
          </a:r>
          <a:r>
            <a:rPr lang="ru-RU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 не </a:t>
          </a:r>
          <a:r>
            <a:rPr lang="ru-RU" sz="2400" b="1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повітрям</a:t>
          </a:r>
          <a:r>
            <a:rPr lang="ru-RU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, а киснем. </a:t>
          </a:r>
          <a:r>
            <a:rPr lang="ru-RU" sz="2400" b="1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Утворюється</a:t>
          </a:r>
          <a:r>
            <a:rPr lang="ru-RU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 «</a:t>
          </a:r>
          <a:r>
            <a:rPr lang="ru-RU" sz="2400" b="1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киплячий</a:t>
          </a:r>
          <a:r>
            <a:rPr lang="ru-RU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 шар» — у </a:t>
          </a:r>
          <a:r>
            <a:rPr lang="ru-RU" sz="2400" b="1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печі</a:t>
          </a:r>
          <a:r>
            <a:rPr lang="ru-RU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 </a:t>
          </a:r>
          <a:r>
            <a:rPr lang="ru-RU" sz="2400" b="1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обпалювання</a:t>
          </a:r>
          <a:r>
            <a:rPr lang="ru-RU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 </a:t>
          </a:r>
          <a:r>
            <a:rPr lang="ru-RU" sz="2400" b="1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цей</a:t>
          </a:r>
          <a:r>
            <a:rPr lang="ru-RU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 </a:t>
          </a:r>
          <a:r>
            <a:rPr lang="ru-RU" sz="2400" b="1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процес</a:t>
          </a:r>
          <a:r>
            <a:rPr lang="ru-RU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 </a:t>
          </a:r>
          <a:r>
            <a:rPr lang="ru-RU" sz="2400" b="1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триває</a:t>
          </a:r>
          <a:r>
            <a:rPr lang="ru-RU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 </a:t>
          </a:r>
          <a:r>
            <a:rPr lang="ru-RU" sz="2400" b="1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кілька</a:t>
          </a:r>
          <a:r>
            <a:rPr lang="ru-RU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 секунд. </a:t>
          </a:r>
          <a:endParaRPr lang="ru-RU" sz="24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omic Sans MS" pitchFamily="66" charset="0"/>
          </a:endParaRPr>
        </a:p>
      </dgm:t>
    </dgm:pt>
    <dgm:pt modelId="{EFB319DF-E704-4C92-AC12-48B6A021B538}" type="parTrans" cxnId="{633D6F58-B3F4-40F3-AFE4-3DFE11600932}">
      <dgm:prSet/>
      <dgm:spPr/>
      <dgm:t>
        <a:bodyPr/>
        <a:lstStyle/>
        <a:p>
          <a:endParaRPr lang="ru-RU"/>
        </a:p>
      </dgm:t>
    </dgm:pt>
    <dgm:pt modelId="{4D1BC1B2-494A-46AA-9F48-F2DD88877574}" type="sibTrans" cxnId="{633D6F58-B3F4-40F3-AFE4-3DFE11600932}">
      <dgm:prSet/>
      <dgm:spPr/>
      <dgm:t>
        <a:bodyPr/>
        <a:lstStyle/>
        <a:p>
          <a:endParaRPr lang="ru-RU"/>
        </a:p>
      </dgm:t>
    </dgm:pt>
    <dgm:pt modelId="{11B5125F-186C-4F07-A5DC-133D9E39107F}" type="pres">
      <dgm:prSet presAssocID="{9FE19821-A026-47E6-957B-E97BBD3D2F5D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2C1D4D49-B8C9-4A75-B7E1-540EDC395DBC}" type="pres">
      <dgm:prSet presAssocID="{06ABBE52-0BB7-4C1B-9FA7-06666F733790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633D6F58-B3F4-40F3-AFE4-3DFE11600932}" srcId="{9FE19821-A026-47E6-957B-E97BBD3D2F5D}" destId="{06ABBE52-0BB7-4C1B-9FA7-06666F733790}" srcOrd="0" destOrd="0" parTransId="{EFB319DF-E704-4C92-AC12-48B6A021B538}" sibTransId="{4D1BC1B2-494A-46AA-9F48-F2DD88877574}"/>
    <dgm:cxn modelId="{82A3A940-3C30-4C18-B6EE-0916AD4BBB49}" type="presOf" srcId="{9FE19821-A026-47E6-957B-E97BBD3D2F5D}" destId="{11B5125F-186C-4F07-A5DC-133D9E39107F}" srcOrd="0" destOrd="0" presId="urn:microsoft.com/office/officeart/2005/8/layout/vList2"/>
    <dgm:cxn modelId="{C395CF5C-4C77-4847-927F-2554160FF425}" type="presOf" srcId="{06ABBE52-0BB7-4C1B-9FA7-06666F733790}" destId="{2C1D4D49-B8C9-4A75-B7E1-540EDC395DBC}" srcOrd="0" destOrd="0" presId="urn:microsoft.com/office/officeart/2005/8/layout/vList2"/>
    <dgm:cxn modelId="{BD455432-0796-424D-8106-4F2C73DAC774}" type="presParOf" srcId="{11B5125F-186C-4F07-A5DC-133D9E39107F}" destId="{2C1D4D49-B8C9-4A75-B7E1-540EDC395DBC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11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045B5881-919B-473B-8AF6-B1F05CC1F8C2}" type="doc">
      <dgm:prSet loTypeId="urn:microsoft.com/office/officeart/2005/8/layout/vList2" loCatId="list" qsTypeId="urn:microsoft.com/office/officeart/2005/8/quickstyle/simple2" qsCatId="simple" csTypeId="urn:microsoft.com/office/officeart/2005/8/colors/colorful4" csCatId="colorful" phldr="1"/>
      <dgm:spPr/>
      <dgm:t>
        <a:bodyPr/>
        <a:lstStyle/>
        <a:p>
          <a:endParaRPr lang="ru-RU"/>
        </a:p>
      </dgm:t>
    </dgm:pt>
    <dgm:pt modelId="{A73BFE82-73DC-4149-BCBE-86B08D3A21AA}">
      <dgm:prSet custT="1"/>
      <dgm:spPr/>
      <dgm:t>
        <a:bodyPr/>
        <a:lstStyle/>
        <a:p>
          <a:pPr rtl="0"/>
          <a:r>
            <a:rPr lang="ru-RU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2.Окиснення </a:t>
          </a:r>
          <a:r>
            <a:rPr lang="ru-RU" sz="2400" b="1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діоксиду</a:t>
          </a:r>
          <a:r>
            <a:rPr lang="ru-RU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 </a:t>
          </a:r>
          <a:r>
            <a:rPr lang="ru-RU" sz="2400" b="1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сульфуру</a:t>
          </a:r>
          <a:r>
            <a:rPr lang="ru-RU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 і </a:t>
          </a:r>
          <a:r>
            <a:rPr lang="ru-RU" sz="2400" b="1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добування</a:t>
          </a:r>
          <a:r>
            <a:rPr lang="ru-RU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 </a:t>
          </a:r>
          <a:r>
            <a:rPr lang="ru-RU" sz="2400" b="1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триоксиду</a:t>
          </a:r>
          <a:r>
            <a:rPr lang="ru-RU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 </a:t>
          </a:r>
          <a:r>
            <a:rPr lang="ru-RU" sz="2400" b="1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сульфуру</a:t>
          </a:r>
          <a:r>
            <a:rPr lang="ru-RU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:</a:t>
          </a:r>
          <a:endParaRPr lang="en-US" sz="2400" b="1" dirty="0" smtClean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omic Sans MS" pitchFamily="66" charset="0"/>
          </a:endParaRPr>
        </a:p>
        <a:p>
          <a:pPr rtl="0"/>
          <a:r>
            <a:rPr lang="en-US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2SO</a:t>
          </a:r>
          <a:r>
            <a:rPr lang="en-US" sz="1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2</a:t>
          </a:r>
          <a:r>
            <a:rPr lang="en-US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 + O</a:t>
          </a:r>
          <a:r>
            <a:rPr lang="en-US" sz="1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2</a:t>
          </a:r>
          <a:r>
            <a:rPr lang="en-US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 → 2SO</a:t>
          </a:r>
          <a:r>
            <a:rPr lang="en-US" sz="1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3</a:t>
          </a:r>
          <a:r>
            <a:rPr lang="en-US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 + Q</a:t>
          </a:r>
          <a:endParaRPr lang="ru-RU" sz="2400" b="1" dirty="0" smtClean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omic Sans MS" pitchFamily="66" charset="0"/>
          </a:endParaRPr>
        </a:p>
        <a:p>
          <a:pPr rtl="0"/>
          <a:r>
            <a:rPr lang="uk-UA" sz="2300" b="1" dirty="0" smtClean="0"/>
            <a:t>Каталізатори</a:t>
          </a:r>
          <a:r>
            <a:rPr lang="uk-UA" sz="2300" dirty="0" smtClean="0"/>
            <a:t>:</a:t>
          </a:r>
          <a:r>
            <a:rPr lang="en-US" sz="23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V</a:t>
          </a:r>
          <a:r>
            <a:rPr lang="en-US" sz="1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2</a:t>
          </a:r>
          <a:r>
            <a:rPr lang="en-US" sz="23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O</a:t>
          </a:r>
          <a:r>
            <a:rPr lang="en-US" sz="1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5</a:t>
          </a:r>
          <a:r>
            <a:rPr lang="uk-UA" sz="1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,</a:t>
          </a:r>
          <a:r>
            <a:rPr lang="en-US" sz="1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 </a:t>
          </a:r>
          <a:r>
            <a:rPr lang="en-US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Pt</a:t>
          </a:r>
          <a:endParaRPr lang="ru-RU" sz="2400" dirty="0"/>
        </a:p>
      </dgm:t>
    </dgm:pt>
    <dgm:pt modelId="{C37CD5A7-AC4F-44FB-A562-B6E6A89A8BA4}" type="parTrans" cxnId="{26085BAC-797D-4EC6-AFC8-B3DE884EEA28}">
      <dgm:prSet/>
      <dgm:spPr/>
      <dgm:t>
        <a:bodyPr/>
        <a:lstStyle/>
        <a:p>
          <a:endParaRPr lang="ru-RU"/>
        </a:p>
      </dgm:t>
    </dgm:pt>
    <dgm:pt modelId="{95ABE306-EE1A-4C9D-9256-F337574A8C6C}" type="sibTrans" cxnId="{26085BAC-797D-4EC6-AFC8-B3DE884EEA28}">
      <dgm:prSet/>
      <dgm:spPr/>
      <dgm:t>
        <a:bodyPr/>
        <a:lstStyle/>
        <a:p>
          <a:endParaRPr lang="ru-RU"/>
        </a:p>
      </dgm:t>
    </dgm:pt>
    <dgm:pt modelId="{0187A2C6-4801-4D4F-8564-D09E4CCA4341}" type="pres">
      <dgm:prSet presAssocID="{045B5881-919B-473B-8AF6-B1F05CC1F8C2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7ABF1191-03D2-40F8-BBC1-1A3384CBF954}" type="pres">
      <dgm:prSet presAssocID="{A73BFE82-73DC-4149-BCBE-86B08D3A21AA}" presName="parentText" presStyleLbl="node1" presStyleIdx="0" presStyleCnt="1" custLinFactNeighborX="862" custLinFactNeighborY="-1602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50BEEBA8-0BC3-42D8-9450-B780A6925571}" type="presOf" srcId="{A73BFE82-73DC-4149-BCBE-86B08D3A21AA}" destId="{7ABF1191-03D2-40F8-BBC1-1A3384CBF954}" srcOrd="0" destOrd="0" presId="urn:microsoft.com/office/officeart/2005/8/layout/vList2"/>
    <dgm:cxn modelId="{26085BAC-797D-4EC6-AFC8-B3DE884EEA28}" srcId="{045B5881-919B-473B-8AF6-B1F05CC1F8C2}" destId="{A73BFE82-73DC-4149-BCBE-86B08D3A21AA}" srcOrd="0" destOrd="0" parTransId="{C37CD5A7-AC4F-44FB-A562-B6E6A89A8BA4}" sibTransId="{95ABE306-EE1A-4C9D-9256-F337574A8C6C}"/>
    <dgm:cxn modelId="{8A25FD67-2B1D-4338-B499-2BB2F43B784F}" type="presOf" srcId="{045B5881-919B-473B-8AF6-B1F05CC1F8C2}" destId="{0187A2C6-4801-4D4F-8564-D09E4CCA4341}" srcOrd="0" destOrd="0" presId="urn:microsoft.com/office/officeart/2005/8/layout/vList2"/>
    <dgm:cxn modelId="{61E0081C-A794-48C3-A002-FFDADB3BED75}" type="presParOf" srcId="{0187A2C6-4801-4D4F-8564-D09E4CCA4341}" destId="{7ABF1191-03D2-40F8-BBC1-1A3384CBF954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C1D4B855-8C32-4C75-BD68-51BA148BAB46}" type="doc">
      <dgm:prSet loTypeId="urn:microsoft.com/office/officeart/2005/8/layout/vList2" loCatId="list" qsTypeId="urn:microsoft.com/office/officeart/2005/8/quickstyle/simple2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657DA2C6-F872-4AE8-897C-572269050DCB}">
      <dgm:prSet custT="1"/>
      <dgm:spPr/>
      <dgm:t>
        <a:bodyPr/>
        <a:lstStyle/>
        <a:p>
          <a:endParaRPr lang="en-US" sz="2400" b="1" dirty="0" smtClean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omic Sans MS" pitchFamily="66" charset="0"/>
          </a:endParaRPr>
        </a:p>
        <a:p>
          <a:endParaRPr lang="en-US" sz="2400" b="1" dirty="0" smtClean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omic Sans MS" pitchFamily="66" charset="0"/>
          </a:endParaRPr>
        </a:p>
        <a:p>
          <a:r>
            <a:rPr lang="ru-RU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Характеристика </a:t>
          </a:r>
          <a:r>
            <a:rPr lang="ru-RU" sz="2400" b="1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етапу</a:t>
          </a:r>
          <a:r>
            <a:rPr lang="ru-RU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:</a:t>
          </a:r>
          <a:endParaRPr lang="en-US" sz="2400" b="1" dirty="0" smtClean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omic Sans MS" pitchFamily="66" charset="0"/>
          </a:endParaRPr>
        </a:p>
        <a:p>
          <a:r>
            <a:rPr lang="ru-RU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1) </a:t>
          </a:r>
          <a:r>
            <a:rPr lang="ru-RU" sz="2400" b="1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Очищення</a:t>
          </a:r>
          <a:r>
            <a:rPr lang="ru-RU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  </a:t>
          </a:r>
          <a:r>
            <a:rPr lang="en-US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S</a:t>
          </a:r>
          <a:r>
            <a:rPr lang="ru-RU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O</a:t>
          </a:r>
          <a:r>
            <a:rPr lang="en-US" sz="1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2</a:t>
          </a:r>
          <a:r>
            <a:rPr lang="ru-RU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 </a:t>
          </a:r>
          <a:r>
            <a:rPr lang="ru-RU" sz="2400" b="1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від</a:t>
          </a:r>
          <a:r>
            <a:rPr lang="ru-RU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 </a:t>
          </a:r>
          <a:r>
            <a:rPr lang="ru-RU" sz="2400" b="1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домішок</a:t>
          </a:r>
          <a:r>
            <a:rPr lang="ru-RU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: </a:t>
          </a:r>
          <a:r>
            <a:rPr lang="ru-RU" sz="2400" b="1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твердих</a:t>
          </a:r>
          <a:r>
            <a:rPr lang="ru-RU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 — циклон-</a:t>
          </a:r>
          <a:r>
            <a:rPr lang="ru-RU" sz="2400" b="1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апарат</a:t>
          </a:r>
          <a:r>
            <a:rPr lang="ru-RU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, </a:t>
          </a:r>
          <a:r>
            <a:rPr lang="ru-RU" sz="2400" b="1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рідких</a:t>
          </a:r>
          <a:r>
            <a:rPr lang="ru-RU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 — </a:t>
          </a:r>
          <a:r>
            <a:rPr lang="ru-RU" sz="2400" b="1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електрофільтр</a:t>
          </a:r>
          <a:r>
            <a:rPr lang="ru-RU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.</a:t>
          </a:r>
          <a:endParaRPr lang="en-US" sz="2400" b="1" dirty="0" smtClean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omic Sans MS" pitchFamily="66" charset="0"/>
          </a:endParaRPr>
        </a:p>
        <a:p>
          <a:r>
            <a:rPr lang="ru-RU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2) </a:t>
          </a:r>
          <a:r>
            <a:rPr lang="ru-RU" sz="2400" b="1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Осушування</a:t>
          </a:r>
          <a:r>
            <a:rPr lang="ru-RU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 газу (принцип </a:t>
          </a:r>
          <a:r>
            <a:rPr lang="ru-RU" sz="2400" b="1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протитечії</a:t>
          </a:r>
          <a:r>
            <a:rPr lang="ru-RU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).</a:t>
          </a:r>
          <a:endParaRPr lang="en-US" sz="2400" b="1" dirty="0" smtClean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omic Sans MS" pitchFamily="66" charset="0"/>
          </a:endParaRPr>
        </a:p>
        <a:p>
          <a:r>
            <a:rPr lang="ru-RU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3) </a:t>
          </a:r>
          <a:r>
            <a:rPr lang="ru-RU" sz="2400" b="1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Утворення</a:t>
          </a:r>
          <a:r>
            <a:rPr lang="ru-RU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 </a:t>
          </a:r>
          <a:r>
            <a:rPr lang="en-US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SO</a:t>
          </a:r>
          <a:r>
            <a:rPr lang="en-US" sz="1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3</a:t>
          </a:r>
          <a:r>
            <a:rPr lang="en-US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 — </a:t>
          </a:r>
          <a:r>
            <a:rPr lang="ru-RU" sz="2400" b="1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контактний</a:t>
          </a:r>
          <a:r>
            <a:rPr lang="ru-RU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 </a:t>
          </a:r>
          <a:r>
            <a:rPr lang="ru-RU" sz="2400" b="1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апарат</a:t>
          </a:r>
          <a:r>
            <a:rPr lang="ru-RU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. Метод </a:t>
          </a:r>
          <a:r>
            <a:rPr lang="ru-RU" sz="2400" b="1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одержання</a:t>
          </a:r>
          <a:r>
            <a:rPr lang="ru-RU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 </a:t>
          </a:r>
          <a:r>
            <a:rPr lang="ru-RU" sz="2400" b="1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сульфатної</a:t>
          </a:r>
          <a:r>
            <a:rPr lang="ru-RU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 </a:t>
          </a:r>
          <a:r>
            <a:rPr lang="ru-RU" sz="2400" b="1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кислоти</a:t>
          </a:r>
          <a:r>
            <a:rPr lang="ru-RU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 </a:t>
          </a:r>
          <a:r>
            <a:rPr lang="ru-RU" sz="2400" b="1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називають</a:t>
          </a:r>
          <a:r>
            <a:rPr lang="ru-RU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 </a:t>
          </a:r>
          <a:r>
            <a:rPr lang="ru-RU" sz="2400" b="1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контактним</a:t>
          </a:r>
          <a:r>
            <a:rPr lang="ru-RU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, </a:t>
          </a:r>
          <a:r>
            <a:rPr lang="ru-RU" sz="2400" b="1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оскільки</a:t>
          </a:r>
          <a:r>
            <a:rPr lang="ru-RU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 </a:t>
          </a:r>
          <a:r>
            <a:rPr lang="ru-RU" sz="2400" b="1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взаємодія</a:t>
          </a:r>
          <a:r>
            <a:rPr lang="ru-RU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 </a:t>
          </a:r>
          <a:r>
            <a:rPr lang="ru-RU" sz="2400" b="1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газів</a:t>
          </a:r>
          <a:r>
            <a:rPr lang="ru-RU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 </a:t>
          </a:r>
          <a:r>
            <a:rPr lang="ru-RU" sz="2400" b="1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відбувається</a:t>
          </a:r>
          <a:r>
            <a:rPr lang="ru-RU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 на </a:t>
          </a:r>
          <a:r>
            <a:rPr lang="ru-RU" sz="2400" b="1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поверхні</a:t>
          </a:r>
          <a:r>
            <a:rPr lang="ru-RU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 твердого </a:t>
          </a:r>
          <a:r>
            <a:rPr lang="ru-RU" sz="2400" b="1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каталізатора</a:t>
          </a:r>
          <a:r>
            <a:rPr lang="ru-RU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.</a:t>
          </a:r>
        </a:p>
        <a:p>
          <a:endParaRPr lang="ru-RU" sz="1800" dirty="0" smtClean="0"/>
        </a:p>
        <a:p>
          <a:endParaRPr lang="ru-RU" sz="1800" dirty="0" smtClean="0"/>
        </a:p>
        <a:p>
          <a:endParaRPr lang="ru-RU" sz="1800" dirty="0"/>
        </a:p>
      </dgm:t>
    </dgm:pt>
    <dgm:pt modelId="{2E509C72-2865-4BD6-9FD7-0AE624720A8E}" type="parTrans" cxnId="{0C20EBE8-0FFB-4D56-AD97-F44B8D5970E2}">
      <dgm:prSet/>
      <dgm:spPr/>
      <dgm:t>
        <a:bodyPr/>
        <a:lstStyle/>
        <a:p>
          <a:endParaRPr lang="ru-RU"/>
        </a:p>
      </dgm:t>
    </dgm:pt>
    <dgm:pt modelId="{DBCB1956-A77B-4632-91AD-53E18293C26F}" type="sibTrans" cxnId="{0C20EBE8-0FFB-4D56-AD97-F44B8D5970E2}">
      <dgm:prSet/>
      <dgm:spPr/>
      <dgm:t>
        <a:bodyPr/>
        <a:lstStyle/>
        <a:p>
          <a:endParaRPr lang="ru-RU"/>
        </a:p>
      </dgm:t>
    </dgm:pt>
    <dgm:pt modelId="{5956826B-A45E-4D35-A8FF-7F76C7DD2900}" type="pres">
      <dgm:prSet presAssocID="{C1D4B855-8C32-4C75-BD68-51BA148BAB46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519A533-7147-4A6B-95D7-87DC706C6FEF}" type="pres">
      <dgm:prSet presAssocID="{657DA2C6-F872-4AE8-897C-572269050DCB}" presName="parentText" presStyleLbl="node1" presStyleIdx="0" presStyleCnt="1" custLinFactNeighborX="885" custLinFactNeighborY="737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810C0E5-F118-45D7-9C43-875B37BF9A26}" type="presOf" srcId="{657DA2C6-F872-4AE8-897C-572269050DCB}" destId="{D519A533-7147-4A6B-95D7-87DC706C6FEF}" srcOrd="0" destOrd="0" presId="urn:microsoft.com/office/officeart/2005/8/layout/vList2"/>
    <dgm:cxn modelId="{0C20EBE8-0FFB-4D56-AD97-F44B8D5970E2}" srcId="{C1D4B855-8C32-4C75-BD68-51BA148BAB46}" destId="{657DA2C6-F872-4AE8-897C-572269050DCB}" srcOrd="0" destOrd="0" parTransId="{2E509C72-2865-4BD6-9FD7-0AE624720A8E}" sibTransId="{DBCB1956-A77B-4632-91AD-53E18293C26F}"/>
    <dgm:cxn modelId="{EB88C583-D911-4890-AFC7-BE0A143AAB2D}" type="presOf" srcId="{C1D4B855-8C32-4C75-BD68-51BA148BAB46}" destId="{5956826B-A45E-4D35-A8FF-7F76C7DD2900}" srcOrd="0" destOrd="0" presId="urn:microsoft.com/office/officeart/2005/8/layout/vList2"/>
    <dgm:cxn modelId="{6EFF95E8-523A-43AE-92C6-FACC964A10A2}" type="presParOf" srcId="{5956826B-A45E-4D35-A8FF-7F76C7DD2900}" destId="{D519A533-7147-4A6B-95D7-87DC706C6FEF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11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20DE2177-D4AF-48A9-8FFD-60B9F67B3F68}" type="doc">
      <dgm:prSet loTypeId="urn:microsoft.com/office/officeart/2005/8/layout/vList2" loCatId="list" qsTypeId="urn:microsoft.com/office/officeart/2005/8/quickstyle/simple2" qsCatId="simple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FB229F95-3C4E-4C1D-9C1A-1B99A85D1E84}">
      <dgm:prSet custT="1"/>
      <dgm:spPr/>
      <dgm:t>
        <a:bodyPr/>
        <a:lstStyle/>
        <a:p>
          <a:pPr rtl="0"/>
          <a:endParaRPr lang="en-US" sz="2400" b="1" dirty="0" smtClean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omic Sans MS" pitchFamily="66" charset="0"/>
          </a:endParaRPr>
        </a:p>
        <a:p>
          <a:pPr rtl="0"/>
          <a:endParaRPr lang="en-US" sz="2400" b="1" dirty="0" smtClean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omic Sans MS" pitchFamily="66" charset="0"/>
          </a:endParaRPr>
        </a:p>
        <a:p>
          <a:pPr rtl="0"/>
          <a:r>
            <a:rPr lang="ru-RU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3. </a:t>
          </a:r>
          <a:r>
            <a:rPr lang="ru-RU" sz="2400" b="1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Одержання</a:t>
          </a:r>
          <a:r>
            <a:rPr lang="ru-RU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 H</a:t>
          </a:r>
          <a:r>
            <a:rPr lang="en-US" sz="1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2</a:t>
          </a:r>
          <a:r>
            <a:rPr lang="ru-RU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SO</a:t>
          </a:r>
          <a:r>
            <a:rPr lang="en-US" sz="1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4</a:t>
          </a:r>
          <a:endParaRPr lang="en-US" sz="2400" b="1" dirty="0" smtClean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omic Sans MS" pitchFamily="66" charset="0"/>
          </a:endParaRPr>
        </a:p>
        <a:p>
          <a:pPr rtl="0"/>
          <a:r>
            <a:rPr lang="en-US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SO</a:t>
          </a:r>
          <a:r>
            <a:rPr lang="en-US" sz="1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3</a:t>
          </a:r>
          <a:r>
            <a:rPr lang="en-US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 + </a:t>
          </a:r>
          <a:r>
            <a:rPr lang="ru-RU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Н</a:t>
          </a:r>
          <a:r>
            <a:rPr lang="en-US" sz="1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2</a:t>
          </a:r>
          <a:r>
            <a:rPr lang="ru-RU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О = </a:t>
          </a:r>
          <a:r>
            <a:rPr lang="en-US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H</a:t>
          </a:r>
          <a:r>
            <a:rPr lang="en-US" sz="1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2</a:t>
          </a:r>
          <a:r>
            <a:rPr lang="en-US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SO</a:t>
          </a:r>
          <a:r>
            <a:rPr lang="en-US" sz="1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4</a:t>
          </a:r>
          <a:endParaRPr lang="ru-RU" sz="2400" b="1" dirty="0" smtClean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omic Sans MS" pitchFamily="66" charset="0"/>
          </a:endParaRPr>
        </a:p>
        <a:p>
          <a:pPr rtl="0"/>
          <a:endParaRPr lang="en-US" sz="2900" dirty="0" smtClean="0"/>
        </a:p>
        <a:p>
          <a:pPr rtl="0"/>
          <a:endParaRPr lang="ru-RU" sz="2900" dirty="0"/>
        </a:p>
      </dgm:t>
    </dgm:pt>
    <dgm:pt modelId="{40D54C49-9C49-446B-A678-BDC71DDBB385}" type="parTrans" cxnId="{F8932669-8DDB-4AF9-B1FD-324546FC1BCC}">
      <dgm:prSet/>
      <dgm:spPr/>
      <dgm:t>
        <a:bodyPr/>
        <a:lstStyle/>
        <a:p>
          <a:endParaRPr lang="ru-RU"/>
        </a:p>
      </dgm:t>
    </dgm:pt>
    <dgm:pt modelId="{79C08ADA-61A5-424C-9039-D9E944A47711}" type="sibTrans" cxnId="{F8932669-8DDB-4AF9-B1FD-324546FC1BCC}">
      <dgm:prSet/>
      <dgm:spPr/>
      <dgm:t>
        <a:bodyPr/>
        <a:lstStyle/>
        <a:p>
          <a:endParaRPr lang="ru-RU"/>
        </a:p>
      </dgm:t>
    </dgm:pt>
    <dgm:pt modelId="{BAE69EEF-E8FD-4CBF-AD37-7AD47798E346}" type="pres">
      <dgm:prSet presAssocID="{20DE2177-D4AF-48A9-8FFD-60B9F67B3F68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2445D687-FCDF-4A34-B583-97EA547BBC26}" type="pres">
      <dgm:prSet presAssocID="{FB229F95-3C4E-4C1D-9C1A-1B99A85D1E84}" presName="parentText" presStyleLbl="node1" presStyleIdx="0" presStyleCnt="1" custScaleY="52938" custLinFactNeighborY="-14537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27F2BCF-CDE3-4260-96D4-267F7C48E8C3}" type="presOf" srcId="{FB229F95-3C4E-4C1D-9C1A-1B99A85D1E84}" destId="{2445D687-FCDF-4A34-B583-97EA547BBC26}" srcOrd="0" destOrd="0" presId="urn:microsoft.com/office/officeart/2005/8/layout/vList2"/>
    <dgm:cxn modelId="{F8932669-8DDB-4AF9-B1FD-324546FC1BCC}" srcId="{20DE2177-D4AF-48A9-8FFD-60B9F67B3F68}" destId="{FB229F95-3C4E-4C1D-9C1A-1B99A85D1E84}" srcOrd="0" destOrd="0" parTransId="{40D54C49-9C49-446B-A678-BDC71DDBB385}" sibTransId="{79C08ADA-61A5-424C-9039-D9E944A47711}"/>
    <dgm:cxn modelId="{32608E00-8DB2-461F-902B-11A0B2ABB6DB}" type="presOf" srcId="{20DE2177-D4AF-48A9-8FFD-60B9F67B3F68}" destId="{BAE69EEF-E8FD-4CBF-AD37-7AD47798E346}" srcOrd="0" destOrd="0" presId="urn:microsoft.com/office/officeart/2005/8/layout/vList2"/>
    <dgm:cxn modelId="{B4D8665A-E39B-437F-B784-16AB979A5563}" type="presParOf" srcId="{BAE69EEF-E8FD-4CBF-AD37-7AD47798E346}" destId="{2445D687-FCDF-4A34-B583-97EA547BBC26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657E3EB1-F6D6-43EA-89E8-09DBACF63EA7}" type="doc">
      <dgm:prSet loTypeId="urn:microsoft.com/office/officeart/2005/8/layout/vList2" loCatId="list" qsTypeId="urn:microsoft.com/office/officeart/2005/8/quickstyle/simple2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97DF7C06-2175-48DF-BE7E-D01891193369}">
      <dgm:prSet custT="1"/>
      <dgm:spPr/>
      <dgm:t>
        <a:bodyPr/>
        <a:lstStyle/>
        <a:p>
          <a:pPr rtl="0"/>
          <a:r>
            <a:rPr lang="ru-RU" sz="2400" b="1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Добутий</a:t>
          </a:r>
          <a:r>
            <a:rPr lang="ru-RU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 у контактному </a:t>
          </a:r>
          <a:r>
            <a:rPr lang="ru-RU" sz="2400" b="1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апараті</a:t>
          </a:r>
          <a:r>
            <a:rPr lang="ru-RU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 </a:t>
          </a:r>
          <a:r>
            <a:rPr lang="ru-RU" sz="2400" b="1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триоксид</a:t>
          </a:r>
          <a:r>
            <a:rPr lang="ru-RU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 </a:t>
          </a:r>
          <a:r>
            <a:rPr lang="ru-RU" sz="2400" b="1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сульфуру</a:t>
          </a:r>
          <a:r>
            <a:rPr lang="ru-RU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 </a:t>
          </a:r>
          <a:r>
            <a:rPr lang="en-US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SO</a:t>
          </a:r>
          <a:r>
            <a:rPr lang="en-US" sz="1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3</a:t>
          </a:r>
          <a:r>
            <a:rPr lang="en-US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 </a:t>
          </a:r>
          <a:r>
            <a:rPr lang="ru-RU" sz="2400" b="1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надходить</a:t>
          </a:r>
          <a:r>
            <a:rPr lang="ru-RU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 у </a:t>
          </a:r>
          <a:r>
            <a:rPr lang="ru-RU" sz="2400" b="1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поглинальну</a:t>
          </a:r>
          <a:r>
            <a:rPr lang="ru-RU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 </a:t>
          </a:r>
          <a:r>
            <a:rPr lang="ru-RU" sz="2400" b="1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башту</a:t>
          </a:r>
          <a:r>
            <a:rPr lang="ru-RU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 — абсорбер, де </a:t>
          </a:r>
          <a:r>
            <a:rPr lang="ru-RU" sz="2400" b="1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поглинається</a:t>
          </a:r>
          <a:r>
            <a:rPr lang="ru-RU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 </a:t>
          </a:r>
          <a:r>
            <a:rPr lang="ru-RU" sz="2400" b="1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концентрованою</a:t>
          </a:r>
          <a:r>
            <a:rPr lang="ru-RU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 сульфатною кислотою</a:t>
          </a:r>
          <a:r>
            <a:rPr lang="uk-UA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. </a:t>
          </a:r>
          <a:r>
            <a:rPr lang="ru-RU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В </a:t>
          </a:r>
          <a:r>
            <a:rPr lang="ru-RU" sz="2400" b="1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абсорбері</a:t>
          </a:r>
          <a:r>
            <a:rPr lang="ru-RU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 </a:t>
          </a:r>
          <a:r>
            <a:rPr lang="en-US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SO</a:t>
          </a:r>
          <a:r>
            <a:rPr lang="uk-UA" sz="1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3</a:t>
          </a:r>
          <a:r>
            <a:rPr lang="en-US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 </a:t>
          </a:r>
          <a:r>
            <a:rPr lang="ru-RU" sz="2400" b="1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взаємодіє</a:t>
          </a:r>
          <a:r>
            <a:rPr lang="ru-RU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 з водою, </a:t>
          </a:r>
          <a:r>
            <a:rPr lang="ru-RU" sz="2400" b="1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що</a:t>
          </a:r>
          <a:r>
            <a:rPr lang="ru-RU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 </a:t>
          </a:r>
          <a:r>
            <a:rPr lang="ru-RU" sz="2400" b="1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міститься</a:t>
          </a:r>
          <a:r>
            <a:rPr lang="ru-RU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 у </a:t>
          </a:r>
          <a:r>
            <a:rPr lang="ru-RU" sz="2400" b="1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концентрованому</a:t>
          </a:r>
          <a:r>
            <a:rPr lang="ru-RU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 </a:t>
          </a:r>
          <a:r>
            <a:rPr lang="ru-RU" sz="2400" b="1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розчині</a:t>
          </a:r>
          <a:r>
            <a:rPr lang="ru-RU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 </a:t>
          </a:r>
          <a:r>
            <a:rPr lang="ru-RU" sz="2400" b="1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сульфатної</a:t>
          </a:r>
          <a:r>
            <a:rPr lang="ru-RU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 </a:t>
          </a:r>
          <a:r>
            <a:rPr lang="ru-RU" sz="2400" b="1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кислоти</a:t>
          </a:r>
          <a:r>
            <a:rPr lang="ru-RU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, </a:t>
          </a:r>
          <a:r>
            <a:rPr lang="ru-RU" sz="2400" b="1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утворюючи</a:t>
          </a:r>
          <a:r>
            <a:rPr lang="ru-RU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 </a:t>
          </a:r>
          <a:r>
            <a:rPr lang="ru-RU" sz="2400" b="1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безводну</a:t>
          </a:r>
          <a:r>
            <a:rPr lang="ru-RU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, 100%-</a:t>
          </a:r>
          <a:r>
            <a:rPr lang="ru-RU" sz="2400" b="1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ву</a:t>
          </a:r>
          <a:r>
            <a:rPr lang="ru-RU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 </a:t>
          </a:r>
          <a:r>
            <a:rPr lang="ru-RU" sz="2400" b="1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сульфатну</a:t>
          </a:r>
          <a:r>
            <a:rPr lang="ru-RU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 кислоту, яка </a:t>
          </a:r>
          <a:r>
            <a:rPr lang="ru-RU" sz="2400" b="1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називається</a:t>
          </a:r>
          <a:r>
            <a:rPr lang="ru-RU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 </a:t>
          </a:r>
          <a:r>
            <a:rPr lang="ru-RU" sz="2400" b="1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моногідратом</a:t>
          </a:r>
          <a:r>
            <a:rPr lang="ru-RU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. </a:t>
          </a:r>
          <a:endParaRPr lang="ru-RU" sz="24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omic Sans MS" pitchFamily="66" charset="0"/>
          </a:endParaRPr>
        </a:p>
      </dgm:t>
    </dgm:pt>
    <dgm:pt modelId="{C8946252-75A0-4031-9D7B-782F2BA0520C}" type="parTrans" cxnId="{3A0ACE17-9F87-42C0-AA5F-6C9C9139976F}">
      <dgm:prSet/>
      <dgm:spPr/>
      <dgm:t>
        <a:bodyPr/>
        <a:lstStyle/>
        <a:p>
          <a:endParaRPr lang="ru-RU"/>
        </a:p>
      </dgm:t>
    </dgm:pt>
    <dgm:pt modelId="{96A280A6-2511-470D-8AD3-E794BD3D1690}" type="sibTrans" cxnId="{3A0ACE17-9F87-42C0-AA5F-6C9C9139976F}">
      <dgm:prSet/>
      <dgm:spPr/>
      <dgm:t>
        <a:bodyPr/>
        <a:lstStyle/>
        <a:p>
          <a:endParaRPr lang="ru-RU"/>
        </a:p>
      </dgm:t>
    </dgm:pt>
    <dgm:pt modelId="{76792E83-0328-4140-8D9B-745427287307}" type="pres">
      <dgm:prSet presAssocID="{657E3EB1-F6D6-43EA-89E8-09DBACF63EA7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F9C9DCE8-E94E-4B89-BD0E-EC733972DC60}" type="pres">
      <dgm:prSet presAssocID="{97DF7C06-2175-48DF-BE7E-D01891193369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E4F55E3D-DDB3-4B8D-B268-FD486E35D05F}" type="presOf" srcId="{657E3EB1-F6D6-43EA-89E8-09DBACF63EA7}" destId="{76792E83-0328-4140-8D9B-745427287307}" srcOrd="0" destOrd="0" presId="urn:microsoft.com/office/officeart/2005/8/layout/vList2"/>
    <dgm:cxn modelId="{3A0ACE17-9F87-42C0-AA5F-6C9C9139976F}" srcId="{657E3EB1-F6D6-43EA-89E8-09DBACF63EA7}" destId="{97DF7C06-2175-48DF-BE7E-D01891193369}" srcOrd="0" destOrd="0" parTransId="{C8946252-75A0-4031-9D7B-782F2BA0520C}" sibTransId="{96A280A6-2511-470D-8AD3-E794BD3D1690}"/>
    <dgm:cxn modelId="{F193D340-F57B-4D36-8928-C8B2C0A7D981}" type="presOf" srcId="{97DF7C06-2175-48DF-BE7E-D01891193369}" destId="{F9C9DCE8-E94E-4B89-BD0E-EC733972DC60}" srcOrd="0" destOrd="0" presId="urn:microsoft.com/office/officeart/2005/8/layout/vList2"/>
    <dgm:cxn modelId="{9D66518F-10F8-40F3-A6DA-68CE2D712DAF}" type="presParOf" srcId="{76792E83-0328-4140-8D9B-745427287307}" destId="{F9C9DCE8-E94E-4B89-BD0E-EC733972DC60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11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03D48391-2C4F-4664-B171-C2D64CF82EE1}">
      <dsp:nvSpPr>
        <dsp:cNvPr id="0" name=""/>
        <dsp:cNvSpPr/>
      </dsp:nvSpPr>
      <dsp:spPr>
        <a:xfrm>
          <a:off x="0" y="132046"/>
          <a:ext cx="8143932" cy="2426565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err="1" smtClean="0">
              <a:solidFill>
                <a:schemeClr val="accent2">
                  <a:lumMod val="75000"/>
                </a:schemeClr>
              </a:solidFill>
              <a:effectLst/>
              <a:latin typeface="Comic Sans MS" pitchFamily="66" charset="0"/>
            </a:rPr>
            <a:t>Сульфатна</a:t>
          </a:r>
          <a:r>
            <a:rPr lang="ru-RU" sz="2400" b="1" kern="1200" dirty="0" smtClean="0">
              <a:solidFill>
                <a:schemeClr val="accent2">
                  <a:lumMod val="75000"/>
                </a:schemeClr>
              </a:solidFill>
              <a:effectLst/>
              <a:latin typeface="Comic Sans MS" pitchFamily="66" charset="0"/>
            </a:rPr>
            <a:t> кислота </a:t>
          </a:r>
          <a:r>
            <a:rPr lang="ru-RU" sz="2400" kern="1200" dirty="0" err="1" smtClean="0">
              <a:latin typeface="Comic Sans MS" pitchFamily="66" charset="0"/>
            </a:rPr>
            <a:t>була</a:t>
          </a:r>
          <a:r>
            <a:rPr lang="ru-RU" sz="2400" kern="1200" dirty="0" smtClean="0">
              <a:latin typeface="Comic Sans MS" pitchFamily="66" charset="0"/>
            </a:rPr>
            <a:t> </a:t>
          </a:r>
          <a:r>
            <a:rPr lang="ru-RU" sz="2400" kern="1200" dirty="0" err="1" smtClean="0">
              <a:latin typeface="Comic Sans MS" pitchFamily="66" charset="0"/>
            </a:rPr>
            <a:t>відома</a:t>
          </a:r>
          <a:r>
            <a:rPr lang="ru-RU" sz="2400" kern="1200" dirty="0" smtClean="0">
              <a:latin typeface="Comic Sans MS" pitchFamily="66" charset="0"/>
            </a:rPr>
            <a:t> </a:t>
          </a:r>
          <a:r>
            <a:rPr lang="ru-RU" sz="2400" kern="1200" dirty="0" err="1" smtClean="0">
              <a:latin typeface="Comic Sans MS" pitchFamily="66" charset="0"/>
            </a:rPr>
            <a:t>ще</a:t>
          </a:r>
          <a:r>
            <a:rPr lang="ru-RU" sz="2400" kern="1200" dirty="0" smtClean="0">
              <a:latin typeface="Comic Sans MS" pitchFamily="66" charset="0"/>
            </a:rPr>
            <a:t> </a:t>
          </a:r>
          <a:r>
            <a:rPr lang="ru-RU" sz="2400" kern="1200" dirty="0" err="1" smtClean="0">
              <a:latin typeface="Comic Sans MS" pitchFamily="66" charset="0"/>
            </a:rPr>
            <a:t>і</a:t>
          </a:r>
          <a:r>
            <a:rPr lang="ru-RU" sz="2400" kern="1200" dirty="0" smtClean="0">
              <a:latin typeface="Comic Sans MS" pitchFamily="66" charset="0"/>
            </a:rPr>
            <a:t> </a:t>
          </a:r>
          <a:r>
            <a:rPr lang="ru-RU" sz="2400" kern="1200" dirty="0" err="1" smtClean="0">
              <a:latin typeface="Comic Sans MS" pitchFamily="66" charset="0"/>
            </a:rPr>
            <a:t>середньовіччі</a:t>
          </a:r>
          <a:r>
            <a:rPr lang="ru-RU" sz="2400" kern="1200" dirty="0" smtClean="0">
              <a:latin typeface="Comic Sans MS" pitchFamily="66" charset="0"/>
            </a:rPr>
            <a:t>, </a:t>
          </a:r>
          <a:r>
            <a:rPr lang="ru-RU" sz="2400" kern="1200" dirty="0" err="1" smtClean="0">
              <a:latin typeface="Comic Sans MS" pitchFamily="66" charset="0"/>
            </a:rPr>
            <a:t>але</a:t>
          </a:r>
          <a:r>
            <a:rPr lang="ru-RU" sz="2400" kern="1200" dirty="0" smtClean="0">
              <a:latin typeface="Comic Sans MS" pitchFamily="66" charset="0"/>
            </a:rPr>
            <a:t> </a:t>
          </a:r>
          <a:r>
            <a:rPr lang="ru-RU" sz="2400" kern="1200" dirty="0" err="1" smtClean="0">
              <a:latin typeface="Comic Sans MS" pitchFamily="66" charset="0"/>
            </a:rPr>
            <a:t>отримували</a:t>
          </a:r>
          <a:r>
            <a:rPr lang="ru-RU" sz="2400" kern="1200" dirty="0" smtClean="0">
              <a:latin typeface="Comic Sans MS" pitchFamily="66" charset="0"/>
            </a:rPr>
            <a:t> </a:t>
          </a:r>
          <a:r>
            <a:rPr lang="ru-RU" sz="2400" kern="1200" dirty="0" err="1" smtClean="0">
              <a:latin typeface="Comic Sans MS" pitchFamily="66" charset="0"/>
            </a:rPr>
            <a:t>її</a:t>
          </a:r>
          <a:r>
            <a:rPr lang="ru-RU" sz="2400" kern="1200" dirty="0" smtClean="0">
              <a:latin typeface="Comic Sans MS" pitchFamily="66" charset="0"/>
            </a:rPr>
            <a:t> </a:t>
          </a:r>
          <a:r>
            <a:rPr lang="ru-RU" sz="2400" kern="1200" dirty="0" err="1" smtClean="0">
              <a:latin typeface="Comic Sans MS" pitchFamily="66" charset="0"/>
            </a:rPr>
            <a:t>з</a:t>
          </a:r>
          <a:r>
            <a:rPr lang="ru-RU" sz="2400" kern="1200" dirty="0" smtClean="0">
              <a:latin typeface="Comic Sans MS" pitchFamily="66" charset="0"/>
            </a:rPr>
            <a:t> </a:t>
          </a:r>
          <a:r>
            <a:rPr lang="ru-RU" sz="2400" kern="1200" dirty="0" err="1" smtClean="0">
              <a:latin typeface="Comic Sans MS" pitchFamily="66" charset="0"/>
            </a:rPr>
            <a:t>оксидів</a:t>
          </a:r>
          <a:r>
            <a:rPr lang="ru-RU" sz="2400" kern="1200" dirty="0" smtClean="0">
              <a:latin typeface="Comic Sans MS" pitchFamily="66" charset="0"/>
            </a:rPr>
            <a:t>, </a:t>
          </a:r>
          <a:r>
            <a:rPr lang="ru-RU" sz="2400" kern="1200" dirty="0" err="1" smtClean="0">
              <a:latin typeface="Comic Sans MS" pitchFamily="66" charset="0"/>
            </a:rPr>
            <a:t>що</a:t>
          </a:r>
          <a:r>
            <a:rPr lang="ru-RU" sz="2400" kern="1200" dirty="0" smtClean="0">
              <a:latin typeface="Comic Sans MS" pitchFamily="66" charset="0"/>
            </a:rPr>
            <a:t> </a:t>
          </a:r>
          <a:r>
            <a:rPr lang="ru-RU" sz="2400" kern="1200" dirty="0" err="1" smtClean="0">
              <a:latin typeface="Comic Sans MS" pitchFamily="66" charset="0"/>
            </a:rPr>
            <a:t>утворюються</a:t>
          </a:r>
          <a:r>
            <a:rPr lang="ru-RU" sz="2400" kern="1200" dirty="0" smtClean="0">
              <a:latin typeface="Comic Sans MS" pitchFamily="66" charset="0"/>
            </a:rPr>
            <a:t> при </a:t>
          </a:r>
          <a:r>
            <a:rPr lang="ru-RU" sz="2400" kern="1200" dirty="0" err="1" smtClean="0">
              <a:latin typeface="Comic Sans MS" pitchFamily="66" charset="0"/>
            </a:rPr>
            <a:t>спалюванні</a:t>
          </a:r>
          <a:r>
            <a:rPr lang="ru-RU" sz="2400" kern="1200" dirty="0" smtClean="0">
              <a:latin typeface="Comic Sans MS" pitchFamily="66" charset="0"/>
            </a:rPr>
            <a:t> </a:t>
          </a:r>
          <a:r>
            <a:rPr lang="ru-RU" sz="2400" kern="1200" dirty="0" err="1" smtClean="0">
              <a:latin typeface="Comic Sans MS" pitchFamily="66" charset="0"/>
            </a:rPr>
            <a:t>мінеральної</a:t>
          </a:r>
          <a:r>
            <a:rPr lang="ru-RU" sz="2400" kern="1200" dirty="0" smtClean="0">
              <a:latin typeface="Comic Sans MS" pitchFamily="66" charset="0"/>
            </a:rPr>
            <a:t> </a:t>
          </a:r>
          <a:r>
            <a:rPr lang="ru-RU" sz="2400" kern="1200" dirty="0" err="1" smtClean="0">
              <a:latin typeface="Comic Sans MS" pitchFamily="66" charset="0"/>
            </a:rPr>
            <a:t>сірки</a:t>
          </a:r>
          <a:r>
            <a:rPr lang="ru-RU" sz="2400" kern="1200" dirty="0" smtClean="0">
              <a:latin typeface="Comic Sans MS" pitchFamily="66" charset="0"/>
            </a:rPr>
            <a:t> в </a:t>
          </a:r>
          <a:r>
            <a:rPr lang="ru-RU" sz="2400" kern="1200" dirty="0" err="1" smtClean="0">
              <a:latin typeface="Comic Sans MS" pitchFamily="66" charset="0"/>
            </a:rPr>
            <a:t>скляних</a:t>
          </a:r>
          <a:r>
            <a:rPr lang="ru-RU" sz="2400" kern="1200" dirty="0" smtClean="0">
              <a:latin typeface="Comic Sans MS" pitchFamily="66" charset="0"/>
            </a:rPr>
            <a:t> посудинах. </a:t>
          </a:r>
          <a:endParaRPr lang="ru-RU" sz="2400" kern="1200" dirty="0"/>
        </a:p>
      </dsp:txBody>
      <dsp:txXfrm>
        <a:off x="0" y="132046"/>
        <a:ext cx="8143932" cy="2426565"/>
      </dsp:txXfrm>
    </dsp:sp>
    <dsp:sp modelId="{C6100E79-F31A-4514-819C-BB3DD4ABCB0E}">
      <dsp:nvSpPr>
        <dsp:cNvPr id="0" name=""/>
        <dsp:cNvSpPr/>
      </dsp:nvSpPr>
      <dsp:spPr>
        <a:xfrm>
          <a:off x="0" y="2616173"/>
          <a:ext cx="8143932" cy="1906807"/>
        </a:xfrm>
        <a:prstGeom prst="roundRect">
          <a:avLst/>
        </a:prstGeom>
        <a:solidFill>
          <a:schemeClr val="accent5">
            <a:hueOff val="-3096517"/>
            <a:satOff val="31044"/>
            <a:lumOff val="-21569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latin typeface="Comic Sans MS" pitchFamily="66" charset="0"/>
            </a:rPr>
            <a:t>У 1746 </a:t>
          </a:r>
          <a:r>
            <a:rPr lang="ru-RU" sz="2400" kern="1200" dirty="0" err="1" smtClean="0">
              <a:latin typeface="Comic Sans MS" pitchFamily="66" charset="0"/>
            </a:rPr>
            <a:t>році</a:t>
          </a:r>
          <a:r>
            <a:rPr lang="ru-RU" sz="2400" kern="1200" dirty="0" smtClean="0">
              <a:latin typeface="Comic Sans MS" pitchFamily="66" charset="0"/>
            </a:rPr>
            <a:t> Джон </a:t>
          </a:r>
          <a:r>
            <a:rPr lang="ru-RU" sz="2400" kern="1200" dirty="0" err="1" smtClean="0">
              <a:latin typeface="Comic Sans MS" pitchFamily="66" charset="0"/>
            </a:rPr>
            <a:t>Робак</a:t>
          </a:r>
          <a:r>
            <a:rPr lang="ru-RU" sz="2400" kern="1200" dirty="0" smtClean="0">
              <a:latin typeface="Comic Sans MS" pitchFamily="66" charset="0"/>
            </a:rPr>
            <a:t> </a:t>
          </a:r>
          <a:r>
            <a:rPr lang="ru-RU" sz="2400" kern="1200" dirty="0" err="1" smtClean="0">
              <a:latin typeface="Comic Sans MS" pitchFamily="66" charset="0"/>
            </a:rPr>
            <a:t>замінив</a:t>
          </a:r>
          <a:r>
            <a:rPr lang="ru-RU" sz="2400" kern="1200" dirty="0" smtClean="0">
              <a:latin typeface="Comic Sans MS" pitchFamily="66" charset="0"/>
            </a:rPr>
            <a:t> </a:t>
          </a:r>
          <a:r>
            <a:rPr lang="ru-RU" sz="2400" kern="1200" dirty="0" err="1" smtClean="0">
              <a:latin typeface="Comic Sans MS" pitchFamily="66" charset="0"/>
            </a:rPr>
            <a:t>їх</a:t>
          </a:r>
          <a:r>
            <a:rPr lang="ru-RU" sz="2400" kern="1200" dirty="0" smtClean="0">
              <a:latin typeface="Comic Sans MS" pitchFamily="66" charset="0"/>
            </a:rPr>
            <a:t> на </a:t>
          </a:r>
          <a:r>
            <a:rPr lang="ru-RU" sz="2400" kern="1200" dirty="0" err="1" smtClean="0">
              <a:latin typeface="Comic Sans MS" pitchFamily="66" charset="0"/>
            </a:rPr>
            <a:t>більш</a:t>
          </a:r>
          <a:r>
            <a:rPr lang="ru-RU" sz="2400" kern="1200" dirty="0" smtClean="0">
              <a:latin typeface="Comic Sans MS" pitchFamily="66" charset="0"/>
            </a:rPr>
            <a:t> </a:t>
          </a:r>
          <a:r>
            <a:rPr lang="ru-RU" sz="2400" kern="1200" dirty="0" err="1" smtClean="0">
              <a:latin typeface="Comic Sans MS" pitchFamily="66" charset="0"/>
            </a:rPr>
            <a:t>об'ємні</a:t>
          </a:r>
          <a:r>
            <a:rPr lang="ru-RU" sz="2400" kern="1200" dirty="0" smtClean="0">
              <a:latin typeface="Comic Sans MS" pitchFamily="66" charset="0"/>
            </a:rPr>
            <a:t>, </a:t>
          </a:r>
          <a:r>
            <a:rPr lang="ru-RU" sz="2400" kern="1200" dirty="0" err="1" smtClean="0">
              <a:latin typeface="Comic Sans MS" pitchFamily="66" charset="0"/>
            </a:rPr>
            <a:t>виготовлені</a:t>
          </a:r>
          <a:r>
            <a:rPr lang="ru-RU" sz="2400" kern="1200" dirty="0" smtClean="0">
              <a:latin typeface="Comic Sans MS" pitchFamily="66" charset="0"/>
            </a:rPr>
            <a:t> </a:t>
          </a:r>
          <a:r>
            <a:rPr lang="ru-RU" sz="2400" kern="1200" dirty="0" err="1" smtClean="0">
              <a:latin typeface="Comic Sans MS" pitchFamily="66" charset="0"/>
            </a:rPr>
            <a:t>з</a:t>
          </a:r>
          <a:r>
            <a:rPr lang="ru-RU" sz="2400" kern="1200" dirty="0" smtClean="0">
              <a:latin typeface="Comic Sans MS" pitchFamily="66" charset="0"/>
            </a:rPr>
            <a:t> </a:t>
          </a:r>
          <a:r>
            <a:rPr lang="ru-RU" sz="2400" kern="1200" dirty="0" err="1" smtClean="0">
              <a:latin typeface="Comic Sans MS" pitchFamily="66" charset="0"/>
            </a:rPr>
            <a:t>листів</a:t>
          </a:r>
          <a:r>
            <a:rPr lang="ru-RU" sz="2400" kern="1200" dirty="0" smtClean="0">
              <a:latin typeface="Comic Sans MS" pitchFamily="66" charset="0"/>
            </a:rPr>
            <a:t> </a:t>
          </a:r>
          <a:r>
            <a:rPr lang="ru-RU" sz="2400" kern="1200" dirty="0" err="1" smtClean="0">
              <a:latin typeface="Comic Sans MS" pitchFamily="66" charset="0"/>
            </a:rPr>
            <a:t>свинцю</a:t>
          </a:r>
          <a:r>
            <a:rPr lang="ru-RU" sz="2400" kern="1200" dirty="0" smtClean="0">
              <a:latin typeface="Comic Sans MS" pitchFamily="66" charset="0"/>
            </a:rPr>
            <a:t>, </a:t>
          </a:r>
          <a:r>
            <a:rPr lang="ru-RU" sz="2400" kern="1200" dirty="0" err="1" smtClean="0">
              <a:latin typeface="Comic Sans MS" pitchFamily="66" charset="0"/>
            </a:rPr>
            <a:t>що</a:t>
          </a:r>
          <a:r>
            <a:rPr lang="ru-RU" sz="2400" kern="1200" dirty="0" smtClean="0">
              <a:latin typeface="Comic Sans MS" pitchFamily="66" charset="0"/>
            </a:rPr>
            <a:t> </a:t>
          </a:r>
          <a:r>
            <a:rPr lang="ru-RU" sz="2400" kern="1200" dirty="0" err="1" smtClean="0">
              <a:latin typeface="Comic Sans MS" pitchFamily="66" charset="0"/>
            </a:rPr>
            <a:t>значно</a:t>
          </a:r>
          <a:r>
            <a:rPr lang="ru-RU" sz="2400" kern="1200" dirty="0" smtClean="0">
              <a:latin typeface="Comic Sans MS" pitchFamily="66" charset="0"/>
            </a:rPr>
            <a:t> </a:t>
          </a:r>
          <a:r>
            <a:rPr lang="ru-RU" sz="2400" kern="1200" dirty="0" err="1" smtClean="0">
              <a:latin typeface="Comic Sans MS" pitchFamily="66" charset="0"/>
            </a:rPr>
            <a:t>збільшило</a:t>
          </a:r>
          <a:r>
            <a:rPr lang="ru-RU" sz="2400" kern="1200" dirty="0" smtClean="0">
              <a:latin typeface="Comic Sans MS" pitchFamily="66" charset="0"/>
            </a:rPr>
            <a:t> </a:t>
          </a:r>
          <a:r>
            <a:rPr lang="ru-RU" sz="2400" kern="1200" dirty="0" err="1" smtClean="0">
              <a:latin typeface="Comic Sans MS" pitchFamily="66" charset="0"/>
            </a:rPr>
            <a:t>ефективність</a:t>
          </a:r>
          <a:r>
            <a:rPr lang="ru-RU" sz="2400" kern="1200" dirty="0" smtClean="0">
              <a:latin typeface="Comic Sans MS" pitchFamily="66" charset="0"/>
            </a:rPr>
            <a:t> </a:t>
          </a:r>
          <a:r>
            <a:rPr lang="ru-RU" sz="2400" kern="1200" dirty="0" err="1" smtClean="0">
              <a:latin typeface="Comic Sans MS" pitchFamily="66" charset="0"/>
            </a:rPr>
            <a:t>процесу</a:t>
          </a:r>
          <a:r>
            <a:rPr lang="ru-RU" sz="2400" kern="1200" dirty="0" smtClean="0">
              <a:latin typeface="Comic Sans MS" pitchFamily="66" charset="0"/>
            </a:rPr>
            <a:t> (</a:t>
          </a:r>
          <a:r>
            <a:rPr lang="ru-RU" sz="2400" kern="1200" dirty="0" err="1" smtClean="0">
              <a:latin typeface="Comic Sans MS" pitchFamily="66" charset="0"/>
            </a:rPr>
            <a:t>приблизно</a:t>
          </a:r>
          <a:r>
            <a:rPr lang="ru-RU" sz="2400" kern="1200" dirty="0" smtClean="0">
              <a:latin typeface="Comic Sans MS" pitchFamily="66" charset="0"/>
            </a:rPr>
            <a:t> 50 кг за один </a:t>
          </a:r>
          <a:r>
            <a:rPr lang="ru-RU" sz="2400" kern="1200" dirty="0" err="1" smtClean="0">
              <a:latin typeface="Comic Sans MS" pitchFamily="66" charset="0"/>
            </a:rPr>
            <a:t>процес</a:t>
          </a:r>
          <a:r>
            <a:rPr lang="ru-RU" sz="2400" kern="1200" dirty="0" smtClean="0">
              <a:latin typeface="Comic Sans MS" pitchFamily="66" charset="0"/>
            </a:rPr>
            <a:t>, </a:t>
          </a:r>
          <a:r>
            <a:rPr lang="ru-RU" sz="2400" kern="1200" dirty="0" err="1" smtClean="0">
              <a:latin typeface="Comic Sans MS" pitchFamily="66" charset="0"/>
            </a:rPr>
            <a:t>принаймі</a:t>
          </a:r>
          <a:r>
            <a:rPr lang="ru-RU" sz="2400" kern="1200" dirty="0" smtClean="0">
              <a:latin typeface="Comic Sans MS" pitchFamily="66" charset="0"/>
            </a:rPr>
            <a:t> вдесятеро </a:t>
          </a:r>
          <a:r>
            <a:rPr lang="ru-RU" sz="2400" kern="1200" dirty="0" err="1" smtClean="0">
              <a:latin typeface="Comic Sans MS" pitchFamily="66" charset="0"/>
            </a:rPr>
            <a:t>більше</a:t>
          </a:r>
          <a:r>
            <a:rPr lang="ru-RU" sz="2400" kern="1200" dirty="0" smtClean="0">
              <a:latin typeface="Comic Sans MS" pitchFamily="66" charset="0"/>
            </a:rPr>
            <a:t>, </a:t>
          </a:r>
          <a:r>
            <a:rPr lang="ru-RU" sz="2400" kern="1200" dirty="0" err="1" smtClean="0">
              <a:latin typeface="Comic Sans MS" pitchFamily="66" charset="0"/>
            </a:rPr>
            <a:t>ніж</a:t>
          </a:r>
          <a:r>
            <a:rPr lang="ru-RU" sz="2400" kern="1200" dirty="0" smtClean="0">
              <a:latin typeface="Comic Sans MS" pitchFamily="66" charset="0"/>
            </a:rPr>
            <a:t> </a:t>
          </a:r>
          <a:r>
            <a:rPr lang="ru-RU" sz="2400" kern="1200" dirty="0" err="1" smtClean="0">
              <a:latin typeface="Comic Sans MS" pitchFamily="66" charset="0"/>
            </a:rPr>
            <a:t>раніше</a:t>
          </a:r>
          <a:r>
            <a:rPr lang="ru-RU" sz="2400" kern="1200" dirty="0" smtClean="0">
              <a:latin typeface="Comic Sans MS" pitchFamily="66" charset="0"/>
            </a:rPr>
            <a:t>).</a:t>
          </a:r>
          <a:endParaRPr lang="ru-RU" sz="2400" kern="1200" dirty="0"/>
        </a:p>
      </dsp:txBody>
      <dsp:txXfrm>
        <a:off x="0" y="2616173"/>
        <a:ext cx="8143932" cy="1906807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108AC35B-8E24-49FD-9EC8-6C6F2DD26FD3}">
      <dsp:nvSpPr>
        <dsp:cNvPr id="0" name=""/>
        <dsp:cNvSpPr/>
      </dsp:nvSpPr>
      <dsp:spPr>
        <a:xfrm>
          <a:off x="0" y="906185"/>
          <a:ext cx="6929486" cy="806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8116EEC-AC2B-49C1-B5B8-54C7F026CF53}">
      <dsp:nvSpPr>
        <dsp:cNvPr id="0" name=""/>
        <dsp:cNvSpPr/>
      </dsp:nvSpPr>
      <dsp:spPr>
        <a:xfrm>
          <a:off x="346474" y="4583"/>
          <a:ext cx="5029240" cy="1373922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3343" tIns="0" rIns="183343" bIns="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1) </a:t>
          </a:r>
          <a:r>
            <a:rPr lang="ru-RU" sz="2400" b="1" kern="1200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випалювання</a:t>
          </a:r>
          <a:r>
            <a:rPr lang="uk-UA" sz="24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 руди (піриту</a:t>
          </a:r>
          <a:r>
            <a:rPr lang="uk-UA" sz="24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)</a:t>
          </a:r>
          <a:endParaRPr lang="ru-RU" sz="24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346474" y="4583"/>
        <a:ext cx="5029240" cy="1373922"/>
      </dsp:txXfrm>
    </dsp:sp>
    <dsp:sp modelId="{265BFAE9-B104-4728-90B4-73E0113F40BC}">
      <dsp:nvSpPr>
        <dsp:cNvPr id="0" name=""/>
        <dsp:cNvSpPr/>
      </dsp:nvSpPr>
      <dsp:spPr>
        <a:xfrm>
          <a:off x="0" y="2655088"/>
          <a:ext cx="6929486" cy="806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-1548258"/>
              <a:satOff val="15522"/>
              <a:lumOff val="-10784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6C8F451-9064-4014-BF9E-798FE00A7A36}">
      <dsp:nvSpPr>
        <dsp:cNvPr id="0" name=""/>
        <dsp:cNvSpPr/>
      </dsp:nvSpPr>
      <dsp:spPr>
        <a:xfrm>
          <a:off x="332109" y="1925977"/>
          <a:ext cx="4993540" cy="1242022"/>
        </a:xfrm>
        <a:prstGeom prst="roundRect">
          <a:avLst/>
        </a:prstGeom>
        <a:solidFill>
          <a:schemeClr val="accent5">
            <a:hueOff val="-1548258"/>
            <a:satOff val="15522"/>
            <a:lumOff val="-10784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3343" tIns="0" rIns="183343" bIns="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2) окиснення </a:t>
          </a:r>
          <a:r>
            <a:rPr lang="en-US" sz="24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SO</a:t>
          </a:r>
          <a:r>
            <a:rPr lang="uk-UA" sz="14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2</a:t>
          </a:r>
          <a:r>
            <a:rPr lang="uk-UA" sz="24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 </a:t>
          </a:r>
          <a:endParaRPr lang="ru-RU" sz="24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omic Sans MS" pitchFamily="66" charset="0"/>
          </a:endParaRPr>
        </a:p>
      </dsp:txBody>
      <dsp:txXfrm>
        <a:off x="332109" y="1925977"/>
        <a:ext cx="4993540" cy="1242022"/>
      </dsp:txXfrm>
    </dsp:sp>
    <dsp:sp modelId="{324335CB-A67D-4083-AFC0-A6D0413B0DD0}">
      <dsp:nvSpPr>
        <dsp:cNvPr id="0" name=""/>
        <dsp:cNvSpPr/>
      </dsp:nvSpPr>
      <dsp:spPr>
        <a:xfrm>
          <a:off x="0" y="4403990"/>
          <a:ext cx="6929486" cy="806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-3096517"/>
              <a:satOff val="31044"/>
              <a:lumOff val="-21569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DF69B53-5AE9-474C-A6E0-61B6D7A64D9E}">
      <dsp:nvSpPr>
        <dsp:cNvPr id="0" name=""/>
        <dsp:cNvSpPr/>
      </dsp:nvSpPr>
      <dsp:spPr>
        <a:xfrm>
          <a:off x="357190" y="3571904"/>
          <a:ext cx="4993491" cy="1242022"/>
        </a:xfrm>
        <a:prstGeom prst="roundRect">
          <a:avLst/>
        </a:prstGeom>
        <a:solidFill>
          <a:schemeClr val="accent5">
            <a:hueOff val="-3096517"/>
            <a:satOff val="31044"/>
            <a:lumOff val="-21569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3343" tIns="0" rIns="183343" bIns="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3) одержання </a:t>
          </a:r>
          <a:r>
            <a:rPr lang="en-US" sz="24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H</a:t>
          </a:r>
          <a:r>
            <a:rPr lang="en-US" sz="14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2</a:t>
          </a:r>
          <a:r>
            <a:rPr lang="en-US" sz="24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SO</a:t>
          </a:r>
          <a:r>
            <a:rPr lang="en-US" sz="14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4</a:t>
          </a:r>
          <a:endParaRPr lang="ru-RU" sz="24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omic Sans MS" pitchFamily="66" charset="0"/>
          </a:endParaRPr>
        </a:p>
      </dsp:txBody>
      <dsp:txXfrm>
        <a:off x="357190" y="3571904"/>
        <a:ext cx="4993491" cy="1242022"/>
      </dsp:txXfrm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9C64511B-8AF4-4181-9283-2E94648F14DE}">
      <dsp:nvSpPr>
        <dsp:cNvPr id="0" name=""/>
        <dsp:cNvSpPr/>
      </dsp:nvSpPr>
      <dsp:spPr>
        <a:xfrm>
          <a:off x="0" y="495"/>
          <a:ext cx="8686800" cy="1386632"/>
        </a:xfrm>
        <a:prstGeom prst="roundRect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tint val="75000"/>
                <a:shade val="85000"/>
                <a:satMod val="230000"/>
              </a:schemeClr>
            </a:gs>
            <a:gs pos="25000">
              <a:schemeClr val="accent6">
                <a:hueOff val="0"/>
                <a:satOff val="0"/>
                <a:lumOff val="0"/>
                <a:alphaOff val="0"/>
                <a:tint val="90000"/>
                <a:shade val="70000"/>
                <a:satMod val="220000"/>
              </a:schemeClr>
            </a:gs>
            <a:gs pos="50000">
              <a:schemeClr val="accent6">
                <a:hueOff val="0"/>
                <a:satOff val="0"/>
                <a:lumOff val="0"/>
                <a:alphaOff val="0"/>
                <a:tint val="90000"/>
                <a:shade val="58000"/>
                <a:satMod val="225000"/>
              </a:schemeClr>
            </a:gs>
            <a:gs pos="65000">
              <a:schemeClr val="accent6">
                <a:hueOff val="0"/>
                <a:satOff val="0"/>
                <a:lumOff val="0"/>
                <a:alphaOff val="0"/>
                <a:tint val="90000"/>
                <a:shade val="58000"/>
                <a:satMod val="225000"/>
              </a:schemeClr>
            </a:gs>
            <a:gs pos="80000">
              <a:schemeClr val="accent6">
                <a:hueOff val="0"/>
                <a:satOff val="0"/>
                <a:lumOff val="0"/>
                <a:alphaOff val="0"/>
                <a:tint val="90000"/>
                <a:shade val="69000"/>
                <a:satMod val="22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tint val="77000"/>
                <a:shade val="80000"/>
                <a:satMod val="230000"/>
              </a:schemeClr>
            </a:gs>
          </a:gsLst>
          <a:lin ang="5400000" scaled="1"/>
        </a:gradFill>
        <a:ln>
          <a:noFill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baseline="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1.Одержання </a:t>
          </a:r>
          <a:r>
            <a:rPr lang="ru-RU" sz="2400" b="1" kern="1200" baseline="0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сульфур</a:t>
          </a:r>
          <a:r>
            <a:rPr lang="ru-RU" sz="2400" b="1" kern="1200" baseline="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 (</a:t>
          </a:r>
          <a:r>
            <a:rPr lang="en-US" sz="2400" b="1" kern="1200" baseline="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IV) </a:t>
          </a:r>
          <a:r>
            <a:rPr lang="ru-RU" sz="2400" b="1" kern="1200" baseline="0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оксиду,якщо</a:t>
          </a:r>
          <a:r>
            <a:rPr lang="ru-RU" sz="2400" b="1" kern="1200" baseline="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 </a:t>
          </a:r>
          <a:r>
            <a:rPr lang="ru-RU" sz="2400" b="1" kern="1200" baseline="0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сировиною</a:t>
          </a:r>
          <a:r>
            <a:rPr lang="en-US" sz="2400" b="1" kern="1200" baseline="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 </a:t>
          </a:r>
          <a:r>
            <a:rPr lang="uk-UA" sz="2400" b="1" kern="1200" baseline="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є</a:t>
          </a:r>
          <a:r>
            <a:rPr lang="ru-RU" sz="2400" b="1" kern="1200" baseline="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 </a:t>
          </a:r>
          <a:r>
            <a:rPr lang="ru-RU" sz="2400" b="1" kern="1200" baseline="0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пірит</a:t>
          </a:r>
          <a:r>
            <a:rPr lang="ru-RU" sz="2400" b="1" kern="1200" baseline="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 (колчедан):</a:t>
          </a:r>
          <a:br>
            <a:rPr lang="ru-RU" sz="2400" b="1" kern="1200" baseline="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</a:br>
          <a:r>
            <a:rPr lang="ru-RU" sz="2400" b="1" kern="1200" baseline="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    2</a:t>
          </a:r>
          <a:r>
            <a:rPr lang="en-US" sz="2400" b="1" kern="1200" baseline="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FeS</a:t>
          </a:r>
          <a:r>
            <a:rPr lang="en-US" sz="1400" b="1" kern="1200" baseline="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2</a:t>
          </a:r>
          <a:r>
            <a:rPr lang="en-US" sz="2400" b="1" kern="1200" baseline="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 + 11O</a:t>
          </a:r>
          <a:r>
            <a:rPr lang="en-US" sz="1400" b="1" kern="1200" baseline="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2 </a:t>
          </a:r>
          <a:r>
            <a:rPr lang="en-US" sz="2400" b="1" kern="1200" baseline="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→ 2F</a:t>
          </a:r>
          <a:r>
            <a:rPr lang="ru-RU" sz="2400" b="1" kern="1200" baseline="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е</a:t>
          </a:r>
          <a:r>
            <a:rPr lang="en-US" sz="1400" b="1" kern="1200" baseline="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2</a:t>
          </a:r>
          <a:r>
            <a:rPr lang="en-US" sz="2400" b="1" kern="1200" baseline="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O</a:t>
          </a:r>
          <a:r>
            <a:rPr lang="en-US" sz="1400" b="1" kern="1200" baseline="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3</a:t>
          </a:r>
          <a:r>
            <a:rPr lang="en-US" sz="2400" b="1" kern="1200" baseline="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 + 8SO</a:t>
          </a:r>
          <a:r>
            <a:rPr lang="en-US" sz="1400" b="1" kern="1200" baseline="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2</a:t>
          </a:r>
          <a:r>
            <a:rPr lang="en-US" sz="2400" b="1" kern="1200" baseline="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 + Q</a:t>
          </a:r>
          <a:r>
            <a:rPr lang="en-US" sz="1500" kern="1200" baseline="0" dirty="0" smtClean="0"/>
            <a:t/>
          </a:r>
          <a:br>
            <a:rPr lang="en-US" sz="1500" kern="1200" baseline="0" dirty="0" smtClean="0"/>
          </a:br>
          <a:endParaRPr lang="ru-RU" sz="1500" kern="1200" dirty="0"/>
        </a:p>
      </dsp:txBody>
      <dsp:txXfrm>
        <a:off x="0" y="495"/>
        <a:ext cx="8686800" cy="1386632"/>
      </dsp:txXfrm>
    </dsp:sp>
  </dsp:spTree>
</dsp:drawing>
</file>

<file path=ppt/diagrams/drawing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2C1D4D49-B8C9-4A75-B7E1-540EDC395DBC}">
      <dsp:nvSpPr>
        <dsp:cNvPr id="0" name=""/>
        <dsp:cNvSpPr/>
      </dsp:nvSpPr>
      <dsp:spPr>
        <a:xfrm>
          <a:off x="0" y="383169"/>
          <a:ext cx="8568952" cy="31941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76200" dist="50800" dir="5400000" rotWithShape="0">
            <a:srgbClr val="4E3B30">
              <a:alpha val="60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Реакцію</a:t>
          </a:r>
          <a:r>
            <a:rPr lang="ru-RU" sz="24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 </a:t>
          </a:r>
          <a:r>
            <a:rPr lang="ru-RU" sz="2400" b="1" kern="1200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проводять</a:t>
          </a:r>
          <a:r>
            <a:rPr lang="ru-RU" sz="24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 за таких умов, </a:t>
          </a:r>
          <a:r>
            <a:rPr lang="ru-RU" sz="2400" b="1" kern="1200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щоб</a:t>
          </a:r>
          <a:r>
            <a:rPr lang="ru-RU" sz="24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 </a:t>
          </a:r>
          <a:r>
            <a:rPr lang="ru-RU" sz="2400" b="1" kern="1200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Сульфур</a:t>
          </a:r>
          <a:r>
            <a:rPr lang="ru-RU" sz="24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, </a:t>
          </a:r>
          <a:r>
            <a:rPr lang="ru-RU" sz="2400" b="1" kern="1200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який</a:t>
          </a:r>
          <a:r>
            <a:rPr lang="ru-RU" sz="24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 </a:t>
          </a:r>
          <a:r>
            <a:rPr lang="ru-RU" sz="2400" b="1" kern="1200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міститься</a:t>
          </a:r>
          <a:r>
            <a:rPr lang="ru-RU" sz="24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 в </a:t>
          </a:r>
          <a:r>
            <a:rPr lang="ru-RU" sz="2400" b="1" kern="1200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колчедані</a:t>
          </a:r>
          <a:r>
            <a:rPr lang="ru-RU" sz="24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, </a:t>
          </a:r>
          <a:r>
            <a:rPr lang="ru-RU" sz="2400" b="1" kern="1200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найбільш</a:t>
          </a:r>
          <a:r>
            <a:rPr lang="ru-RU" sz="24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 </a:t>
          </a:r>
          <a:r>
            <a:rPr lang="ru-RU" sz="2400" b="1" kern="1200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повно</a:t>
          </a:r>
          <a:r>
            <a:rPr lang="ru-RU" sz="24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 </a:t>
          </a:r>
          <a:r>
            <a:rPr lang="ru-RU" sz="2400" b="1" kern="1200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використовувався</a:t>
          </a:r>
          <a:r>
            <a:rPr lang="ru-RU" sz="24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 для </a:t>
          </a:r>
          <a:r>
            <a:rPr lang="ru-RU" sz="2400" b="1" kern="1200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одержання</a:t>
          </a:r>
          <a:r>
            <a:rPr lang="ru-RU" sz="24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 </a:t>
          </a:r>
          <a:r>
            <a:rPr lang="ru-RU" sz="2400" b="1" kern="1200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сульфур</a:t>
          </a:r>
          <a:r>
            <a:rPr lang="ru-RU" sz="24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(І</a:t>
          </a:r>
          <a:r>
            <a:rPr lang="en-US" sz="24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V) </a:t>
          </a:r>
          <a:r>
            <a:rPr lang="ru-RU" sz="24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оксиду. </a:t>
          </a:r>
          <a:r>
            <a:rPr lang="ru-RU" sz="2400" b="1" kern="1200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Реакція</a:t>
          </a:r>
          <a:r>
            <a:rPr lang="ru-RU" sz="24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 </a:t>
          </a:r>
          <a:r>
            <a:rPr lang="ru-RU" sz="2400" b="1" kern="1200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протікає</a:t>
          </a:r>
          <a:r>
            <a:rPr lang="ru-RU" sz="24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 </a:t>
          </a:r>
          <a:r>
            <a:rPr lang="ru-RU" sz="2400" b="1" kern="1200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швидко</a:t>
          </a:r>
          <a:r>
            <a:rPr lang="ru-RU" sz="24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, особливо </a:t>
          </a:r>
          <a:r>
            <a:rPr lang="ru-RU" sz="2400" b="1" kern="1200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якщо</a:t>
          </a:r>
          <a:r>
            <a:rPr lang="ru-RU" sz="24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 </a:t>
          </a:r>
          <a:r>
            <a:rPr lang="ru-RU" sz="2400" b="1" kern="1200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обпалювання</a:t>
          </a:r>
          <a:r>
            <a:rPr lang="ru-RU" sz="24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 </a:t>
          </a:r>
          <a:r>
            <a:rPr lang="ru-RU" sz="2400" b="1" kern="1200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проводять</a:t>
          </a:r>
          <a:r>
            <a:rPr lang="ru-RU" sz="24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 не </a:t>
          </a:r>
          <a:r>
            <a:rPr lang="ru-RU" sz="2400" b="1" kern="1200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повітрям</a:t>
          </a:r>
          <a:r>
            <a:rPr lang="ru-RU" sz="24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, а киснем. </a:t>
          </a:r>
          <a:r>
            <a:rPr lang="ru-RU" sz="2400" b="1" kern="1200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Утворюється</a:t>
          </a:r>
          <a:r>
            <a:rPr lang="ru-RU" sz="24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 «</a:t>
          </a:r>
          <a:r>
            <a:rPr lang="ru-RU" sz="2400" b="1" kern="1200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киплячий</a:t>
          </a:r>
          <a:r>
            <a:rPr lang="ru-RU" sz="24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 шар» — у </a:t>
          </a:r>
          <a:r>
            <a:rPr lang="ru-RU" sz="2400" b="1" kern="1200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печі</a:t>
          </a:r>
          <a:r>
            <a:rPr lang="ru-RU" sz="24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 </a:t>
          </a:r>
          <a:r>
            <a:rPr lang="ru-RU" sz="2400" b="1" kern="1200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обпалювання</a:t>
          </a:r>
          <a:r>
            <a:rPr lang="ru-RU" sz="24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 </a:t>
          </a:r>
          <a:r>
            <a:rPr lang="ru-RU" sz="2400" b="1" kern="1200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цей</a:t>
          </a:r>
          <a:r>
            <a:rPr lang="ru-RU" sz="24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 </a:t>
          </a:r>
          <a:r>
            <a:rPr lang="ru-RU" sz="2400" b="1" kern="1200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процес</a:t>
          </a:r>
          <a:r>
            <a:rPr lang="ru-RU" sz="24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 </a:t>
          </a:r>
          <a:r>
            <a:rPr lang="ru-RU" sz="2400" b="1" kern="1200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триває</a:t>
          </a:r>
          <a:r>
            <a:rPr lang="ru-RU" sz="24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 </a:t>
          </a:r>
          <a:r>
            <a:rPr lang="ru-RU" sz="2400" b="1" kern="1200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кілька</a:t>
          </a:r>
          <a:r>
            <a:rPr lang="ru-RU" sz="24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 секунд. </a:t>
          </a:r>
          <a:endParaRPr lang="ru-RU" sz="24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omic Sans MS" pitchFamily="66" charset="0"/>
          </a:endParaRPr>
        </a:p>
      </dsp:txBody>
      <dsp:txXfrm>
        <a:off x="0" y="383169"/>
        <a:ext cx="8568952" cy="3194100"/>
      </dsp:txXfrm>
    </dsp:sp>
  </dsp:spTree>
</dsp:drawing>
</file>

<file path=ppt/diagrams/drawing5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7ABF1191-03D2-40F8-BBC1-1A3384CBF954}">
      <dsp:nvSpPr>
        <dsp:cNvPr id="0" name=""/>
        <dsp:cNvSpPr/>
      </dsp:nvSpPr>
      <dsp:spPr>
        <a:xfrm>
          <a:off x="0" y="0"/>
          <a:ext cx="8352928" cy="1798875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76200" dist="50800" dir="5400000" rotWithShape="0">
            <a:srgbClr val="4E3B30">
              <a:alpha val="60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2.Окиснення </a:t>
          </a:r>
          <a:r>
            <a:rPr lang="ru-RU" sz="2400" b="1" kern="1200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діоксиду</a:t>
          </a:r>
          <a:r>
            <a:rPr lang="ru-RU" sz="24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 </a:t>
          </a:r>
          <a:r>
            <a:rPr lang="ru-RU" sz="2400" b="1" kern="1200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сульфуру</a:t>
          </a:r>
          <a:r>
            <a:rPr lang="ru-RU" sz="24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 і </a:t>
          </a:r>
          <a:r>
            <a:rPr lang="ru-RU" sz="2400" b="1" kern="1200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добування</a:t>
          </a:r>
          <a:r>
            <a:rPr lang="ru-RU" sz="24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 </a:t>
          </a:r>
          <a:r>
            <a:rPr lang="ru-RU" sz="2400" b="1" kern="1200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триоксиду</a:t>
          </a:r>
          <a:r>
            <a:rPr lang="ru-RU" sz="24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 </a:t>
          </a:r>
          <a:r>
            <a:rPr lang="ru-RU" sz="2400" b="1" kern="1200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сульфуру</a:t>
          </a:r>
          <a:r>
            <a:rPr lang="ru-RU" sz="24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:</a:t>
          </a:r>
          <a:endParaRPr lang="en-US" sz="2400" b="1" kern="1200" dirty="0" smtClean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omic Sans MS" pitchFamily="66" charset="0"/>
          </a:endParaRPr>
        </a:p>
        <a:p>
          <a:pPr lvl="0" algn="l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2SO</a:t>
          </a:r>
          <a:r>
            <a:rPr lang="en-US" sz="14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2</a:t>
          </a:r>
          <a:r>
            <a:rPr lang="en-US" sz="24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 + O</a:t>
          </a:r>
          <a:r>
            <a:rPr lang="en-US" sz="14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2</a:t>
          </a:r>
          <a:r>
            <a:rPr lang="en-US" sz="24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 → 2SO</a:t>
          </a:r>
          <a:r>
            <a:rPr lang="en-US" sz="14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3</a:t>
          </a:r>
          <a:r>
            <a:rPr lang="en-US" sz="24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 + Q</a:t>
          </a:r>
          <a:endParaRPr lang="ru-RU" sz="2400" b="1" kern="1200" dirty="0" smtClean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omic Sans MS" pitchFamily="66" charset="0"/>
          </a:endParaRPr>
        </a:p>
        <a:p>
          <a:pPr lvl="0" algn="l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300" b="1" kern="1200" dirty="0" smtClean="0"/>
            <a:t>Каталізатори</a:t>
          </a:r>
          <a:r>
            <a:rPr lang="uk-UA" sz="2300" kern="1200" dirty="0" smtClean="0"/>
            <a:t>:</a:t>
          </a:r>
          <a:r>
            <a:rPr lang="en-US" sz="23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V</a:t>
          </a:r>
          <a:r>
            <a:rPr lang="en-US" sz="18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2</a:t>
          </a:r>
          <a:r>
            <a:rPr lang="en-US" sz="23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O</a:t>
          </a:r>
          <a:r>
            <a:rPr lang="en-US" sz="18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5</a:t>
          </a:r>
          <a:r>
            <a:rPr lang="uk-UA" sz="18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,</a:t>
          </a:r>
          <a:r>
            <a:rPr lang="en-US" sz="18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 </a:t>
          </a:r>
          <a:r>
            <a:rPr lang="en-US" sz="24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Pt</a:t>
          </a:r>
          <a:endParaRPr lang="ru-RU" sz="2400" kern="1200" dirty="0"/>
        </a:p>
      </dsp:txBody>
      <dsp:txXfrm>
        <a:off x="0" y="0"/>
        <a:ext cx="8352928" cy="1798875"/>
      </dsp:txXfrm>
    </dsp:sp>
  </dsp:spTree>
</dsp:drawing>
</file>

<file path=ppt/diagrams/drawing6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D519A533-7147-4A6B-95D7-87DC706C6FEF}">
      <dsp:nvSpPr>
        <dsp:cNvPr id="0" name=""/>
        <dsp:cNvSpPr/>
      </dsp:nvSpPr>
      <dsp:spPr>
        <a:xfrm>
          <a:off x="0" y="11"/>
          <a:ext cx="8424936" cy="4536492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76200" dist="50800" dir="5400000" rotWithShape="0">
            <a:srgbClr val="4E3B30">
              <a:alpha val="60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400" b="1" kern="1200" dirty="0" smtClean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omic Sans MS" pitchFamily="66" charset="0"/>
          </a:endParaRPr>
        </a:p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400" b="1" kern="1200" dirty="0" smtClean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omic Sans MS" pitchFamily="66" charset="0"/>
          </a:endParaRPr>
        </a:p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Характеристика </a:t>
          </a:r>
          <a:r>
            <a:rPr lang="ru-RU" sz="2400" b="1" kern="1200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етапу</a:t>
          </a:r>
          <a:r>
            <a:rPr lang="ru-RU" sz="24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:</a:t>
          </a:r>
          <a:endParaRPr lang="en-US" sz="2400" b="1" kern="1200" dirty="0" smtClean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omic Sans MS" pitchFamily="66" charset="0"/>
          </a:endParaRPr>
        </a:p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1) </a:t>
          </a:r>
          <a:r>
            <a:rPr lang="ru-RU" sz="2400" b="1" kern="1200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Очищення</a:t>
          </a:r>
          <a:r>
            <a:rPr lang="ru-RU" sz="24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  </a:t>
          </a:r>
          <a:r>
            <a:rPr lang="en-US" sz="24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S</a:t>
          </a:r>
          <a:r>
            <a:rPr lang="ru-RU" sz="24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O</a:t>
          </a:r>
          <a:r>
            <a:rPr lang="en-US" sz="14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2</a:t>
          </a:r>
          <a:r>
            <a:rPr lang="ru-RU" sz="24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 </a:t>
          </a:r>
          <a:r>
            <a:rPr lang="ru-RU" sz="2400" b="1" kern="1200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від</a:t>
          </a:r>
          <a:r>
            <a:rPr lang="ru-RU" sz="24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 </a:t>
          </a:r>
          <a:r>
            <a:rPr lang="ru-RU" sz="2400" b="1" kern="1200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домішок</a:t>
          </a:r>
          <a:r>
            <a:rPr lang="ru-RU" sz="24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: </a:t>
          </a:r>
          <a:r>
            <a:rPr lang="ru-RU" sz="2400" b="1" kern="1200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твердих</a:t>
          </a:r>
          <a:r>
            <a:rPr lang="ru-RU" sz="24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 — циклон-</a:t>
          </a:r>
          <a:r>
            <a:rPr lang="ru-RU" sz="2400" b="1" kern="1200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апарат</a:t>
          </a:r>
          <a:r>
            <a:rPr lang="ru-RU" sz="24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, </a:t>
          </a:r>
          <a:r>
            <a:rPr lang="ru-RU" sz="2400" b="1" kern="1200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рідких</a:t>
          </a:r>
          <a:r>
            <a:rPr lang="ru-RU" sz="24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 — </a:t>
          </a:r>
          <a:r>
            <a:rPr lang="ru-RU" sz="2400" b="1" kern="1200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електрофільтр</a:t>
          </a:r>
          <a:r>
            <a:rPr lang="ru-RU" sz="24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.</a:t>
          </a:r>
          <a:endParaRPr lang="en-US" sz="2400" b="1" kern="1200" dirty="0" smtClean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omic Sans MS" pitchFamily="66" charset="0"/>
          </a:endParaRPr>
        </a:p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2) </a:t>
          </a:r>
          <a:r>
            <a:rPr lang="ru-RU" sz="2400" b="1" kern="1200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Осушування</a:t>
          </a:r>
          <a:r>
            <a:rPr lang="ru-RU" sz="24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 газу (принцип </a:t>
          </a:r>
          <a:r>
            <a:rPr lang="ru-RU" sz="2400" b="1" kern="1200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протитечії</a:t>
          </a:r>
          <a:r>
            <a:rPr lang="ru-RU" sz="24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).</a:t>
          </a:r>
          <a:endParaRPr lang="en-US" sz="2400" b="1" kern="1200" dirty="0" smtClean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omic Sans MS" pitchFamily="66" charset="0"/>
          </a:endParaRPr>
        </a:p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3) </a:t>
          </a:r>
          <a:r>
            <a:rPr lang="ru-RU" sz="2400" b="1" kern="1200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Утворення</a:t>
          </a:r>
          <a:r>
            <a:rPr lang="ru-RU" sz="24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 </a:t>
          </a:r>
          <a:r>
            <a:rPr lang="en-US" sz="24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SO</a:t>
          </a:r>
          <a:r>
            <a:rPr lang="en-US" sz="14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3</a:t>
          </a:r>
          <a:r>
            <a:rPr lang="en-US" sz="24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 — </a:t>
          </a:r>
          <a:r>
            <a:rPr lang="ru-RU" sz="2400" b="1" kern="1200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контактний</a:t>
          </a:r>
          <a:r>
            <a:rPr lang="ru-RU" sz="24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 </a:t>
          </a:r>
          <a:r>
            <a:rPr lang="ru-RU" sz="2400" b="1" kern="1200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апарат</a:t>
          </a:r>
          <a:r>
            <a:rPr lang="ru-RU" sz="24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. Метод </a:t>
          </a:r>
          <a:r>
            <a:rPr lang="ru-RU" sz="2400" b="1" kern="1200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одержання</a:t>
          </a:r>
          <a:r>
            <a:rPr lang="ru-RU" sz="24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 </a:t>
          </a:r>
          <a:r>
            <a:rPr lang="ru-RU" sz="2400" b="1" kern="1200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сульфатної</a:t>
          </a:r>
          <a:r>
            <a:rPr lang="ru-RU" sz="24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 </a:t>
          </a:r>
          <a:r>
            <a:rPr lang="ru-RU" sz="2400" b="1" kern="1200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кислоти</a:t>
          </a:r>
          <a:r>
            <a:rPr lang="ru-RU" sz="24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 </a:t>
          </a:r>
          <a:r>
            <a:rPr lang="ru-RU" sz="2400" b="1" kern="1200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називають</a:t>
          </a:r>
          <a:r>
            <a:rPr lang="ru-RU" sz="24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 </a:t>
          </a:r>
          <a:r>
            <a:rPr lang="ru-RU" sz="2400" b="1" kern="1200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контактним</a:t>
          </a:r>
          <a:r>
            <a:rPr lang="ru-RU" sz="24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, </a:t>
          </a:r>
          <a:r>
            <a:rPr lang="ru-RU" sz="2400" b="1" kern="1200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оскільки</a:t>
          </a:r>
          <a:r>
            <a:rPr lang="ru-RU" sz="24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 </a:t>
          </a:r>
          <a:r>
            <a:rPr lang="ru-RU" sz="2400" b="1" kern="1200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взаємодія</a:t>
          </a:r>
          <a:r>
            <a:rPr lang="ru-RU" sz="24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 </a:t>
          </a:r>
          <a:r>
            <a:rPr lang="ru-RU" sz="2400" b="1" kern="1200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газів</a:t>
          </a:r>
          <a:r>
            <a:rPr lang="ru-RU" sz="24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 </a:t>
          </a:r>
          <a:r>
            <a:rPr lang="ru-RU" sz="2400" b="1" kern="1200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відбувається</a:t>
          </a:r>
          <a:r>
            <a:rPr lang="ru-RU" sz="24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 на </a:t>
          </a:r>
          <a:r>
            <a:rPr lang="ru-RU" sz="2400" b="1" kern="1200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поверхні</a:t>
          </a:r>
          <a:r>
            <a:rPr lang="ru-RU" sz="24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 твердого </a:t>
          </a:r>
          <a:r>
            <a:rPr lang="ru-RU" sz="2400" b="1" kern="1200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каталізатора</a:t>
          </a:r>
          <a:r>
            <a:rPr lang="ru-RU" sz="24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.</a:t>
          </a:r>
        </a:p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800" kern="1200" dirty="0" smtClean="0"/>
        </a:p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800" kern="1200" dirty="0" smtClean="0"/>
        </a:p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800" kern="1200" dirty="0"/>
        </a:p>
      </dsp:txBody>
      <dsp:txXfrm>
        <a:off x="0" y="11"/>
        <a:ext cx="8424936" cy="4536492"/>
      </dsp:txXfrm>
    </dsp:sp>
  </dsp:spTree>
</dsp:drawing>
</file>

<file path=ppt/diagrams/drawing7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2445D687-FCDF-4A34-B583-97EA547BBC26}">
      <dsp:nvSpPr>
        <dsp:cNvPr id="0" name=""/>
        <dsp:cNvSpPr/>
      </dsp:nvSpPr>
      <dsp:spPr>
        <a:xfrm>
          <a:off x="0" y="0"/>
          <a:ext cx="8280920" cy="1902718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76200" dist="50800" dir="5400000" rotWithShape="0">
            <a:srgbClr val="4E3B30">
              <a:alpha val="60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400" b="1" kern="1200" dirty="0" smtClean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omic Sans MS" pitchFamily="66" charset="0"/>
          </a:endParaRPr>
        </a:p>
        <a:p>
          <a:pPr lvl="0" algn="l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400" b="1" kern="1200" dirty="0" smtClean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omic Sans MS" pitchFamily="66" charset="0"/>
          </a:endParaRPr>
        </a:p>
        <a:p>
          <a:pPr lvl="0" algn="l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3. </a:t>
          </a:r>
          <a:r>
            <a:rPr lang="ru-RU" sz="2400" b="1" kern="1200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Одержання</a:t>
          </a:r>
          <a:r>
            <a:rPr lang="ru-RU" sz="24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 H</a:t>
          </a:r>
          <a:r>
            <a:rPr lang="en-US" sz="14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2</a:t>
          </a:r>
          <a:r>
            <a:rPr lang="ru-RU" sz="24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SO</a:t>
          </a:r>
          <a:r>
            <a:rPr lang="en-US" sz="14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4</a:t>
          </a:r>
          <a:endParaRPr lang="en-US" sz="2400" b="1" kern="1200" dirty="0" smtClean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omic Sans MS" pitchFamily="66" charset="0"/>
          </a:endParaRPr>
        </a:p>
        <a:p>
          <a:pPr lvl="0" algn="l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SO</a:t>
          </a:r>
          <a:r>
            <a:rPr lang="en-US" sz="14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3</a:t>
          </a:r>
          <a:r>
            <a:rPr lang="en-US" sz="24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 + </a:t>
          </a:r>
          <a:r>
            <a:rPr lang="ru-RU" sz="24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Н</a:t>
          </a:r>
          <a:r>
            <a:rPr lang="en-US" sz="14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2</a:t>
          </a:r>
          <a:r>
            <a:rPr lang="ru-RU" sz="24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О = </a:t>
          </a:r>
          <a:r>
            <a:rPr lang="en-US" sz="24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H</a:t>
          </a:r>
          <a:r>
            <a:rPr lang="en-US" sz="14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2</a:t>
          </a:r>
          <a:r>
            <a:rPr lang="en-US" sz="24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SO</a:t>
          </a:r>
          <a:r>
            <a:rPr lang="en-US" sz="14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4</a:t>
          </a:r>
          <a:endParaRPr lang="ru-RU" sz="2400" b="1" kern="1200" dirty="0" smtClean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omic Sans MS" pitchFamily="66" charset="0"/>
          </a:endParaRPr>
        </a:p>
        <a:p>
          <a:pPr lvl="0" algn="l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900" kern="1200" dirty="0" smtClean="0"/>
        </a:p>
        <a:p>
          <a:pPr lvl="0" algn="l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900" kern="1200" dirty="0"/>
        </a:p>
      </dsp:txBody>
      <dsp:txXfrm>
        <a:off x="0" y="0"/>
        <a:ext cx="8280920" cy="1902718"/>
      </dsp:txXfrm>
    </dsp:sp>
  </dsp:spTree>
</dsp:drawing>
</file>

<file path=ppt/diagrams/drawing8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F9C9DCE8-E94E-4B89-BD0E-EC733972DC60}">
      <dsp:nvSpPr>
        <dsp:cNvPr id="0" name=""/>
        <dsp:cNvSpPr/>
      </dsp:nvSpPr>
      <dsp:spPr>
        <a:xfrm>
          <a:off x="0" y="335039"/>
          <a:ext cx="8136904" cy="36504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76200" dist="50800" dir="5400000" rotWithShape="0">
            <a:srgbClr val="4E3B30">
              <a:alpha val="60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Добутий</a:t>
          </a:r>
          <a:r>
            <a:rPr lang="ru-RU" sz="24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 у контактному </a:t>
          </a:r>
          <a:r>
            <a:rPr lang="ru-RU" sz="2400" b="1" kern="1200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апараті</a:t>
          </a:r>
          <a:r>
            <a:rPr lang="ru-RU" sz="24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 </a:t>
          </a:r>
          <a:r>
            <a:rPr lang="ru-RU" sz="2400" b="1" kern="1200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триоксид</a:t>
          </a:r>
          <a:r>
            <a:rPr lang="ru-RU" sz="24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 </a:t>
          </a:r>
          <a:r>
            <a:rPr lang="ru-RU" sz="2400" b="1" kern="1200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сульфуру</a:t>
          </a:r>
          <a:r>
            <a:rPr lang="ru-RU" sz="24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 </a:t>
          </a:r>
          <a:r>
            <a:rPr lang="en-US" sz="24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SO</a:t>
          </a:r>
          <a:r>
            <a:rPr lang="en-US" sz="14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3</a:t>
          </a:r>
          <a:r>
            <a:rPr lang="en-US" sz="24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 </a:t>
          </a:r>
          <a:r>
            <a:rPr lang="ru-RU" sz="2400" b="1" kern="1200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надходить</a:t>
          </a:r>
          <a:r>
            <a:rPr lang="ru-RU" sz="24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 у </a:t>
          </a:r>
          <a:r>
            <a:rPr lang="ru-RU" sz="2400" b="1" kern="1200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поглинальну</a:t>
          </a:r>
          <a:r>
            <a:rPr lang="ru-RU" sz="24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 </a:t>
          </a:r>
          <a:r>
            <a:rPr lang="ru-RU" sz="2400" b="1" kern="1200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башту</a:t>
          </a:r>
          <a:r>
            <a:rPr lang="ru-RU" sz="24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 — абсорбер, де </a:t>
          </a:r>
          <a:r>
            <a:rPr lang="ru-RU" sz="2400" b="1" kern="1200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поглинається</a:t>
          </a:r>
          <a:r>
            <a:rPr lang="ru-RU" sz="24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 </a:t>
          </a:r>
          <a:r>
            <a:rPr lang="ru-RU" sz="2400" b="1" kern="1200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концентрованою</a:t>
          </a:r>
          <a:r>
            <a:rPr lang="ru-RU" sz="24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 сульфатною кислотою</a:t>
          </a:r>
          <a:r>
            <a:rPr lang="uk-UA" sz="24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. </a:t>
          </a:r>
          <a:r>
            <a:rPr lang="ru-RU" sz="24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В </a:t>
          </a:r>
          <a:r>
            <a:rPr lang="ru-RU" sz="2400" b="1" kern="1200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абсорбері</a:t>
          </a:r>
          <a:r>
            <a:rPr lang="ru-RU" sz="24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 </a:t>
          </a:r>
          <a:r>
            <a:rPr lang="en-US" sz="24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SO</a:t>
          </a:r>
          <a:r>
            <a:rPr lang="uk-UA" sz="14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3</a:t>
          </a:r>
          <a:r>
            <a:rPr lang="en-US" sz="24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 </a:t>
          </a:r>
          <a:r>
            <a:rPr lang="ru-RU" sz="2400" b="1" kern="1200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взаємодіє</a:t>
          </a:r>
          <a:r>
            <a:rPr lang="ru-RU" sz="24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 з водою, </a:t>
          </a:r>
          <a:r>
            <a:rPr lang="ru-RU" sz="2400" b="1" kern="1200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що</a:t>
          </a:r>
          <a:r>
            <a:rPr lang="ru-RU" sz="24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 </a:t>
          </a:r>
          <a:r>
            <a:rPr lang="ru-RU" sz="2400" b="1" kern="1200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міститься</a:t>
          </a:r>
          <a:r>
            <a:rPr lang="ru-RU" sz="24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 у </a:t>
          </a:r>
          <a:r>
            <a:rPr lang="ru-RU" sz="2400" b="1" kern="1200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концентрованому</a:t>
          </a:r>
          <a:r>
            <a:rPr lang="ru-RU" sz="24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 </a:t>
          </a:r>
          <a:r>
            <a:rPr lang="ru-RU" sz="2400" b="1" kern="1200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розчині</a:t>
          </a:r>
          <a:r>
            <a:rPr lang="ru-RU" sz="24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 </a:t>
          </a:r>
          <a:r>
            <a:rPr lang="ru-RU" sz="2400" b="1" kern="1200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сульфатної</a:t>
          </a:r>
          <a:r>
            <a:rPr lang="ru-RU" sz="24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 </a:t>
          </a:r>
          <a:r>
            <a:rPr lang="ru-RU" sz="2400" b="1" kern="1200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кислоти</a:t>
          </a:r>
          <a:r>
            <a:rPr lang="ru-RU" sz="24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, </a:t>
          </a:r>
          <a:r>
            <a:rPr lang="ru-RU" sz="2400" b="1" kern="1200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утворюючи</a:t>
          </a:r>
          <a:r>
            <a:rPr lang="ru-RU" sz="24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 </a:t>
          </a:r>
          <a:r>
            <a:rPr lang="ru-RU" sz="2400" b="1" kern="1200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безводну</a:t>
          </a:r>
          <a:r>
            <a:rPr lang="ru-RU" sz="24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, 100%-</a:t>
          </a:r>
          <a:r>
            <a:rPr lang="ru-RU" sz="2400" b="1" kern="1200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ву</a:t>
          </a:r>
          <a:r>
            <a:rPr lang="ru-RU" sz="24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 </a:t>
          </a:r>
          <a:r>
            <a:rPr lang="ru-RU" sz="2400" b="1" kern="1200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сульфатну</a:t>
          </a:r>
          <a:r>
            <a:rPr lang="ru-RU" sz="24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 кислоту, яка </a:t>
          </a:r>
          <a:r>
            <a:rPr lang="ru-RU" sz="2400" b="1" kern="1200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називається</a:t>
          </a:r>
          <a:r>
            <a:rPr lang="ru-RU" sz="24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 </a:t>
          </a:r>
          <a:r>
            <a:rPr lang="ru-RU" sz="2400" b="1" kern="1200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моногідратом</a:t>
          </a:r>
          <a:r>
            <a:rPr lang="ru-RU" sz="24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rPr>
            <a:t>. </a:t>
          </a:r>
          <a:endParaRPr lang="ru-RU" sz="24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omic Sans MS" pitchFamily="66" charset="0"/>
          </a:endParaRPr>
        </a:p>
      </dsp:txBody>
      <dsp:txXfrm>
        <a:off x="0" y="335039"/>
        <a:ext cx="8136904" cy="365040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6DE2E2D-78CC-4B11-9F0F-9E5C9C51601C}" type="datetimeFigureOut">
              <a:rPr lang="ru-RU" smtClean="0"/>
              <a:pPr/>
              <a:t>10.03.2014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FE5EF9F-F876-40F9-B575-F7F9836A9B8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63661290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2E1F0-5624-48A0-BB47-B0F7E6B460DD}" type="datetimeFigureOut">
              <a:rPr lang="ru-RU" smtClean="0"/>
              <a:pPr/>
              <a:t>10.03.2014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6F9543D4-F5BB-4D9D-A5DD-11DE54BC8CD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2E1F0-5624-48A0-BB47-B0F7E6B460DD}" type="datetimeFigureOut">
              <a:rPr lang="ru-RU" smtClean="0"/>
              <a:pPr/>
              <a:t>10.03.2014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9543D4-F5BB-4D9D-A5DD-11DE54BC8CD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2E1F0-5624-48A0-BB47-B0F7E6B460DD}" type="datetimeFigureOut">
              <a:rPr lang="ru-RU" smtClean="0"/>
              <a:pPr/>
              <a:t>10.03.2014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9543D4-F5BB-4D9D-A5DD-11DE54BC8CD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2E1F0-5624-48A0-BB47-B0F7E6B460DD}" type="datetimeFigureOut">
              <a:rPr lang="ru-RU" smtClean="0"/>
              <a:pPr/>
              <a:t>10.03.2014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6F9543D4-F5BB-4D9D-A5DD-11DE54BC8CD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2E1F0-5624-48A0-BB47-B0F7E6B460DD}" type="datetimeFigureOut">
              <a:rPr lang="ru-RU" smtClean="0"/>
              <a:pPr/>
              <a:t>10.03.2014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9543D4-F5BB-4D9D-A5DD-11DE54BC8CD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2E1F0-5624-48A0-BB47-B0F7E6B460DD}" type="datetimeFigureOut">
              <a:rPr lang="ru-RU" smtClean="0"/>
              <a:pPr/>
              <a:t>10.03.2014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9543D4-F5BB-4D9D-A5DD-11DE54BC8CD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2E1F0-5624-48A0-BB47-B0F7E6B460DD}" type="datetimeFigureOut">
              <a:rPr lang="ru-RU" smtClean="0"/>
              <a:pPr/>
              <a:t>10.03.2014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6F9543D4-F5BB-4D9D-A5DD-11DE54BC8CD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2E1F0-5624-48A0-BB47-B0F7E6B460DD}" type="datetimeFigureOut">
              <a:rPr lang="ru-RU" smtClean="0"/>
              <a:pPr/>
              <a:t>10.03.2014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9543D4-F5BB-4D9D-A5DD-11DE54BC8CD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2E1F0-5624-48A0-BB47-B0F7E6B460DD}" type="datetimeFigureOut">
              <a:rPr lang="ru-RU" smtClean="0"/>
              <a:pPr/>
              <a:t>10.03.2014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9543D4-F5BB-4D9D-A5DD-11DE54BC8CD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2E1F0-5624-48A0-BB47-B0F7E6B460DD}" type="datetimeFigureOut">
              <a:rPr lang="ru-RU" smtClean="0"/>
              <a:pPr/>
              <a:t>10.03.2014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9543D4-F5BB-4D9D-A5DD-11DE54BC8CD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2E1F0-5624-48A0-BB47-B0F7E6B460DD}" type="datetimeFigureOut">
              <a:rPr lang="ru-RU" smtClean="0"/>
              <a:pPr/>
              <a:t>10.03.2014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9543D4-F5BB-4D9D-A5DD-11DE54BC8CD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C902E1F0-5624-48A0-BB47-B0F7E6B460DD}" type="datetimeFigureOut">
              <a:rPr lang="ru-RU" smtClean="0"/>
              <a:pPr/>
              <a:t>10.03.2014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6F9543D4-F5BB-4D9D-A5DD-11DE54BC8CD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uk.wikipedia.org/wiki/%D0%9C%D1%96%D0%BD%D0%B5%D1%80%D0%B0%D0%BB" TargetMode="External"/><Relationship Id="rId13" Type="http://schemas.openxmlformats.org/officeDocument/2006/relationships/hyperlink" Target="http://uk.wikipedia.org/wiki/%D0%93%D0%BB%D0%B0%D1%83%D0%B1%D0%B5%D1%80%D0%BE%D0%B2%D0%B0_%D1%81%D1%96%D0%BB%D1%8C" TargetMode="External"/><Relationship Id="rId3" Type="http://schemas.openxmlformats.org/officeDocument/2006/relationships/hyperlink" Target="http://uk.wikipedia.org/wiki/1200" TargetMode="External"/><Relationship Id="rId7" Type="http://schemas.openxmlformats.org/officeDocument/2006/relationships/hyperlink" Target="http://uk.wikipedia.org/wiki/%D0%93%D0%B0%D0%BB%D1%83%D0%BD%D0%B8_%D0%BF%D1%80%D0%B8%D1%80%D0%BE%D0%B4%D0%BD%D1%96" TargetMode="External"/><Relationship Id="rId12" Type="http://schemas.openxmlformats.org/officeDocument/2006/relationships/hyperlink" Target="http://uk.wikipedia.org/wiki/%D0%A1%D0%BE%D0%BB%D1%8F%D0%BD%D0%B0_%D0%BA%D0%B8%D1%81%D0%BB%D0%BE%D1%82%D0%B0" TargetMode="External"/><Relationship Id="rId2" Type="http://schemas.openxmlformats.org/officeDocument/2006/relationships/hyperlink" Target="http://uk.wikipedia.org/wiki/%D0%90%D0%BB%D1%85%D1%96%D0%BC%D1%96%D1%8F" TargetMode="External"/><Relationship Id="rId1" Type="http://schemas.openxmlformats.org/officeDocument/2006/relationships/slideLayout" Target="../slideLayouts/slideLayout9.xml"/><Relationship Id="rId6" Type="http://schemas.openxmlformats.org/officeDocument/2006/relationships/hyperlink" Target="http://uk.wikipedia.org/wiki/%D0%A5%D0%B0%D0%BB%D1%8C%D0%BA%D0%B0%D0%BD%D1%82%D0%B8%D1%82" TargetMode="External"/><Relationship Id="rId11" Type="http://schemas.openxmlformats.org/officeDocument/2006/relationships/hyperlink" Target="http://uk.wikipedia.org/wiki/%D0%9A%D1%83%D1%85%D0%BE%D0%BD%D0%BD%D0%B0_%D1%81%D1%96%D0%BB%D1%8C" TargetMode="External"/><Relationship Id="rId5" Type="http://schemas.openxmlformats.org/officeDocument/2006/relationships/hyperlink" Target="http://uk.wikipedia.org/wiki/1600" TargetMode="External"/><Relationship Id="rId10" Type="http://schemas.openxmlformats.org/officeDocument/2006/relationships/hyperlink" Target="http://uk.wikipedia.org/wiki/%D2%90%D0%BB%D1%8F%D1%83%D0%B1%D0%B5%D1%80_%D0%99%D0%BE%D0%B3%D0%B0%D0%BD%D0%BD_%D0%A0%D1%83%D0%B4%D0%BE%D0%BB%D1%8C%D1%84" TargetMode="External"/><Relationship Id="rId4" Type="http://schemas.openxmlformats.org/officeDocument/2006/relationships/hyperlink" Target="http://uk.wikipedia.org/wiki/1280" TargetMode="External"/><Relationship Id="rId9" Type="http://schemas.openxmlformats.org/officeDocument/2006/relationships/hyperlink" Target="http://uk.wikipedia.org/wiki/%D0%9A%D1%83%D0%BF%D0%BE%D1%80%D0%BE%D1%81" TargetMode="External"/><Relationship Id="rId1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4.xml"/><Relationship Id="rId3" Type="http://schemas.openxmlformats.org/officeDocument/2006/relationships/diagramLayout" Target="../diagrams/layout3.xml"/><Relationship Id="rId7" Type="http://schemas.openxmlformats.org/officeDocument/2006/relationships/diagramData" Target="../diagrams/data4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11" Type="http://schemas.microsoft.com/office/2007/relationships/diagramDrawing" Target="../diagrams/drawing4.xml"/><Relationship Id="rId5" Type="http://schemas.openxmlformats.org/officeDocument/2006/relationships/diagramColors" Target="../diagrams/colors3.xml"/><Relationship Id="rId10" Type="http://schemas.openxmlformats.org/officeDocument/2006/relationships/diagramColors" Target="../diagrams/colors4.xml"/><Relationship Id="rId4" Type="http://schemas.openxmlformats.org/officeDocument/2006/relationships/diagramQuickStyle" Target="../diagrams/quickStyle3.xml"/><Relationship Id="rId9" Type="http://schemas.openxmlformats.org/officeDocument/2006/relationships/diagramQuickStyle" Target="../diagrams/quickStyle4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6.xml"/><Relationship Id="rId3" Type="http://schemas.openxmlformats.org/officeDocument/2006/relationships/diagramLayout" Target="../diagrams/layout5.xml"/><Relationship Id="rId7" Type="http://schemas.openxmlformats.org/officeDocument/2006/relationships/diagramData" Target="../diagrams/data6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11" Type="http://schemas.microsoft.com/office/2007/relationships/diagramDrawing" Target="../diagrams/drawing6.xml"/><Relationship Id="rId5" Type="http://schemas.openxmlformats.org/officeDocument/2006/relationships/diagramColors" Target="../diagrams/colors5.xml"/><Relationship Id="rId10" Type="http://schemas.openxmlformats.org/officeDocument/2006/relationships/diagramColors" Target="../diagrams/colors6.xml"/><Relationship Id="rId4" Type="http://schemas.openxmlformats.org/officeDocument/2006/relationships/diagramQuickStyle" Target="../diagrams/quickStyle5.xml"/><Relationship Id="rId9" Type="http://schemas.openxmlformats.org/officeDocument/2006/relationships/diagramQuickStyle" Target="../diagrams/quickStyle6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8.xml"/><Relationship Id="rId3" Type="http://schemas.openxmlformats.org/officeDocument/2006/relationships/diagramLayout" Target="../diagrams/layout7.xml"/><Relationship Id="rId7" Type="http://schemas.openxmlformats.org/officeDocument/2006/relationships/diagramData" Target="../diagrams/data8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7.xml"/><Relationship Id="rId11" Type="http://schemas.microsoft.com/office/2007/relationships/diagramDrawing" Target="../diagrams/drawing8.xml"/><Relationship Id="rId5" Type="http://schemas.openxmlformats.org/officeDocument/2006/relationships/diagramColors" Target="../diagrams/colors7.xml"/><Relationship Id="rId10" Type="http://schemas.openxmlformats.org/officeDocument/2006/relationships/diagramColors" Target="../diagrams/colors8.xml"/><Relationship Id="rId4" Type="http://schemas.openxmlformats.org/officeDocument/2006/relationships/diagramQuickStyle" Target="../diagrams/quickStyle7.xml"/><Relationship Id="rId9" Type="http://schemas.openxmlformats.org/officeDocument/2006/relationships/diagramQuickStyle" Target="../diagrams/quickStyle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00034" y="3714752"/>
            <a:ext cx="8386762" cy="2571768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ru-RU" sz="2400" b="1" i="1" dirty="0" smtClean="0">
                <a:solidFill>
                  <a:schemeClr val="bg2">
                    <a:lumMod val="10000"/>
                  </a:schemeClr>
                </a:solidFill>
                <a:latin typeface="Comic Sans MS" pitchFamily="66" charset="0"/>
              </a:rPr>
              <a:t>Навряд </a:t>
            </a:r>
            <a:r>
              <a:rPr lang="ru-RU" sz="2400" b="1" i="1" dirty="0" err="1" smtClean="0">
                <a:solidFill>
                  <a:schemeClr val="bg2">
                    <a:lumMod val="10000"/>
                  </a:schemeClr>
                </a:solidFill>
                <a:latin typeface="Comic Sans MS" pitchFamily="66" charset="0"/>
              </a:rPr>
              <a:t>чи</a:t>
            </a:r>
            <a:r>
              <a:rPr lang="ru-RU" sz="2400" b="1" i="1" dirty="0" smtClean="0">
                <a:solidFill>
                  <a:schemeClr val="bg2">
                    <a:lumMod val="10000"/>
                  </a:schemeClr>
                </a:solidFill>
                <a:latin typeface="Comic Sans MS" pitchFamily="66" charset="0"/>
              </a:rPr>
              <a:t> </a:t>
            </a:r>
            <a:r>
              <a:rPr lang="ru-RU" sz="2400" b="1" i="1" dirty="0" err="1" smtClean="0">
                <a:solidFill>
                  <a:schemeClr val="bg2">
                    <a:lumMod val="10000"/>
                  </a:schemeClr>
                </a:solidFill>
                <a:latin typeface="Comic Sans MS" pitchFamily="66" charset="0"/>
              </a:rPr>
              <a:t>знайдеться</a:t>
            </a:r>
            <a:r>
              <a:rPr lang="ru-RU" sz="2400" b="1" i="1" dirty="0" smtClean="0">
                <a:solidFill>
                  <a:schemeClr val="bg2">
                    <a:lumMod val="10000"/>
                  </a:schemeClr>
                </a:solidFill>
                <a:latin typeface="Comic Sans MS" pitchFamily="66" charset="0"/>
              </a:rPr>
              <a:t> </a:t>
            </a:r>
            <a:r>
              <a:rPr lang="ru-RU" sz="2400" b="1" i="1" dirty="0" err="1" smtClean="0">
                <a:solidFill>
                  <a:schemeClr val="bg2">
                    <a:lumMod val="10000"/>
                  </a:schemeClr>
                </a:solidFill>
                <a:latin typeface="Comic Sans MS" pitchFamily="66" charset="0"/>
              </a:rPr>
              <a:t>інша</a:t>
            </a:r>
            <a:r>
              <a:rPr lang="ru-RU" sz="2400" b="1" i="1" dirty="0" smtClean="0">
                <a:solidFill>
                  <a:schemeClr val="bg2">
                    <a:lumMod val="10000"/>
                  </a:schemeClr>
                </a:solidFill>
                <a:latin typeface="Comic Sans MS" pitchFamily="66" charset="0"/>
              </a:rPr>
              <a:t>, штучно </a:t>
            </a:r>
            <a:r>
              <a:rPr lang="ru-RU" sz="2400" b="1" i="1" dirty="0" err="1" smtClean="0">
                <a:solidFill>
                  <a:schemeClr val="bg2">
                    <a:lumMod val="10000"/>
                  </a:schemeClr>
                </a:solidFill>
                <a:latin typeface="Comic Sans MS" pitchFamily="66" charset="0"/>
              </a:rPr>
              <a:t>добута</a:t>
            </a:r>
            <a:r>
              <a:rPr lang="ru-RU" sz="2400" b="1" i="1" dirty="0" smtClean="0">
                <a:solidFill>
                  <a:schemeClr val="bg2">
                    <a:lumMod val="10000"/>
                  </a:schemeClr>
                </a:solidFill>
                <a:latin typeface="Comic Sans MS" pitchFamily="66" charset="0"/>
              </a:rPr>
              <a:t> </a:t>
            </a:r>
            <a:r>
              <a:rPr lang="ru-RU" sz="2400" b="1" i="1" dirty="0" err="1" smtClean="0">
                <a:solidFill>
                  <a:schemeClr val="bg2">
                    <a:lumMod val="10000"/>
                  </a:schemeClr>
                </a:solidFill>
                <a:latin typeface="Comic Sans MS" pitchFamily="66" charset="0"/>
              </a:rPr>
              <a:t>речовина</a:t>
            </a:r>
            <a:r>
              <a:rPr lang="ru-RU" sz="2400" b="1" i="1" dirty="0" smtClean="0">
                <a:solidFill>
                  <a:schemeClr val="bg2">
                    <a:lumMod val="10000"/>
                  </a:schemeClr>
                </a:solidFill>
                <a:latin typeface="Comic Sans MS" pitchFamily="66" charset="0"/>
              </a:rPr>
              <a:t>, яка б так часто </a:t>
            </a:r>
            <a:r>
              <a:rPr lang="ru-RU" sz="2400" b="1" i="1" dirty="0" err="1" smtClean="0">
                <a:solidFill>
                  <a:schemeClr val="bg2">
                    <a:lumMod val="10000"/>
                  </a:schemeClr>
                </a:solidFill>
                <a:latin typeface="Comic Sans MS" pitchFamily="66" charset="0"/>
              </a:rPr>
              <a:t>застосовувалась</a:t>
            </a:r>
            <a:r>
              <a:rPr lang="ru-RU" sz="2400" b="1" i="1" dirty="0" smtClean="0">
                <a:solidFill>
                  <a:schemeClr val="bg2">
                    <a:lumMod val="10000"/>
                  </a:schemeClr>
                </a:solidFill>
                <a:latin typeface="Comic Sans MS" pitchFamily="66" charset="0"/>
              </a:rPr>
              <a:t> у </a:t>
            </a:r>
            <a:r>
              <a:rPr lang="ru-RU" sz="2400" b="1" i="1" dirty="0" err="1" smtClean="0">
                <a:solidFill>
                  <a:schemeClr val="bg2">
                    <a:lumMod val="10000"/>
                  </a:schemeClr>
                </a:solidFill>
                <a:latin typeface="Comic Sans MS" pitchFamily="66" charset="0"/>
              </a:rPr>
              <a:t>техніці</a:t>
            </a:r>
            <a:r>
              <a:rPr lang="ru-RU" sz="2400" b="1" i="1" dirty="0" smtClean="0">
                <a:solidFill>
                  <a:schemeClr val="bg2">
                    <a:lumMod val="10000"/>
                  </a:schemeClr>
                </a:solidFill>
                <a:latin typeface="Comic Sans MS" pitchFamily="66" charset="0"/>
              </a:rPr>
              <a:t>, як </a:t>
            </a:r>
            <a:r>
              <a:rPr lang="ru-RU" sz="2400" b="1" i="1" dirty="0" err="1" smtClean="0">
                <a:solidFill>
                  <a:schemeClr val="bg2">
                    <a:lumMod val="10000"/>
                  </a:schemeClr>
                </a:solidFill>
                <a:latin typeface="Comic Sans MS" pitchFamily="66" charset="0"/>
              </a:rPr>
              <a:t>сульфатна</a:t>
            </a:r>
            <a:r>
              <a:rPr lang="ru-RU" sz="2400" b="1" i="1" dirty="0" smtClean="0">
                <a:solidFill>
                  <a:schemeClr val="bg2">
                    <a:lumMod val="10000"/>
                  </a:schemeClr>
                </a:solidFill>
                <a:latin typeface="Comic Sans MS" pitchFamily="66" charset="0"/>
              </a:rPr>
              <a:t> кислота. </a:t>
            </a:r>
            <a:r>
              <a:rPr lang="en-US" sz="2400" b="1" i="1" dirty="0" smtClean="0">
                <a:solidFill>
                  <a:schemeClr val="bg2">
                    <a:lumMod val="10000"/>
                  </a:schemeClr>
                </a:solidFill>
                <a:latin typeface="Comic Sans MS" pitchFamily="66" charset="0"/>
              </a:rPr>
              <a:t/>
            </a:r>
            <a:br>
              <a:rPr lang="en-US" sz="2400" b="1" i="1" dirty="0" smtClean="0">
                <a:solidFill>
                  <a:schemeClr val="bg2">
                    <a:lumMod val="10000"/>
                  </a:schemeClr>
                </a:solidFill>
                <a:latin typeface="Comic Sans MS" pitchFamily="66" charset="0"/>
              </a:rPr>
            </a:br>
            <a:r>
              <a:rPr lang="ru-RU" sz="2400" b="1" i="1" dirty="0" smtClean="0">
                <a:solidFill>
                  <a:schemeClr val="bg2">
                    <a:lumMod val="10000"/>
                  </a:schemeClr>
                </a:solidFill>
                <a:latin typeface="Comic Sans MS" pitchFamily="66" charset="0"/>
              </a:rPr>
              <a:t>Там, де </a:t>
            </a:r>
            <a:r>
              <a:rPr lang="ru-RU" sz="2400" b="1" i="1" dirty="0" err="1" smtClean="0">
                <a:solidFill>
                  <a:schemeClr val="bg2">
                    <a:lumMod val="10000"/>
                  </a:schemeClr>
                </a:solidFill>
                <a:latin typeface="Comic Sans MS" pitchFamily="66" charset="0"/>
              </a:rPr>
              <a:t>технічна</a:t>
            </a:r>
            <a:r>
              <a:rPr lang="ru-RU" sz="2400" b="1" i="1" dirty="0" smtClean="0">
                <a:solidFill>
                  <a:schemeClr val="bg2">
                    <a:lumMod val="10000"/>
                  </a:schemeClr>
                </a:solidFill>
                <a:latin typeface="Comic Sans MS" pitchFamily="66" charset="0"/>
              </a:rPr>
              <a:t> </a:t>
            </a:r>
            <a:r>
              <a:rPr lang="ru-RU" sz="2400" b="1" i="1" dirty="0" err="1" smtClean="0">
                <a:solidFill>
                  <a:schemeClr val="bg2">
                    <a:lumMod val="10000"/>
                  </a:schemeClr>
                </a:solidFill>
                <a:latin typeface="Comic Sans MS" pitchFamily="66" charset="0"/>
              </a:rPr>
              <a:t>діяльність</a:t>
            </a:r>
            <a:r>
              <a:rPr lang="en-US" sz="2400" b="1" i="1" dirty="0" smtClean="0">
                <a:solidFill>
                  <a:schemeClr val="bg2">
                    <a:lumMod val="10000"/>
                  </a:schemeClr>
                </a:solidFill>
                <a:latin typeface="Comic Sans MS" pitchFamily="66" charset="0"/>
              </a:rPr>
              <a:t>  </a:t>
            </a:r>
            <a:r>
              <a:rPr lang="ru-RU" sz="2400" b="1" i="1" dirty="0" err="1" smtClean="0">
                <a:solidFill>
                  <a:schemeClr val="bg2">
                    <a:lumMod val="10000"/>
                  </a:schemeClr>
                </a:solidFill>
                <a:latin typeface="Comic Sans MS" pitchFamily="66" charset="0"/>
              </a:rPr>
              <a:t>розвинена</a:t>
            </a:r>
            <a:r>
              <a:rPr lang="ru-RU" sz="2400" b="1" i="1" dirty="0" smtClean="0">
                <a:solidFill>
                  <a:schemeClr val="bg2">
                    <a:lumMod val="10000"/>
                  </a:schemeClr>
                </a:solidFill>
                <a:latin typeface="Comic Sans MS" pitchFamily="66" charset="0"/>
              </a:rPr>
              <a:t>, </a:t>
            </a:r>
            <a:r>
              <a:rPr lang="en-US" sz="2400" b="1" i="1" dirty="0" smtClean="0">
                <a:solidFill>
                  <a:schemeClr val="bg2">
                    <a:lumMod val="10000"/>
                  </a:schemeClr>
                </a:solidFill>
                <a:latin typeface="Comic Sans MS" pitchFamily="66" charset="0"/>
              </a:rPr>
              <a:t/>
            </a:r>
            <a:br>
              <a:rPr lang="en-US" sz="2400" b="1" i="1" dirty="0" smtClean="0">
                <a:solidFill>
                  <a:schemeClr val="bg2">
                    <a:lumMod val="10000"/>
                  </a:schemeClr>
                </a:solidFill>
                <a:latin typeface="Comic Sans MS" pitchFamily="66" charset="0"/>
              </a:rPr>
            </a:br>
            <a:r>
              <a:rPr lang="ru-RU" sz="2400" b="1" i="1" dirty="0" smtClean="0">
                <a:solidFill>
                  <a:schemeClr val="bg2">
                    <a:lumMod val="10000"/>
                  </a:schemeClr>
                </a:solidFill>
                <a:latin typeface="Comic Sans MS" pitchFamily="66" charset="0"/>
              </a:rPr>
              <a:t>там </a:t>
            </a:r>
            <a:r>
              <a:rPr lang="ru-RU" sz="2400" b="1" i="1" dirty="0" err="1" smtClean="0">
                <a:solidFill>
                  <a:schemeClr val="bg2">
                    <a:lumMod val="10000"/>
                  </a:schemeClr>
                </a:solidFill>
                <a:latin typeface="Comic Sans MS" pitchFamily="66" charset="0"/>
              </a:rPr>
              <a:t>використовується</a:t>
            </a:r>
            <a:r>
              <a:rPr lang="ru-RU" sz="2400" b="1" i="1" dirty="0" smtClean="0">
                <a:solidFill>
                  <a:schemeClr val="bg2">
                    <a:lumMod val="10000"/>
                  </a:schemeClr>
                </a:solidFill>
                <a:latin typeface="Comic Sans MS" pitchFamily="66" charset="0"/>
              </a:rPr>
              <a:t> </a:t>
            </a:r>
            <a:r>
              <a:rPr lang="ru-RU" sz="2400" b="1" i="1" dirty="0" err="1" smtClean="0">
                <a:solidFill>
                  <a:schemeClr val="bg2">
                    <a:lumMod val="10000"/>
                  </a:schemeClr>
                </a:solidFill>
                <a:latin typeface="Comic Sans MS" pitchFamily="66" charset="0"/>
              </a:rPr>
              <a:t>і</a:t>
            </a:r>
            <a:r>
              <a:rPr lang="ru-RU" sz="2400" b="1" i="1" dirty="0" smtClean="0">
                <a:solidFill>
                  <a:schemeClr val="bg2">
                    <a:lumMod val="10000"/>
                  </a:schemeClr>
                </a:solidFill>
                <a:latin typeface="Comic Sans MS" pitchFamily="66" charset="0"/>
              </a:rPr>
              <a:t> </a:t>
            </a:r>
            <a:r>
              <a:rPr lang="ru-RU" sz="2400" b="1" i="1" dirty="0" err="1" smtClean="0">
                <a:solidFill>
                  <a:schemeClr val="bg2">
                    <a:lumMod val="10000"/>
                  </a:schemeClr>
                </a:solidFill>
                <a:latin typeface="Comic Sans MS" pitchFamily="66" charset="0"/>
              </a:rPr>
              <a:t>багато</a:t>
            </a:r>
            <a:r>
              <a:rPr lang="ru-RU" sz="2400" b="1" i="1" dirty="0" smtClean="0">
                <a:solidFill>
                  <a:schemeClr val="bg2">
                    <a:lumMod val="10000"/>
                  </a:schemeClr>
                </a:solidFill>
                <a:latin typeface="Comic Sans MS" pitchFamily="66" charset="0"/>
              </a:rPr>
              <a:t> </a:t>
            </a:r>
            <a:r>
              <a:rPr lang="ru-RU" sz="2400" b="1" i="1" dirty="0" err="1" smtClean="0">
                <a:solidFill>
                  <a:schemeClr val="bg2">
                    <a:lumMod val="10000"/>
                  </a:schemeClr>
                </a:solidFill>
                <a:latin typeface="Comic Sans MS" pitchFamily="66" charset="0"/>
              </a:rPr>
              <a:t>сульфатної</a:t>
            </a:r>
            <a:r>
              <a:rPr lang="ru-RU" sz="2400" b="1" i="1" dirty="0" smtClean="0">
                <a:solidFill>
                  <a:schemeClr val="bg2">
                    <a:lumMod val="10000"/>
                  </a:schemeClr>
                </a:solidFill>
                <a:latin typeface="Comic Sans MS" pitchFamily="66" charset="0"/>
              </a:rPr>
              <a:t> </a:t>
            </a:r>
            <a:r>
              <a:rPr lang="ru-RU" sz="2400" b="1" i="1" dirty="0" err="1" smtClean="0">
                <a:solidFill>
                  <a:schemeClr val="bg2">
                    <a:lumMod val="10000"/>
                  </a:schemeClr>
                </a:solidFill>
                <a:latin typeface="Comic Sans MS" pitchFamily="66" charset="0"/>
              </a:rPr>
              <a:t>кислоти</a:t>
            </a:r>
            <a:r>
              <a:rPr lang="ru-RU" sz="2400" b="1" i="1" dirty="0" smtClean="0">
                <a:solidFill>
                  <a:schemeClr val="bg2">
                    <a:lumMod val="10000"/>
                  </a:schemeClr>
                </a:solidFill>
                <a:latin typeface="Comic Sans MS" pitchFamily="66" charset="0"/>
              </a:rPr>
              <a:t>.</a:t>
            </a:r>
            <a:r>
              <a:rPr lang="en-US" sz="2400" b="1" i="1" dirty="0" smtClean="0">
                <a:solidFill>
                  <a:schemeClr val="bg2">
                    <a:lumMod val="10000"/>
                  </a:schemeClr>
                </a:solidFill>
                <a:latin typeface="Comic Sans MS" pitchFamily="66" charset="0"/>
              </a:rPr>
              <a:t>                 </a:t>
            </a:r>
            <a:r>
              <a:rPr lang="ru-RU" sz="2000" dirty="0" smtClean="0">
                <a:solidFill>
                  <a:schemeClr val="bg2">
                    <a:lumMod val="10000"/>
                  </a:schemeClr>
                </a:solidFill>
              </a:rPr>
              <a:t/>
            </a:r>
            <a:br>
              <a:rPr lang="ru-RU" sz="2000" dirty="0" smtClean="0">
                <a:solidFill>
                  <a:schemeClr val="bg2">
                    <a:lumMod val="10000"/>
                  </a:schemeClr>
                </a:solidFill>
              </a:rPr>
            </a:br>
            <a:r>
              <a:rPr lang="ru-RU" sz="2000" b="1" dirty="0" smtClean="0">
                <a:solidFill>
                  <a:schemeClr val="bg2">
                    <a:lumMod val="10000"/>
                  </a:schemeClr>
                </a:solidFill>
              </a:rPr>
              <a:t>                                                                                          </a:t>
            </a:r>
            <a:r>
              <a:rPr lang="en-US" sz="2000" b="1" dirty="0" smtClean="0">
                <a:solidFill>
                  <a:schemeClr val="bg2">
                    <a:lumMod val="10000"/>
                  </a:schemeClr>
                </a:solidFill>
              </a:rPr>
              <a:t>        </a:t>
            </a:r>
            <a:r>
              <a:rPr lang="ru-RU" sz="2000" b="1" i="1" dirty="0" smtClean="0">
                <a:solidFill>
                  <a:schemeClr val="bg2">
                    <a:lumMod val="10000"/>
                  </a:schemeClr>
                </a:solidFill>
              </a:rPr>
              <a:t>Д.І. </a:t>
            </a:r>
            <a:r>
              <a:rPr lang="ru-RU" sz="2000" b="1" i="1" dirty="0" err="1" smtClean="0">
                <a:solidFill>
                  <a:schemeClr val="bg2">
                    <a:lumMod val="10000"/>
                  </a:schemeClr>
                </a:solidFill>
              </a:rPr>
              <a:t>Менделєєв</a:t>
            </a:r>
            <a:r>
              <a:rPr lang="ru-RU" sz="2000" dirty="0" smtClean="0">
                <a:solidFill>
                  <a:schemeClr val="bg2">
                    <a:lumMod val="10000"/>
                  </a:schemeClr>
                </a:solidFill>
              </a:rPr>
              <a:t/>
            </a:r>
            <a:br>
              <a:rPr lang="ru-RU" sz="2000" dirty="0" smtClean="0">
                <a:solidFill>
                  <a:schemeClr val="bg2">
                    <a:lumMod val="10000"/>
                  </a:schemeClr>
                </a:solidFill>
              </a:rPr>
            </a:br>
            <a:endParaRPr lang="ru-RU" sz="2000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00298" y="2000240"/>
            <a:ext cx="6286544" cy="1357322"/>
          </a:xfrm>
        </p:spPr>
        <p:txBody>
          <a:bodyPr>
            <a:noAutofit/>
          </a:bodyPr>
          <a:lstStyle/>
          <a:p>
            <a:pPr algn="ctr"/>
            <a:r>
              <a:rPr lang="uk-UA" sz="4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Добування</a:t>
            </a:r>
            <a:endParaRPr lang="en-US" sz="40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  <a:p>
            <a:pPr algn="ctr"/>
            <a:r>
              <a:rPr lang="uk-UA" sz="4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сульфатної кислоти</a:t>
            </a:r>
            <a:endParaRPr lang="ru-RU" sz="40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285728"/>
            <a:ext cx="2928958" cy="3214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4)">
                                      <p:cBhvr>
                                        <p:cTn id="6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2285984" y="1357298"/>
            <a:ext cx="6643718" cy="5016758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just"/>
            <a:r>
              <a:rPr dirty="0" err="1" lang="ru-RU" sz="200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bg2">
                    <a:lumMod val="10000"/>
                  </a:schemeClr>
                </a:solidFill>
                <a:latin charset="0" pitchFamily="66" typeface="Comic Sans MS"/>
              </a:rPr>
              <a:t>Сульфатна</a:t>
            </a:r>
            <a:r>
              <a:rPr dirty="0" lang="ru-RU" sz="200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bg2">
                    <a:lumMod val="10000"/>
                  </a:schemeClr>
                </a:solidFill>
                <a:latin charset="0" pitchFamily="66" typeface="Comic Sans MS"/>
              </a:rPr>
              <a:t> кислота (</a:t>
            </a:r>
            <a:r>
              <a:rPr dirty="0" err="1" lang="ru-RU" sz="200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bg2">
                    <a:lumMod val="10000"/>
                  </a:schemeClr>
                </a:solidFill>
                <a:latin charset="0" pitchFamily="66" typeface="Comic Sans MS"/>
              </a:rPr>
              <a:t>або</a:t>
            </a:r>
            <a:r>
              <a:rPr dirty="0" lang="ru-RU" sz="200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bg2">
                    <a:lumMod val="10000"/>
                  </a:schemeClr>
                </a:solidFill>
                <a:latin charset="0" pitchFamily="66" typeface="Comic Sans MS"/>
              </a:rPr>
              <a:t> стара </a:t>
            </a:r>
            <a:r>
              <a:rPr dirty="0" err="1" lang="ru-RU" sz="200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bg2">
                    <a:lumMod val="10000"/>
                  </a:schemeClr>
                </a:solidFill>
                <a:latin charset="0" pitchFamily="66" typeface="Comic Sans MS"/>
              </a:rPr>
              <a:t>назва</a:t>
            </a:r>
            <a:r>
              <a:rPr dirty="0" lang="ru-RU" sz="200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bg2">
                    <a:lumMod val="10000"/>
                  </a:schemeClr>
                </a:solidFill>
                <a:latin charset="0" pitchFamily="66" typeface="Comic Sans MS"/>
              </a:rPr>
              <a:t> — </a:t>
            </a:r>
            <a:r>
              <a:rPr dirty="0" err="1" lang="ru-RU" sz="200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bg2">
                    <a:lumMod val="10000"/>
                  </a:schemeClr>
                </a:solidFill>
                <a:latin charset="0" pitchFamily="66" typeface="Comic Sans MS"/>
              </a:rPr>
              <a:t>купоросне</a:t>
            </a:r>
            <a:r>
              <a:rPr dirty="0" lang="ru-RU" sz="200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bg2">
                    <a:lumMod val="10000"/>
                  </a:schemeClr>
                </a:solidFill>
                <a:latin charset="0" pitchFamily="66" typeface="Comic Sans MS"/>
              </a:rPr>
              <a:t> масло) </a:t>
            </a:r>
            <a:r>
              <a:rPr dirty="0" err="1" lang="ru-RU" sz="200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bg2">
                    <a:lumMod val="10000"/>
                  </a:schemeClr>
                </a:solidFill>
                <a:latin charset="0" pitchFamily="66" typeface="Comic Sans MS"/>
              </a:rPr>
              <a:t>була</a:t>
            </a:r>
            <a:r>
              <a:rPr dirty="0" lang="ru-RU" sz="200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bg2">
                    <a:lumMod val="10000"/>
                  </a:schemeClr>
                </a:solidFill>
                <a:latin charset="0" pitchFamily="66" typeface="Comic Sans MS"/>
              </a:rPr>
              <a:t> </a:t>
            </a:r>
            <a:r>
              <a:rPr dirty="0" err="1" lang="ru-RU" sz="200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bg2">
                    <a:lumMod val="10000"/>
                  </a:schemeClr>
                </a:solidFill>
                <a:latin charset="0" pitchFamily="66" typeface="Comic Sans MS"/>
              </a:rPr>
              <a:t>відома</a:t>
            </a:r>
            <a:r>
              <a:rPr dirty="0" lang="ru-RU" sz="200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bg2">
                    <a:lumMod val="10000"/>
                  </a:schemeClr>
                </a:solidFill>
                <a:latin charset="0" pitchFamily="66" typeface="Comic Sans MS"/>
              </a:rPr>
              <a:t> </a:t>
            </a:r>
            <a:r>
              <a:rPr dirty="0" err="1" lang="ru-RU" sz="200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bg2">
                    <a:lumMod val="10000"/>
                  </a:schemeClr>
                </a:solidFill>
                <a:latin charset="0" pitchFamily="66" typeface="Comic Sans MS"/>
              </a:rPr>
              <a:t>з</a:t>
            </a:r>
            <a:r>
              <a:rPr dirty="0" lang="ru-RU" sz="200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bg2">
                    <a:lumMod val="10000"/>
                  </a:schemeClr>
                </a:solidFill>
                <a:latin charset="0" pitchFamily="66" typeface="Comic Sans MS"/>
              </a:rPr>
              <a:t> </a:t>
            </a:r>
            <a:r>
              <a:rPr dirty="0" err="1" lang="ru-RU" sz="200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bg2">
                    <a:lumMod val="10000"/>
                  </a:schemeClr>
                </a:solidFill>
                <a:latin charset="0" pitchFamily="66" typeface="Comic Sans MS"/>
              </a:rPr>
              <a:t>давніх</a:t>
            </a:r>
            <a:r>
              <a:rPr dirty="0" lang="ru-RU" sz="200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bg2">
                    <a:lumMod val="10000"/>
                  </a:schemeClr>
                </a:solidFill>
                <a:latin charset="0" pitchFamily="66" typeface="Comic Sans MS"/>
              </a:rPr>
              <a:t> </a:t>
            </a:r>
            <a:r>
              <a:rPr dirty="0" err="1" lang="ru-RU" sz="200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bg2">
                    <a:lumMod val="10000"/>
                  </a:schemeClr>
                </a:solidFill>
                <a:latin charset="0" pitchFamily="66" typeface="Comic Sans MS"/>
              </a:rPr>
              <a:t>часів</a:t>
            </a:r>
            <a:r>
              <a:rPr dirty="0" lang="ru-RU" sz="200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bg2">
                    <a:lumMod val="10000"/>
                  </a:schemeClr>
                </a:solidFill>
                <a:latin charset="0" pitchFamily="66" typeface="Comic Sans MS"/>
              </a:rPr>
              <a:t>. </a:t>
            </a:r>
            <a:r>
              <a:rPr dirty="0" err="1" lang="ru-RU" sz="200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bg2">
                    <a:lumMod val="10000"/>
                  </a:schemeClr>
                </a:solidFill>
                <a:latin charset="0" pitchFamily="66" typeface="Comic Sans MS"/>
              </a:rPr>
              <a:t>Перші</a:t>
            </a:r>
            <a:r>
              <a:rPr dirty="0" lang="ru-RU" sz="200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bg2">
                    <a:lumMod val="10000"/>
                  </a:schemeClr>
                </a:solidFill>
                <a:latin charset="0" pitchFamily="66" typeface="Comic Sans MS"/>
              </a:rPr>
              <a:t> </a:t>
            </a:r>
            <a:r>
              <a:rPr dirty="0" err="1" lang="ru-RU" sz="200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bg2">
                    <a:lumMod val="10000"/>
                  </a:schemeClr>
                </a:solidFill>
                <a:latin charset="0" pitchFamily="66" typeface="Comic Sans MS"/>
              </a:rPr>
              <a:t>згадки</a:t>
            </a:r>
            <a:r>
              <a:rPr dirty="0" lang="ru-RU" sz="200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bg2">
                    <a:lumMod val="10000"/>
                  </a:schemeClr>
                </a:solidFill>
                <a:latin charset="0" pitchFamily="66" typeface="Comic Sans MS"/>
              </a:rPr>
              <a:t> про </a:t>
            </a:r>
            <a:r>
              <a:rPr dirty="0" err="1" lang="ru-RU" sz="200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bg2">
                    <a:lumMod val="10000"/>
                  </a:schemeClr>
                </a:solidFill>
                <a:latin charset="0" pitchFamily="66" typeface="Comic Sans MS"/>
              </a:rPr>
              <a:t>неї</a:t>
            </a:r>
            <a:r>
              <a:rPr dirty="0" lang="ru-RU" sz="200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bg2">
                    <a:lumMod val="10000"/>
                  </a:schemeClr>
                </a:solidFill>
                <a:latin charset="0" pitchFamily="66" typeface="Comic Sans MS"/>
              </a:rPr>
              <a:t> </a:t>
            </a:r>
            <a:r>
              <a:rPr dirty="0" err="1" lang="ru-RU" sz="200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bg2">
                    <a:lumMod val="10000"/>
                  </a:schemeClr>
                </a:solidFill>
                <a:latin charset="0" pitchFamily="66" typeface="Comic Sans MS"/>
              </a:rPr>
              <a:t>можна</a:t>
            </a:r>
            <a:r>
              <a:rPr dirty="0" lang="ru-RU" sz="200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bg2">
                    <a:lumMod val="10000"/>
                  </a:schemeClr>
                </a:solidFill>
                <a:latin charset="0" pitchFamily="66" typeface="Comic Sans MS"/>
              </a:rPr>
              <a:t> </a:t>
            </a:r>
            <a:r>
              <a:rPr dirty="0" err="1" lang="ru-RU" sz="200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bg2">
                    <a:lumMod val="10000"/>
                  </a:schemeClr>
                </a:solidFill>
                <a:latin charset="0" pitchFamily="66" typeface="Comic Sans MS"/>
              </a:rPr>
              <a:t>знайти</a:t>
            </a:r>
            <a:r>
              <a:rPr dirty="0" lang="ru-RU" sz="200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bg2">
                    <a:lumMod val="10000"/>
                  </a:schemeClr>
                </a:solidFill>
                <a:latin charset="0" pitchFamily="66" typeface="Comic Sans MS"/>
              </a:rPr>
              <a:t> в </a:t>
            </a:r>
            <a:r>
              <a:rPr dirty="0" lang="ru-RU" smtClean="0" sz="200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bg2">
                    <a:lumMod val="10000"/>
                  </a:schemeClr>
                </a:solidFill>
                <a:latin charset="0" pitchFamily="66" typeface="Comic Sans MS"/>
              </a:rPr>
              <a:t>текстах </a:t>
            </a:r>
            <a:r>
              <a:rPr dirty="0" err="1" lang="ru-RU" smtClean="0" sz="200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bg2">
                    <a:lumMod val="10000"/>
                  </a:schemeClr>
                </a:solidFill>
                <a:latin charset="0" pitchFamily="66" typeface="Comic Sans MS"/>
                <a:hlinkClick r:id="rId2" tooltip="Алхімія"/>
              </a:rPr>
              <a:t>алхіміка</a:t>
            </a:r>
            <a:r>
              <a:rPr dirty="0" lang="ru-RU" sz="200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bg2">
                    <a:lumMod val="10000"/>
                  </a:schemeClr>
                </a:solidFill>
                <a:latin charset="0" pitchFamily="66" typeface="Comic Sans MS"/>
              </a:rPr>
              <a:t> </a:t>
            </a:r>
            <a:r>
              <a:rPr dirty="0" err="1" lang="ru-RU" sz="200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bg2">
                    <a:lumMod val="10000"/>
                  </a:schemeClr>
                </a:solidFill>
                <a:latin charset="0" pitchFamily="66" typeface="Comic Sans MS"/>
              </a:rPr>
              <a:t>Джабіра</a:t>
            </a:r>
            <a:r>
              <a:rPr dirty="0" lang="ru-RU" sz="200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bg2">
                    <a:lumMod val="10000"/>
                  </a:schemeClr>
                </a:solidFill>
                <a:latin charset="0" pitchFamily="66" typeface="Comic Sans MS"/>
              </a:rPr>
              <a:t> </a:t>
            </a:r>
            <a:r>
              <a:rPr dirty="0" err="1" lang="ru-RU" sz="200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bg2">
                    <a:lumMod val="10000"/>
                  </a:schemeClr>
                </a:solidFill>
                <a:latin charset="0" pitchFamily="66" typeface="Comic Sans MS"/>
              </a:rPr>
              <a:t>ібн</a:t>
            </a:r>
            <a:r>
              <a:rPr dirty="0" lang="ru-RU" sz="200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bg2">
                    <a:lumMod val="10000"/>
                  </a:schemeClr>
                </a:solidFill>
                <a:latin charset="0" pitchFamily="66" typeface="Comic Sans MS"/>
              </a:rPr>
              <a:t> </a:t>
            </a:r>
            <a:r>
              <a:rPr dirty="0" err="1" lang="ru-RU" sz="200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bg2">
                    <a:lumMod val="10000"/>
                  </a:schemeClr>
                </a:solidFill>
                <a:latin charset="0" pitchFamily="66" typeface="Comic Sans MS"/>
              </a:rPr>
              <a:t>Хайяна</a:t>
            </a:r>
            <a:r>
              <a:rPr dirty="0" lang="ru-RU" sz="200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bg2">
                    <a:lumMod val="10000"/>
                  </a:schemeClr>
                </a:solidFill>
                <a:latin charset="0" pitchFamily="66" typeface="Comic Sans MS"/>
              </a:rPr>
              <a:t> </a:t>
            </a:r>
            <a:r>
              <a:rPr dirty="0" lang="en-US" smtClean="0" sz="200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bg2">
                    <a:lumMod val="10000"/>
                  </a:schemeClr>
                </a:solidFill>
                <a:latin charset="0" pitchFamily="66" typeface="Comic Sans MS"/>
              </a:rPr>
              <a:t>V</a:t>
            </a:r>
            <a:r>
              <a:rPr dirty="0" lang="uk-UA" smtClean="0" sz="200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bg2">
                    <a:lumMod val="10000"/>
                  </a:schemeClr>
                </a:solidFill>
                <a:latin charset="0" pitchFamily="66" typeface="Comic Sans MS"/>
              </a:rPr>
              <a:t>ІІІ</a:t>
            </a:r>
            <a:r>
              <a:rPr dirty="0" lang="ru-RU" smtClean="0" sz="200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bg2">
                    <a:lumMod val="10000"/>
                  </a:schemeClr>
                </a:solidFill>
                <a:latin charset="0" pitchFamily="66" typeface="Comic Sans MS"/>
              </a:rPr>
              <a:t> ст. </a:t>
            </a:r>
            <a:r>
              <a:rPr dirty="0" err="1" lang="ru-RU" smtClean="0" sz="200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bg2">
                    <a:lumMod val="10000"/>
                  </a:schemeClr>
                </a:solidFill>
                <a:latin charset="0" pitchFamily="66" typeface="Comic Sans MS"/>
              </a:rPr>
              <a:t>Можливі</a:t>
            </a:r>
            <a:r>
              <a:rPr dirty="0" lang="ru-RU" smtClean="0" sz="200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bg2">
                    <a:lumMod val="10000"/>
                  </a:schemeClr>
                </a:solidFill>
                <a:latin charset="0" pitchFamily="66" typeface="Comic Sans MS"/>
              </a:rPr>
              <a:t> </a:t>
            </a:r>
            <a:r>
              <a:rPr dirty="0" err="1" lang="ru-RU" sz="200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bg2">
                    <a:lumMod val="10000"/>
                  </a:schemeClr>
                </a:solidFill>
                <a:latin charset="0" pitchFamily="66" typeface="Comic Sans MS"/>
              </a:rPr>
              <a:t>методи</a:t>
            </a:r>
            <a:r>
              <a:rPr dirty="0" lang="ru-RU" sz="200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bg2">
                    <a:lumMod val="10000"/>
                  </a:schemeClr>
                </a:solidFill>
                <a:latin charset="0" pitchFamily="66" typeface="Comic Sans MS"/>
              </a:rPr>
              <a:t> </a:t>
            </a:r>
            <a:r>
              <a:rPr dirty="0" err="1" lang="ru-RU" sz="200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bg2">
                    <a:lumMod val="10000"/>
                  </a:schemeClr>
                </a:solidFill>
                <a:latin charset="0" pitchFamily="66" typeface="Comic Sans MS"/>
              </a:rPr>
              <a:t>виробництва</a:t>
            </a:r>
            <a:r>
              <a:rPr dirty="0" lang="ru-RU" sz="200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bg2">
                    <a:lumMod val="10000"/>
                  </a:schemeClr>
                </a:solidFill>
                <a:latin charset="0" pitchFamily="66" typeface="Comic Sans MS"/>
              </a:rPr>
              <a:t> </a:t>
            </a:r>
            <a:r>
              <a:rPr dirty="0" err="1" lang="ru-RU" sz="200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bg2">
                    <a:lumMod val="10000"/>
                  </a:schemeClr>
                </a:solidFill>
                <a:latin charset="0" pitchFamily="66" typeface="Comic Sans MS"/>
              </a:rPr>
              <a:t>описані</a:t>
            </a:r>
            <a:r>
              <a:rPr dirty="0" lang="ru-RU" sz="200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bg2">
                    <a:lumMod val="10000"/>
                  </a:schemeClr>
                </a:solidFill>
                <a:latin charset="0" pitchFamily="66" typeface="Comic Sans MS"/>
              </a:rPr>
              <a:t> в </a:t>
            </a:r>
            <a:r>
              <a:rPr dirty="0" err="1" lang="ru-RU" sz="200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bg2">
                    <a:lumMod val="10000"/>
                  </a:schemeClr>
                </a:solidFill>
                <a:latin charset="0" pitchFamily="66" typeface="Comic Sans MS"/>
              </a:rPr>
              <a:t>працях</a:t>
            </a:r>
            <a:r>
              <a:rPr dirty="0" lang="ru-RU" sz="200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bg2">
                    <a:lumMod val="10000"/>
                  </a:schemeClr>
                </a:solidFill>
                <a:latin charset="0" pitchFamily="66" typeface="Comic Sans MS"/>
              </a:rPr>
              <a:t> Альберта Великого (</a:t>
            </a:r>
            <a:r>
              <a:rPr dirty="0" lang="ru-RU" sz="200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bg2">
                    <a:lumMod val="10000"/>
                  </a:schemeClr>
                </a:solidFill>
                <a:latin charset="0" pitchFamily="66" typeface="Comic Sans MS"/>
                <a:hlinkClick r:id="rId3" tooltip="1200"/>
              </a:rPr>
              <a:t>1200</a:t>
            </a:r>
            <a:r>
              <a:rPr dirty="0" lang="ru-RU" sz="200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bg2">
                    <a:lumMod val="10000"/>
                  </a:schemeClr>
                </a:solidFill>
                <a:latin charset="0" pitchFamily="66" typeface="Comic Sans MS"/>
              </a:rPr>
              <a:t>–</a:t>
            </a:r>
            <a:r>
              <a:rPr dirty="0" lang="ru-RU" sz="200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bg2">
                    <a:lumMod val="10000"/>
                  </a:schemeClr>
                </a:solidFill>
                <a:latin charset="0" pitchFamily="66" typeface="Comic Sans MS"/>
                <a:hlinkClick r:id="rId4" tooltip="1280"/>
              </a:rPr>
              <a:t>1280</a:t>
            </a:r>
            <a:r>
              <a:rPr dirty="0" lang="ru-RU" sz="200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bg2">
                    <a:lumMod val="10000"/>
                  </a:schemeClr>
                </a:solidFill>
                <a:latin charset="0" pitchFamily="66" typeface="Comic Sans MS"/>
              </a:rPr>
              <a:t>) </a:t>
            </a:r>
            <a:r>
              <a:rPr dirty="0" err="1" lang="ru-RU" sz="200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bg2">
                    <a:lumMod val="10000"/>
                  </a:schemeClr>
                </a:solidFill>
                <a:latin charset="0" pitchFamily="66" typeface="Comic Sans MS"/>
              </a:rPr>
              <a:t>і</a:t>
            </a:r>
            <a:r>
              <a:rPr dirty="0" lang="ru-RU" sz="200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bg2">
                    <a:lumMod val="10000"/>
                  </a:schemeClr>
                </a:solidFill>
                <a:latin charset="0" pitchFamily="66" typeface="Comic Sans MS"/>
              </a:rPr>
              <a:t> Василя Валентина (</a:t>
            </a:r>
            <a:r>
              <a:rPr dirty="0" lang="ru-RU" sz="200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bg2">
                    <a:lumMod val="10000"/>
                  </a:schemeClr>
                </a:solidFill>
                <a:latin charset="0" pitchFamily="66" typeface="Comic Sans MS"/>
                <a:hlinkClick r:id="rId5" tooltip="1600"/>
              </a:rPr>
              <a:t>1600</a:t>
            </a:r>
            <a:r>
              <a:rPr dirty="0" lang="ru-RU" smtClean="0" sz="200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bg2">
                    <a:lumMod val="10000"/>
                  </a:schemeClr>
                </a:solidFill>
                <a:latin charset="0" pitchFamily="66" typeface="Comic Sans MS"/>
              </a:rPr>
              <a:t>). В </a:t>
            </a:r>
            <a:r>
              <a:rPr dirty="0" err="1" lang="ru-RU" sz="200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bg2">
                    <a:lumMod val="10000"/>
                  </a:schemeClr>
                </a:solidFill>
                <a:latin charset="0" pitchFamily="66" typeface="Comic Sans MS"/>
              </a:rPr>
              <a:t>основі</a:t>
            </a:r>
            <a:r>
              <a:rPr dirty="0" lang="ru-RU" sz="200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bg2">
                    <a:lumMod val="10000"/>
                  </a:schemeClr>
                </a:solidFill>
                <a:latin charset="0" pitchFamily="66" typeface="Comic Sans MS"/>
              </a:rPr>
              <a:t> </a:t>
            </a:r>
            <a:r>
              <a:rPr dirty="0" err="1" lang="ru-RU" sz="200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bg2">
                    <a:lumMod val="10000"/>
                  </a:schemeClr>
                </a:solidFill>
                <a:latin charset="0" pitchFamily="66" typeface="Comic Sans MS"/>
              </a:rPr>
              <a:t>цього</a:t>
            </a:r>
            <a:r>
              <a:rPr dirty="0" lang="ru-RU" sz="200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bg2">
                    <a:lumMod val="10000"/>
                  </a:schemeClr>
                </a:solidFill>
                <a:latin charset="0" pitchFamily="66" typeface="Comic Sans MS"/>
              </a:rPr>
              <a:t> методу </a:t>
            </a:r>
            <a:r>
              <a:rPr dirty="0" err="1" lang="ru-RU" sz="200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bg2">
                    <a:lumMod val="10000"/>
                  </a:schemeClr>
                </a:solidFill>
                <a:latin charset="0" pitchFamily="66" typeface="Comic Sans MS"/>
              </a:rPr>
              <a:t>лежить</a:t>
            </a:r>
            <a:r>
              <a:rPr dirty="0" lang="ru-RU" sz="200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bg2">
                    <a:lumMod val="10000"/>
                  </a:schemeClr>
                </a:solidFill>
                <a:latin charset="0" pitchFamily="66" typeface="Comic Sans MS"/>
              </a:rPr>
              <a:t> </a:t>
            </a:r>
            <a:r>
              <a:rPr dirty="0" err="1" lang="ru-RU" sz="200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bg2">
                    <a:lumMod val="10000"/>
                  </a:schemeClr>
                </a:solidFill>
                <a:latin charset="0" pitchFamily="66" typeface="Comic Sans MS"/>
              </a:rPr>
              <a:t>утворення</a:t>
            </a:r>
            <a:r>
              <a:rPr dirty="0" lang="ru-RU" sz="200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bg2">
                    <a:lumMod val="10000"/>
                  </a:schemeClr>
                </a:solidFill>
                <a:latin charset="0" pitchFamily="66" typeface="Comic Sans MS"/>
              </a:rPr>
              <a:t> </a:t>
            </a:r>
            <a:r>
              <a:rPr dirty="0" err="1" lang="ru-RU" sz="200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bg2">
                    <a:lumMod val="10000"/>
                  </a:schemeClr>
                </a:solidFill>
                <a:latin charset="0" pitchFamily="66" typeface="Comic Sans MS"/>
              </a:rPr>
              <a:t>кислоти</a:t>
            </a:r>
            <a:r>
              <a:rPr dirty="0" lang="ru-RU" sz="200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bg2">
                    <a:lumMod val="10000"/>
                  </a:schemeClr>
                </a:solidFill>
                <a:latin charset="0" pitchFamily="66" typeface="Comic Sans MS"/>
              </a:rPr>
              <a:t> </a:t>
            </a:r>
            <a:r>
              <a:rPr dirty="0" err="1" lang="ru-RU" sz="200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bg2">
                    <a:lumMod val="10000"/>
                  </a:schemeClr>
                </a:solidFill>
                <a:latin charset="0" pitchFamily="66" typeface="Comic Sans MS"/>
              </a:rPr>
              <a:t>з</a:t>
            </a:r>
            <a:r>
              <a:rPr dirty="0" lang="ru-RU" sz="200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bg2">
                    <a:lumMod val="10000"/>
                  </a:schemeClr>
                </a:solidFill>
                <a:latin charset="0" pitchFamily="66" typeface="Comic Sans MS"/>
              </a:rPr>
              <a:t> </a:t>
            </a:r>
            <a:r>
              <a:rPr dirty="0" err="1" lang="ru-RU" sz="200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bg2">
                    <a:lumMod val="10000"/>
                  </a:schemeClr>
                </a:solidFill>
                <a:latin charset="0" pitchFamily="66" typeface="Comic Sans MS"/>
                <a:hlinkClick r:id="rId6" tooltip="Халькантит"/>
              </a:rPr>
              <a:t>хальканинту</a:t>
            </a:r>
            <a:r>
              <a:rPr dirty="0" lang="ru-RU" sz="200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bg2">
                    <a:lumMod val="10000"/>
                  </a:schemeClr>
                </a:solidFill>
                <a:latin charset="0" pitchFamily="66" typeface="Comic Sans MS"/>
              </a:rPr>
              <a:t>, </a:t>
            </a:r>
            <a:r>
              <a:rPr dirty="0" lang="ru-RU" smtClean="0" sz="200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bg2">
                    <a:lumMod val="10000"/>
                  </a:schemeClr>
                </a:solidFill>
                <a:latin charset="0" pitchFamily="66" typeface="Comic Sans MS"/>
              </a:rPr>
              <a:t>та </a:t>
            </a:r>
            <a:r>
              <a:rPr dirty="0" err="1" lang="ru-RU" smtClean="0" sz="200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bg2">
                    <a:lumMod val="10000"/>
                  </a:schemeClr>
                </a:solidFill>
                <a:latin charset="0" pitchFamily="66" typeface="Comic Sans MS"/>
                <a:hlinkClick r:id="rId7" tooltip="Галуни природні"/>
              </a:rPr>
              <a:t>галунів</a:t>
            </a:r>
            <a:r>
              <a:rPr dirty="0" lang="ru-RU" smtClean="0" sz="200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bg2">
                    <a:lumMod val="10000"/>
                  </a:schemeClr>
                </a:solidFill>
                <a:latin charset="0" pitchFamily="66" typeface="Comic Sans MS"/>
              </a:rPr>
              <a:t>. </a:t>
            </a:r>
            <a:r>
              <a:rPr dirty="0" err="1" lang="ru-RU" smtClean="0" sz="200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bg2">
                    <a:lumMod val="10000"/>
                  </a:schemeClr>
                </a:solidFill>
                <a:latin charset="0" pitchFamily="66" typeface="Comic Sans MS"/>
              </a:rPr>
              <a:t>Застаріла</a:t>
            </a:r>
            <a:r>
              <a:rPr dirty="0" lang="ru-RU" smtClean="0" sz="200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bg2">
                    <a:lumMod val="10000"/>
                  </a:schemeClr>
                </a:solidFill>
                <a:latin charset="0" pitchFamily="66" typeface="Comic Sans MS"/>
              </a:rPr>
              <a:t> </a:t>
            </a:r>
            <a:r>
              <a:rPr dirty="0" err="1" lang="ru-RU" sz="200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bg2">
                    <a:lumMod val="10000"/>
                  </a:schemeClr>
                </a:solidFill>
                <a:latin charset="0" pitchFamily="66" typeface="Comic Sans MS"/>
              </a:rPr>
              <a:t>назва</a:t>
            </a:r>
            <a:r>
              <a:rPr dirty="0" lang="ru-RU" sz="200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bg2">
                    <a:lumMod val="10000"/>
                  </a:schemeClr>
                </a:solidFill>
                <a:latin charset="0" pitchFamily="66" typeface="Comic Sans MS"/>
              </a:rPr>
              <a:t> походить </a:t>
            </a:r>
            <a:r>
              <a:rPr dirty="0" err="1" lang="ru-RU" sz="200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bg2">
                    <a:lumMod val="10000"/>
                  </a:schemeClr>
                </a:solidFill>
                <a:latin charset="0" pitchFamily="66" typeface="Comic Sans MS"/>
              </a:rPr>
              <a:t>від</a:t>
            </a:r>
            <a:r>
              <a:rPr dirty="0" lang="ru-RU" sz="200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bg2">
                    <a:lumMod val="10000"/>
                  </a:schemeClr>
                </a:solidFill>
                <a:latin charset="0" pitchFamily="66" typeface="Comic Sans MS"/>
              </a:rPr>
              <a:t> </a:t>
            </a:r>
            <a:r>
              <a:rPr dirty="0" err="1" lang="ru-RU" sz="200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bg2">
                    <a:lumMod val="10000"/>
                  </a:schemeClr>
                </a:solidFill>
                <a:latin charset="0" pitchFamily="66" typeface="Comic Sans MS"/>
              </a:rPr>
              <a:t>застарілої</a:t>
            </a:r>
            <a:r>
              <a:rPr dirty="0" lang="ru-RU" sz="200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bg2">
                    <a:lumMod val="10000"/>
                  </a:schemeClr>
                </a:solidFill>
                <a:latin charset="0" pitchFamily="66" typeface="Comic Sans MS"/>
              </a:rPr>
              <a:t> </a:t>
            </a:r>
            <a:r>
              <a:rPr dirty="0" err="1" lang="ru-RU" sz="200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bg2">
                    <a:lumMod val="10000"/>
                  </a:schemeClr>
                </a:solidFill>
                <a:latin charset="0" pitchFamily="66" typeface="Comic Sans MS"/>
              </a:rPr>
              <a:t>назви</a:t>
            </a:r>
            <a:r>
              <a:rPr dirty="0" lang="ru-RU" sz="200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bg2">
                    <a:lumMod val="10000"/>
                  </a:schemeClr>
                </a:solidFill>
                <a:latin charset="0" pitchFamily="66" typeface="Comic Sans MS"/>
              </a:rPr>
              <a:t> </a:t>
            </a:r>
            <a:r>
              <a:rPr dirty="0" err="1" lang="ru-RU" smtClean="0" sz="2000" u="sng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bg2">
                    <a:lumMod val="10000"/>
                  </a:schemeClr>
                </a:solidFill>
                <a:latin charset="0" pitchFamily="66" typeface="Comic Sans MS"/>
                <a:hlinkClick r:id="rId8" tooltip="Мінерал"/>
              </a:rPr>
              <a:t>мінералів</a:t>
            </a:r>
            <a:r>
              <a:rPr dirty="0" lang="ru-RU" smtClean="0" sz="2000" u="sng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bg2">
                    <a:lumMod val="10000"/>
                  </a:schemeClr>
                </a:solidFill>
                <a:latin charset="0" pitchFamily="66" typeface="Comic Sans MS"/>
              </a:rPr>
              <a:t>,</a:t>
            </a:r>
            <a:r>
              <a:rPr dirty="0" lang="ru-RU" sz="200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bg2">
                    <a:lumMod val="10000"/>
                  </a:schemeClr>
                </a:solidFill>
                <a:latin charset="0" pitchFamily="66" typeface="Comic Sans MS"/>
              </a:rPr>
              <a:t> </a:t>
            </a:r>
            <a:r>
              <a:rPr dirty="0" err="1" lang="ru-RU" sz="200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bg2">
                    <a:lumMod val="10000"/>
                  </a:schemeClr>
                </a:solidFill>
                <a:latin charset="0" pitchFamily="66" typeface="Comic Sans MS"/>
              </a:rPr>
              <a:t>з</a:t>
            </a:r>
            <a:r>
              <a:rPr dirty="0" lang="ru-RU" sz="200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bg2">
                    <a:lumMod val="10000"/>
                  </a:schemeClr>
                </a:solidFill>
                <a:latin charset="0" pitchFamily="66" typeface="Comic Sans MS"/>
              </a:rPr>
              <a:t> </a:t>
            </a:r>
            <a:r>
              <a:rPr dirty="0" err="1" lang="ru-RU" sz="200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bg2">
                    <a:lumMod val="10000"/>
                  </a:schemeClr>
                </a:solidFill>
                <a:latin charset="0" pitchFamily="66" typeface="Comic Sans MS"/>
              </a:rPr>
              <a:t>яких</a:t>
            </a:r>
            <a:r>
              <a:rPr dirty="0" lang="ru-RU" sz="200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bg2">
                    <a:lumMod val="10000"/>
                  </a:schemeClr>
                </a:solidFill>
                <a:latin charset="0" pitchFamily="66" typeface="Comic Sans MS"/>
              </a:rPr>
              <a:t> вона </a:t>
            </a:r>
            <a:r>
              <a:rPr dirty="0" err="1" lang="ru-RU" sz="200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bg2">
                    <a:lumMod val="10000"/>
                  </a:schemeClr>
                </a:solidFill>
                <a:latin charset="0" pitchFamily="66" typeface="Comic Sans MS"/>
              </a:rPr>
              <a:t>отримувалася</a:t>
            </a:r>
            <a:r>
              <a:rPr dirty="0" lang="ru-RU" sz="200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bg2">
                    <a:lumMod val="10000"/>
                  </a:schemeClr>
                </a:solidFill>
                <a:latin charset="0" pitchFamily="66" typeface="Comic Sans MS"/>
              </a:rPr>
              <a:t> </a:t>
            </a:r>
            <a:r>
              <a:rPr dirty="0" lang="ru-RU" smtClean="0" sz="200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bg2">
                    <a:lumMod val="10000"/>
                  </a:schemeClr>
                </a:solidFill>
                <a:latin charset="0" pitchFamily="66" typeface="Comic Sans MS"/>
              </a:rPr>
              <a:t>—</a:t>
            </a:r>
            <a:r>
              <a:rPr dirty="0" err="1" lang="ru-RU" smtClean="0" sz="200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bg2">
                    <a:lumMod val="10000"/>
                  </a:schemeClr>
                </a:solidFill>
                <a:latin charset="0" pitchFamily="66" typeface="Comic Sans MS"/>
                <a:hlinkClick r:id="rId9" tooltip="Купорос"/>
              </a:rPr>
              <a:t>купороси</a:t>
            </a:r>
            <a:r>
              <a:rPr dirty="0" lang="ru-RU" sz="200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bg2">
                    <a:lumMod val="10000"/>
                  </a:schemeClr>
                </a:solidFill>
                <a:latin charset="0" pitchFamily="66" typeface="Comic Sans MS"/>
              </a:rPr>
              <a:t>. </a:t>
            </a:r>
            <a:endParaRPr dirty="0" lang="ru-RU" smtClean="0" sz="2000"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  <a:solidFill>
                <a:schemeClr val="bg2">
                  <a:lumMod val="10000"/>
                </a:schemeClr>
              </a:solidFill>
              <a:latin charset="0" pitchFamily="66" typeface="Comic Sans MS"/>
            </a:endParaRPr>
          </a:p>
          <a:p>
            <a:pPr algn="just"/>
            <a:r>
              <a:rPr dirty="0" err="1" lang="ru-RU" smtClean="0" sz="200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bg2">
                    <a:lumMod val="10000"/>
                  </a:schemeClr>
                </a:solidFill>
                <a:latin charset="0" pitchFamily="66" typeface="Comic Sans MS"/>
              </a:rPr>
              <a:t>Перші</a:t>
            </a:r>
            <a:r>
              <a:rPr dirty="0" lang="ru-RU" smtClean="0" sz="200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bg2">
                    <a:lumMod val="10000"/>
                  </a:schemeClr>
                </a:solidFill>
                <a:latin charset="0" pitchFamily="66" typeface="Comic Sans MS"/>
              </a:rPr>
              <a:t> </a:t>
            </a:r>
            <a:r>
              <a:rPr dirty="0" err="1" lang="ru-RU" sz="200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bg2">
                    <a:lumMod val="10000"/>
                  </a:schemeClr>
                </a:solidFill>
                <a:latin charset="0" pitchFamily="66" typeface="Comic Sans MS"/>
              </a:rPr>
              <a:t>наукові</a:t>
            </a:r>
            <a:r>
              <a:rPr dirty="0" lang="ru-RU" sz="200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bg2">
                    <a:lumMod val="10000"/>
                  </a:schemeClr>
                </a:solidFill>
                <a:latin charset="0" pitchFamily="66" typeface="Comic Sans MS"/>
              </a:rPr>
              <a:t> </a:t>
            </a:r>
            <a:r>
              <a:rPr dirty="0" err="1" lang="ru-RU" sz="200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bg2">
                    <a:lumMod val="10000"/>
                  </a:schemeClr>
                </a:solidFill>
                <a:latin charset="0" pitchFamily="66" typeface="Comic Sans MS"/>
              </a:rPr>
              <a:t>дослідження</a:t>
            </a:r>
            <a:r>
              <a:rPr dirty="0" lang="ru-RU" sz="200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bg2">
                    <a:lumMod val="10000"/>
                  </a:schemeClr>
                </a:solidFill>
                <a:latin charset="0" pitchFamily="66" typeface="Comic Sans MS"/>
              </a:rPr>
              <a:t>, за </a:t>
            </a:r>
            <a:r>
              <a:rPr dirty="0" err="1" lang="ru-RU" sz="200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bg2">
                    <a:lumMod val="10000"/>
                  </a:schemeClr>
                </a:solidFill>
                <a:latin charset="0" pitchFamily="66" typeface="Comic Sans MS"/>
              </a:rPr>
              <a:t>допомогою</a:t>
            </a:r>
            <a:r>
              <a:rPr dirty="0" lang="ru-RU" sz="200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bg2">
                    <a:lumMod val="10000"/>
                  </a:schemeClr>
                </a:solidFill>
                <a:latin charset="0" pitchFamily="66" typeface="Comic Sans MS"/>
              </a:rPr>
              <a:t> </a:t>
            </a:r>
            <a:r>
              <a:rPr dirty="0" err="1" lang="ru-RU" smtClean="0" sz="200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bg2">
                    <a:lumMod val="10000"/>
                  </a:schemeClr>
                </a:solidFill>
                <a:latin charset="0" pitchFamily="66" typeface="Comic Sans MS"/>
              </a:rPr>
              <a:t>сульфатної</a:t>
            </a:r>
            <a:r>
              <a:rPr dirty="0" lang="ru-RU" smtClean="0" sz="200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bg2">
                    <a:lumMod val="10000"/>
                  </a:schemeClr>
                </a:solidFill>
                <a:latin charset="0" pitchFamily="66" typeface="Comic Sans MS"/>
              </a:rPr>
              <a:t> </a:t>
            </a:r>
            <a:r>
              <a:rPr dirty="0" err="1" lang="ru-RU" sz="200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bg2">
                    <a:lumMod val="10000"/>
                  </a:schemeClr>
                </a:solidFill>
                <a:latin charset="0" pitchFamily="66" typeface="Comic Sans MS"/>
              </a:rPr>
              <a:t>кислоти</a:t>
            </a:r>
            <a:r>
              <a:rPr dirty="0" lang="ru-RU" sz="200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bg2">
                    <a:lumMod val="10000"/>
                  </a:schemeClr>
                </a:solidFill>
                <a:latin charset="0" pitchFamily="66" typeface="Comic Sans MS"/>
              </a:rPr>
              <a:t> </a:t>
            </a:r>
            <a:r>
              <a:rPr dirty="0" err="1" lang="ru-RU" sz="200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bg2">
                    <a:lumMod val="10000"/>
                  </a:schemeClr>
                </a:solidFill>
                <a:latin charset="0" pitchFamily="66" typeface="Comic Sans MS"/>
              </a:rPr>
              <a:t>провів</a:t>
            </a:r>
            <a:r>
              <a:rPr dirty="0" lang="ru-RU" sz="200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bg2">
                    <a:lumMod val="10000"/>
                  </a:schemeClr>
                </a:solidFill>
                <a:latin charset="0" pitchFamily="66" typeface="Comic Sans MS"/>
              </a:rPr>
              <a:t> </a:t>
            </a:r>
            <a:r>
              <a:rPr dirty="0" err="1" lang="ru-RU" sz="200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bg2">
                    <a:lumMod val="10000"/>
                  </a:schemeClr>
                </a:solidFill>
                <a:latin charset="0" pitchFamily="66" typeface="Comic Sans MS"/>
                <a:hlinkClick r:id="rId10" tooltip="Ґляубер Йоганн Рудольф"/>
              </a:rPr>
              <a:t>Йоганн</a:t>
            </a:r>
            <a:r>
              <a:rPr dirty="0" lang="ru-RU" sz="200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bg2">
                    <a:lumMod val="10000"/>
                  </a:schemeClr>
                </a:solidFill>
                <a:latin charset="0" pitchFamily="66" typeface="Comic Sans MS"/>
                <a:hlinkClick r:id="rId10" tooltip="Ґляубер Йоганн Рудольф"/>
              </a:rPr>
              <a:t> Рудольф </a:t>
            </a:r>
            <a:r>
              <a:rPr dirty="0" err="1" lang="ru-RU" sz="200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bg2">
                    <a:lumMod val="10000"/>
                  </a:schemeClr>
                </a:solidFill>
                <a:latin charset="0" pitchFamily="66" typeface="Comic Sans MS"/>
                <a:hlinkClick r:id="rId10" tooltip="Ґляубер Йоганн Рудольф"/>
              </a:rPr>
              <a:t>Ґляубер</a:t>
            </a:r>
            <a:r>
              <a:rPr dirty="0" lang="ru-RU" sz="200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bg2">
                    <a:lumMod val="10000"/>
                  </a:schemeClr>
                </a:solidFill>
                <a:latin charset="0" pitchFamily="66" typeface="Comic Sans MS"/>
              </a:rPr>
              <a:t>. </a:t>
            </a:r>
            <a:r>
              <a:rPr dirty="0" err="1" lang="ru-RU" sz="200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bg2">
                    <a:lumMod val="10000"/>
                  </a:schemeClr>
                </a:solidFill>
                <a:latin charset="0" pitchFamily="66" typeface="Comic Sans MS"/>
              </a:rPr>
              <a:t>Він</a:t>
            </a:r>
            <a:r>
              <a:rPr dirty="0" lang="ru-RU" sz="200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bg2">
                    <a:lumMod val="10000"/>
                  </a:schemeClr>
                </a:solidFill>
                <a:latin charset="0" pitchFamily="66" typeface="Comic Sans MS"/>
              </a:rPr>
              <a:t> </a:t>
            </a:r>
            <a:r>
              <a:rPr dirty="0" err="1" lang="ru-RU" sz="200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bg2">
                    <a:lumMod val="10000"/>
                  </a:schemeClr>
                </a:solidFill>
                <a:latin charset="0" pitchFamily="66" typeface="Comic Sans MS"/>
              </a:rPr>
              <a:t>провів</a:t>
            </a:r>
            <a:r>
              <a:rPr dirty="0" lang="ru-RU" sz="200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bg2">
                    <a:lumMod val="10000"/>
                  </a:schemeClr>
                </a:solidFill>
                <a:latin charset="0" pitchFamily="66" typeface="Comic Sans MS"/>
              </a:rPr>
              <a:t> </a:t>
            </a:r>
            <a:r>
              <a:rPr dirty="0" err="1" lang="ru-RU" sz="200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bg2">
                    <a:lumMod val="10000"/>
                  </a:schemeClr>
                </a:solidFill>
                <a:latin charset="0" pitchFamily="66" typeface="Comic Sans MS"/>
              </a:rPr>
              <a:t>реакцію</a:t>
            </a:r>
            <a:r>
              <a:rPr dirty="0" lang="ru-RU" sz="200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bg2">
                    <a:lumMod val="10000"/>
                  </a:schemeClr>
                </a:solidFill>
                <a:latin charset="0" pitchFamily="66" typeface="Comic Sans MS"/>
              </a:rPr>
              <a:t> </a:t>
            </a:r>
            <a:r>
              <a:rPr dirty="0" err="1" lang="ru-RU" sz="200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bg2">
                    <a:lumMod val="10000"/>
                  </a:schemeClr>
                </a:solidFill>
                <a:latin charset="0" pitchFamily="66" typeface="Comic Sans MS"/>
              </a:rPr>
              <a:t>між</a:t>
            </a:r>
            <a:r>
              <a:rPr dirty="0" lang="ru-RU" sz="200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bg2">
                    <a:lumMod val="10000"/>
                  </a:schemeClr>
                </a:solidFill>
                <a:latin charset="0" pitchFamily="66" typeface="Comic Sans MS"/>
              </a:rPr>
              <a:t> </a:t>
            </a:r>
            <a:r>
              <a:rPr dirty="0" lang="ru-RU" smtClean="0" sz="200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bg2">
                    <a:lumMod val="10000"/>
                  </a:schemeClr>
                </a:solidFill>
                <a:latin charset="0" pitchFamily="66" typeface="Comic Sans MS"/>
              </a:rPr>
              <a:t>с</a:t>
            </a:r>
            <a:r>
              <a:rPr dirty="0" err="1" lang="uk-UA" smtClean="0" sz="200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bg2">
                    <a:lumMod val="10000"/>
                  </a:schemeClr>
                </a:solidFill>
                <a:latin charset="0" pitchFamily="66" typeface="Comic Sans MS"/>
              </a:rPr>
              <a:t>ульф</a:t>
            </a:r>
            <a:r>
              <a:rPr dirty="0" err="1" lang="ru-RU" smtClean="0" sz="200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bg2">
                    <a:lumMod val="10000"/>
                  </a:schemeClr>
                </a:solidFill>
                <a:latin charset="0" pitchFamily="66" typeface="Comic Sans MS"/>
              </a:rPr>
              <a:t>атною</a:t>
            </a:r>
            <a:r>
              <a:rPr dirty="0" lang="ru-RU" smtClean="0" sz="200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bg2">
                    <a:lumMod val="10000"/>
                  </a:schemeClr>
                </a:solidFill>
                <a:latin charset="0" pitchFamily="66" typeface="Comic Sans MS"/>
              </a:rPr>
              <a:t> </a:t>
            </a:r>
            <a:r>
              <a:rPr dirty="0" lang="ru-RU" sz="200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bg2">
                    <a:lumMod val="10000"/>
                  </a:schemeClr>
                </a:solidFill>
                <a:latin charset="0" pitchFamily="66" typeface="Comic Sans MS"/>
              </a:rPr>
              <a:t>кислотою і </a:t>
            </a:r>
            <a:r>
              <a:rPr dirty="0" err="1" lang="ru-RU" sz="200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bg2">
                    <a:lumMod val="10000"/>
                  </a:schemeClr>
                </a:solidFill>
                <a:latin charset="0" pitchFamily="66" typeface="Comic Sans MS"/>
                <a:hlinkClick r:id="rId11" tooltip="Кухонна сіль"/>
              </a:rPr>
              <a:t>сіллю</a:t>
            </a:r>
            <a:r>
              <a:rPr dirty="0" lang="ru-RU" sz="200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bg2">
                    <a:lumMod val="10000"/>
                  </a:schemeClr>
                </a:solidFill>
                <a:latin charset="0" pitchFamily="66" typeface="Comic Sans MS"/>
              </a:rPr>
              <a:t> та </a:t>
            </a:r>
            <a:r>
              <a:rPr dirty="0" err="1" lang="ru-RU" sz="200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bg2">
                    <a:lumMod val="10000"/>
                  </a:schemeClr>
                </a:solidFill>
                <a:latin charset="0" pitchFamily="66" typeface="Comic Sans MS"/>
              </a:rPr>
              <a:t>отримав</a:t>
            </a:r>
            <a:r>
              <a:rPr dirty="0" lang="ru-RU" sz="200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bg2">
                    <a:lumMod val="10000"/>
                  </a:schemeClr>
                </a:solidFill>
                <a:latin charset="0" pitchFamily="66" typeface="Comic Sans MS"/>
              </a:rPr>
              <a:t> </a:t>
            </a:r>
            <a:r>
              <a:rPr dirty="0" err="1" lang="ru-RU" smtClean="0" sz="200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bg2">
                    <a:lumMod val="10000"/>
                  </a:schemeClr>
                </a:solidFill>
                <a:latin charset="0" pitchFamily="66" typeface="Comic Sans MS"/>
                <a:hlinkClick r:id="rId12" tooltip="Соляна кислота"/>
              </a:rPr>
              <a:t>хлоридну</a:t>
            </a:r>
            <a:r>
              <a:rPr dirty="0" lang="ru-RU" smtClean="0" sz="200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bg2">
                    <a:lumMod val="10000"/>
                  </a:schemeClr>
                </a:solidFill>
                <a:latin charset="0" pitchFamily="66" typeface="Comic Sans MS"/>
                <a:hlinkClick r:id="rId12" tooltip="Соляна кислота"/>
              </a:rPr>
              <a:t> </a:t>
            </a:r>
            <a:r>
              <a:rPr dirty="0" lang="ru-RU" sz="200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bg2">
                    <a:lumMod val="10000"/>
                  </a:schemeClr>
                </a:solidFill>
                <a:latin charset="0" pitchFamily="66" typeface="Comic Sans MS"/>
                <a:hlinkClick r:id="rId12" tooltip="Соляна кислота"/>
              </a:rPr>
              <a:t>кислоту</a:t>
            </a:r>
            <a:r>
              <a:rPr dirty="0" lang="ru-RU" sz="200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bg2">
                    <a:lumMod val="10000"/>
                  </a:schemeClr>
                </a:solidFill>
                <a:latin charset="0" pitchFamily="66" typeface="Comic Sans MS"/>
              </a:rPr>
              <a:t> і </a:t>
            </a:r>
            <a:r>
              <a:rPr dirty="0" err="1" lang="ru-RU" smtClean="0" sz="200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bg2">
                    <a:lumMod val="10000"/>
                  </a:schemeClr>
                </a:solidFill>
                <a:latin charset="0" pitchFamily="66" typeface="Comic Sans MS"/>
              </a:rPr>
              <a:t>сіль</a:t>
            </a:r>
            <a:r>
              <a:rPr dirty="0" lang="ru-RU" smtClean="0" sz="200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bg2">
                    <a:lumMod val="10000"/>
                  </a:schemeClr>
                </a:solidFill>
                <a:latin charset="0" pitchFamily="66" typeface="Comic Sans MS"/>
              </a:rPr>
              <a:t>, </a:t>
            </a:r>
            <a:r>
              <a:rPr dirty="0" lang="ru-RU" sz="200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bg2">
                    <a:lumMod val="10000"/>
                  </a:schemeClr>
                </a:solidFill>
                <a:latin charset="0" pitchFamily="66" typeface="Comic Sans MS"/>
              </a:rPr>
              <a:t>яка </a:t>
            </a:r>
            <a:r>
              <a:rPr dirty="0" err="1" lang="ru-RU" sz="200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bg2">
                    <a:lumMod val="10000"/>
                  </a:schemeClr>
                </a:solidFill>
                <a:latin charset="0" pitchFamily="66" typeface="Comic Sans MS"/>
              </a:rPr>
              <a:t>була</a:t>
            </a:r>
            <a:r>
              <a:rPr dirty="0" lang="ru-RU" sz="200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bg2">
                    <a:lumMod val="10000"/>
                  </a:schemeClr>
                </a:solidFill>
                <a:latin charset="0" pitchFamily="66" typeface="Comic Sans MS"/>
              </a:rPr>
              <a:t> названа на </a:t>
            </a:r>
            <a:r>
              <a:rPr dirty="0" err="1" lang="ru-RU" sz="200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bg2">
                    <a:lumMod val="10000"/>
                  </a:schemeClr>
                </a:solidFill>
                <a:latin charset="0" pitchFamily="66" typeface="Comic Sans MS"/>
              </a:rPr>
              <a:t>його</a:t>
            </a:r>
            <a:r>
              <a:rPr dirty="0" lang="ru-RU" sz="200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bg2">
                    <a:lumMod val="10000"/>
                  </a:schemeClr>
                </a:solidFill>
                <a:latin charset="0" pitchFamily="66" typeface="Comic Sans MS"/>
              </a:rPr>
              <a:t> честь — </a:t>
            </a:r>
            <a:r>
              <a:rPr dirty="0" lang="ru-RU" sz="200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bg2">
                    <a:lumMod val="10000"/>
                  </a:schemeClr>
                </a:solidFill>
                <a:latin charset="0" pitchFamily="66" typeface="Comic Sans MS"/>
                <a:hlinkClick r:id="rId13" tooltip="Глауберова сіль"/>
              </a:rPr>
              <a:t>глауберова </a:t>
            </a:r>
            <a:r>
              <a:rPr dirty="0" err="1" lang="ru-RU" smtClean="0" sz="200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bg2">
                    <a:lumMod val="10000"/>
                  </a:schemeClr>
                </a:solidFill>
                <a:latin charset="0" pitchFamily="66" typeface="Comic Sans MS"/>
                <a:hlinkClick r:id="rId13" tooltip="Глауберова сіль"/>
              </a:rPr>
              <a:t>сіль</a:t>
            </a:r>
            <a:r>
              <a:rPr dirty="0" lang="ru-RU" smtClean="0" sz="200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bg2">
                    <a:lumMod val="10000"/>
                  </a:schemeClr>
                </a:solidFill>
                <a:latin charset="0" pitchFamily="66" typeface="Comic Sans MS"/>
              </a:rPr>
              <a:t>.</a:t>
            </a:r>
            <a:endParaRPr dirty="0" lang="ru-RU" sz="2000"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  <a:solidFill>
                <a:schemeClr val="bg2">
                  <a:lumMod val="10000"/>
                </a:schemeClr>
              </a:solidFill>
              <a:latin charset="0" pitchFamily="66" typeface="Comic Sans MS"/>
            </a:endParaRPr>
          </a:p>
        </p:txBody>
      </p:sp>
      <p:pic>
        <p:nvPicPr>
          <p:cNvPr descr="http://upload.wikimedia.org/wikipedia/commons/thumb/0/04/Jabir_ibn_Hayyan.jpg/200px-Jabir_ibn_Hayyan.jpg" id="1026" name="Picture 2"/>
          <p:cNvPicPr>
            <a:picLocks noChangeArrowheads="1" noChangeAspect="1" noGrp="1"/>
          </p:cNvPicPr>
          <p:nvPr>
            <p:ph idx="1" type="pic"/>
          </p:nvPr>
        </p:nvPicPr>
        <p:blipFill>
          <a:blip cstate="print" r:embed="rId14"/>
          <a:srcRect r="64"/>
          <a:stretch>
            <a:fillRect/>
          </a:stretch>
        </p:blipFill>
        <p:spPr bwMode="auto">
          <a:xfrm>
            <a:off x="357158" y="1571612"/>
            <a:ext cx="1857375" cy="3657600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357158" y="5286388"/>
            <a:ext cx="1912703" cy="369332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r>
              <a:rPr dirty="0" err="1" lang="ru-RU"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</a:rPr>
              <a:t>Джабір</a:t>
            </a:r>
            <a:r>
              <a:rPr dirty="0" lang="ru-RU"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dirty="0" err="1" lang="ru-RU"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</a:rPr>
              <a:t>ібн</a:t>
            </a:r>
            <a:r>
              <a:rPr dirty="0" lang="ru-RU"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dirty="0" err="1" lang="ru-RU"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</a:rPr>
              <a:t>Хайян</a:t>
            </a:r>
            <a:endParaRPr dirty="0" lang="ru-RU">
              <a:effectLst>
                <a:outerShdw algn="tl" blurRad="38100" dir="2700000" dist="38100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357422" y="571480"/>
            <a:ext cx="6572296" cy="584775"/>
          </a:xfrm>
          <a:prstGeom prst="rect">
            <a:avLst/>
          </a:prstGeom>
          <a:solidFill>
            <a:schemeClr val="bg1"/>
          </a:solidFill>
        </p:spPr>
        <p:txBody>
          <a:bodyPr rtlCol="0" wrap="square">
            <a:spAutoFit/>
          </a:bodyPr>
          <a:lstStyle/>
          <a:p>
            <a:pPr algn="ctr"/>
            <a:r>
              <a:rPr b="1" dirty="0" lang="uk-UA" smtClean="0" sz="3200">
                <a:solidFill>
                  <a:schemeClr val="accent2">
                    <a:lumMod val="75000"/>
                  </a:schemeClr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latin charset="0" pitchFamily="66" typeface="Comic Sans MS"/>
              </a:rPr>
              <a:t>Із історії сульфатної кислоти</a:t>
            </a:r>
            <a:endParaRPr b="1" dirty="0" lang="ru-RU" sz="3200">
              <a:solidFill>
                <a:schemeClr val="accent2">
                  <a:lumMod val="75000"/>
                </a:schemeClr>
              </a:solidFill>
              <a:effectLst>
                <a:outerShdw algn="tl" blurRad="38100" dir="2700000" dist="38100">
                  <a:srgbClr val="000000">
                    <a:alpha val="43137"/>
                  </a:srgbClr>
                </a:outerShdw>
              </a:effectLst>
              <a:latin charset="0" pitchFamily="66" typeface="Comic Sans MS"/>
            </a:endParaRPr>
          </a:p>
        </p:txBody>
      </p:sp>
    </p:spTree>
  </p:cSld>
  <p:clrMapOvr>
    <a:masterClrMapping/>
  </p:clrMapOvr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5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000" id="7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8">
                      <p:stCondLst>
                        <p:cond delay="indefinite"/>
                      </p:stCondLst>
                      <p:childTnLst>
                        <p:par>
                          <p:cTn fill="hold" id="9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10" nodeType="clickEffect" presetClass="entr" presetID="55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1000" fill="hold" id="12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13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ur="1000" id="14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animBg="1" grpId="0" spid="5"/>
      <p:bldP animBg="1" grpId="0" spid="9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5720" y="1071546"/>
            <a:ext cx="8643998" cy="3693319"/>
          </a:xfrm>
          <a:prstGeom prst="rect">
            <a:avLst/>
          </a:prstGeom>
          <a:scene3d>
            <a:camera prst="obliqueBottomLeft"/>
            <a:lightRig rig="threePt" dir="t"/>
          </a:scene3d>
          <a:sp3d>
            <a:bevelT prst="angle"/>
          </a:sp3d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buBlip>
                <a:blip r:embed="rId2"/>
              </a:buBlip>
            </a:pPr>
            <a:r>
              <a:rPr lang="ru-RU" dirty="0" err="1" smtClean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  <a:latin typeface="Comic Sans MS" pitchFamily="66" charset="0"/>
              </a:rPr>
              <a:t>Сульфатна</a:t>
            </a:r>
            <a:r>
              <a:rPr lang="ru-RU" dirty="0" smtClean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  <a:latin typeface="Comic Sans MS" pitchFamily="66" charset="0"/>
              </a:rPr>
              <a:t> кислота, одержана за </a:t>
            </a:r>
            <a:r>
              <a:rPr lang="ru-RU" dirty="0" err="1" smtClean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  <a:latin typeface="Comic Sans MS" pitchFamily="66" charset="0"/>
              </a:rPr>
              <a:t>процесом</a:t>
            </a:r>
            <a:r>
              <a:rPr lang="ru-RU" dirty="0" smtClean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  <a:latin typeface="Comic Sans MS" pitchFamily="66" charset="0"/>
              </a:rPr>
              <a:t> Джона </a:t>
            </a:r>
            <a:r>
              <a:rPr lang="ru-RU" dirty="0" err="1" smtClean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  <a:latin typeface="Comic Sans MS" pitchFamily="66" charset="0"/>
              </a:rPr>
              <a:t>Робака</a:t>
            </a:r>
            <a:r>
              <a:rPr lang="ru-RU" dirty="0" smtClean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  <a:latin typeface="Comic Sans MS" pitchFamily="66" charset="0"/>
              </a:rPr>
              <a:t>, мала </a:t>
            </a:r>
            <a:r>
              <a:rPr lang="ru-RU" dirty="0" err="1" smtClean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  <a:latin typeface="Comic Sans MS" pitchFamily="66" charset="0"/>
              </a:rPr>
              <a:t>концентрацію</a:t>
            </a:r>
            <a:r>
              <a:rPr lang="ru-RU" dirty="0" smtClean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  <a:latin typeface="Comic Sans MS" pitchFamily="66" charset="0"/>
              </a:rPr>
              <a:t> </a:t>
            </a:r>
            <a:r>
              <a:rPr lang="ru-RU" dirty="0" err="1" smtClean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  <a:latin typeface="Comic Sans MS" pitchFamily="66" charset="0"/>
              </a:rPr>
              <a:t>тільки</a:t>
            </a:r>
            <a:r>
              <a:rPr lang="ru-RU" dirty="0" smtClean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  <a:latin typeface="Comic Sans MS" pitchFamily="66" charset="0"/>
              </a:rPr>
              <a:t> 35-40%. </a:t>
            </a:r>
          </a:p>
          <a:p>
            <a:endParaRPr lang="ru-RU" dirty="0" smtClean="0">
              <a:ln>
                <a:solidFill>
                  <a:schemeClr val="tx1"/>
                </a:solidFill>
              </a:ln>
              <a:solidFill>
                <a:schemeClr val="tx1"/>
              </a:solidFill>
              <a:latin typeface="Comic Sans MS" pitchFamily="66" charset="0"/>
            </a:endParaRPr>
          </a:p>
          <a:p>
            <a:pPr>
              <a:buBlip>
                <a:blip r:embed="rId2"/>
              </a:buBlip>
            </a:pPr>
            <a:r>
              <a:rPr lang="ru-RU" dirty="0" err="1" smtClean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  <a:latin typeface="Comic Sans MS" pitchFamily="66" charset="0"/>
              </a:rPr>
              <a:t>Пізніше</a:t>
            </a:r>
            <a:r>
              <a:rPr lang="ru-RU" dirty="0" smtClean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  <a:latin typeface="Comic Sans MS" pitchFamily="66" charset="0"/>
              </a:rPr>
              <a:t> </a:t>
            </a:r>
            <a:r>
              <a:rPr lang="ru-RU" dirty="0" err="1" smtClean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  <a:latin typeface="Comic Sans MS" pitchFamily="66" charset="0"/>
              </a:rPr>
              <a:t>поліпшення</a:t>
            </a:r>
            <a:r>
              <a:rPr lang="ru-RU" dirty="0" smtClean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  <a:latin typeface="Comic Sans MS" pitchFamily="66" charset="0"/>
              </a:rPr>
              <a:t> методу </a:t>
            </a:r>
            <a:r>
              <a:rPr lang="ru-RU" dirty="0" err="1" smtClean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  <a:latin typeface="Comic Sans MS" pitchFamily="66" charset="0"/>
              </a:rPr>
              <a:t>французьким</a:t>
            </a:r>
            <a:r>
              <a:rPr lang="ru-RU" dirty="0" smtClean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  <a:latin typeface="Comic Sans MS" pitchFamily="66" charset="0"/>
              </a:rPr>
              <a:t> </a:t>
            </a:r>
            <a:r>
              <a:rPr lang="ru-RU" dirty="0" err="1" smtClean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  <a:latin typeface="Comic Sans MS" pitchFamily="66" charset="0"/>
              </a:rPr>
              <a:t>хіміком</a:t>
            </a:r>
            <a:r>
              <a:rPr lang="ru-RU" dirty="0" smtClean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  <a:latin typeface="Comic Sans MS" pitchFamily="66" charset="0"/>
              </a:rPr>
              <a:t> </a:t>
            </a:r>
            <a:r>
              <a:rPr lang="ru-RU" dirty="0" err="1" smtClean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  <a:latin typeface="Comic Sans MS" pitchFamily="66" charset="0"/>
              </a:rPr>
              <a:t>Жозефом</a:t>
            </a:r>
            <a:r>
              <a:rPr lang="ru-RU" dirty="0" smtClean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  <a:latin typeface="Comic Sans MS" pitchFamily="66" charset="0"/>
              </a:rPr>
              <a:t> </a:t>
            </a:r>
            <a:r>
              <a:rPr lang="ru-RU" dirty="0" err="1" smtClean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  <a:latin typeface="Comic Sans MS" pitchFamily="66" charset="0"/>
              </a:rPr>
              <a:t>Луї</a:t>
            </a:r>
            <a:r>
              <a:rPr lang="ru-RU" dirty="0" smtClean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  <a:latin typeface="Comic Sans MS" pitchFamily="66" charset="0"/>
              </a:rPr>
              <a:t> Гей-Люссаком </a:t>
            </a:r>
            <a:r>
              <a:rPr lang="ru-RU" dirty="0" err="1" smtClean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  <a:latin typeface="Comic Sans MS" pitchFamily="66" charset="0"/>
              </a:rPr>
              <a:t>і</a:t>
            </a:r>
            <a:r>
              <a:rPr lang="ru-RU" dirty="0" smtClean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  <a:latin typeface="Comic Sans MS" pitchFamily="66" charset="0"/>
              </a:rPr>
              <a:t> </a:t>
            </a:r>
            <a:r>
              <a:rPr lang="ru-RU" dirty="0" err="1" smtClean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  <a:latin typeface="Comic Sans MS" pitchFamily="66" charset="0"/>
              </a:rPr>
              <a:t>англійським</a:t>
            </a:r>
            <a:r>
              <a:rPr lang="ru-RU" dirty="0" smtClean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  <a:latin typeface="Comic Sans MS" pitchFamily="66" charset="0"/>
              </a:rPr>
              <a:t> Джоном </a:t>
            </a:r>
            <a:r>
              <a:rPr lang="ru-RU" dirty="0" err="1" smtClean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  <a:latin typeface="Comic Sans MS" pitchFamily="66" charset="0"/>
              </a:rPr>
              <a:t>Гловером</a:t>
            </a:r>
            <a:r>
              <a:rPr lang="ru-RU" dirty="0" smtClean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  <a:latin typeface="Comic Sans MS" pitchFamily="66" charset="0"/>
              </a:rPr>
              <a:t>, дало </a:t>
            </a:r>
            <a:r>
              <a:rPr lang="ru-RU" dirty="0" err="1" smtClean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  <a:latin typeface="Comic Sans MS" pitchFamily="66" charset="0"/>
              </a:rPr>
              <a:t>вихід</a:t>
            </a:r>
            <a:r>
              <a:rPr lang="ru-RU" dirty="0" smtClean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  <a:latin typeface="Comic Sans MS" pitchFamily="66" charset="0"/>
              </a:rPr>
              <a:t> </a:t>
            </a:r>
            <a:r>
              <a:rPr lang="ru-RU" dirty="0" err="1" smtClean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  <a:latin typeface="Comic Sans MS" pitchFamily="66" charset="0"/>
              </a:rPr>
              <a:t>кислоти</a:t>
            </a:r>
            <a:r>
              <a:rPr lang="ru-RU" dirty="0" smtClean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  <a:latin typeface="Comic Sans MS" pitchFamily="66" charset="0"/>
              </a:rPr>
              <a:t> 78% </a:t>
            </a:r>
            <a:r>
              <a:rPr lang="ru-RU" dirty="0" err="1" smtClean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  <a:latin typeface="Comic Sans MS" pitchFamily="66" charset="0"/>
              </a:rPr>
              <a:t>концентрації</a:t>
            </a:r>
            <a:r>
              <a:rPr lang="ru-RU" dirty="0" smtClean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  <a:latin typeface="Comic Sans MS" pitchFamily="66" charset="0"/>
              </a:rPr>
              <a:t>. </a:t>
            </a:r>
          </a:p>
          <a:p>
            <a:endParaRPr lang="ru-RU" dirty="0" smtClean="0">
              <a:ln>
                <a:solidFill>
                  <a:schemeClr val="tx1"/>
                </a:solidFill>
              </a:ln>
              <a:solidFill>
                <a:schemeClr val="tx1"/>
              </a:solidFill>
              <a:latin typeface="Comic Sans MS" pitchFamily="66" charset="0"/>
            </a:endParaRPr>
          </a:p>
          <a:p>
            <a:pPr>
              <a:buBlip>
                <a:blip r:embed="rId2"/>
              </a:buBlip>
            </a:pPr>
            <a:r>
              <a:rPr lang="ru-RU" dirty="0" err="1" smtClean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  <a:latin typeface="Comic Sans MS" pitchFamily="66" charset="0"/>
              </a:rPr>
              <a:t>Протягом</a:t>
            </a:r>
            <a:r>
              <a:rPr lang="ru-RU" dirty="0" smtClean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  <a:latin typeface="Comic Sans MS" pitchFamily="66" charset="0"/>
              </a:rPr>
              <a:t> Х</a:t>
            </a:r>
            <a:r>
              <a:rPr lang="en-US" dirty="0" smtClean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  <a:latin typeface="Comic Sans MS" pitchFamily="66" charset="0"/>
              </a:rPr>
              <a:t>V</a:t>
            </a:r>
            <a:r>
              <a:rPr lang="uk-UA" dirty="0" smtClean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  <a:latin typeface="Comic Sans MS" pitchFamily="66" charset="0"/>
              </a:rPr>
              <a:t>ІІІ </a:t>
            </a:r>
            <a:r>
              <a:rPr lang="ru-RU" dirty="0" smtClean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  <a:latin typeface="Comic Sans MS" pitchFamily="66" charset="0"/>
              </a:rPr>
              <a:t>ст. </a:t>
            </a:r>
            <a:r>
              <a:rPr lang="ru-RU" dirty="0" err="1" smtClean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  <a:latin typeface="Comic Sans MS" pitchFamily="66" charset="0"/>
              </a:rPr>
              <a:t>сульфатна</a:t>
            </a:r>
            <a:r>
              <a:rPr lang="ru-RU" dirty="0" smtClean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  <a:latin typeface="Comic Sans MS" pitchFamily="66" charset="0"/>
              </a:rPr>
              <a:t> кислота </a:t>
            </a:r>
            <a:r>
              <a:rPr lang="ru-RU" dirty="0" err="1" smtClean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  <a:latin typeface="Comic Sans MS" pitchFamily="66" charset="0"/>
              </a:rPr>
              <a:t>отримувалася</a:t>
            </a:r>
            <a:r>
              <a:rPr lang="ru-RU" dirty="0" smtClean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  <a:latin typeface="Comic Sans MS" pitchFamily="66" charset="0"/>
              </a:rPr>
              <a:t> сухою перегонкою </a:t>
            </a:r>
            <a:r>
              <a:rPr lang="ru-RU" dirty="0" err="1" smtClean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  <a:latin typeface="Comic Sans MS" pitchFamily="66" charset="0"/>
              </a:rPr>
              <a:t>мінералів</a:t>
            </a:r>
            <a:r>
              <a:rPr lang="ru-RU" dirty="0" smtClean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  <a:latin typeface="Comic Sans MS" pitchFamily="66" charset="0"/>
              </a:rPr>
              <a:t>, </a:t>
            </a:r>
            <a:r>
              <a:rPr lang="ru-RU" dirty="0" err="1" smtClean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  <a:latin typeface="Comic Sans MS" pitchFamily="66" charset="0"/>
              </a:rPr>
              <a:t>процес</a:t>
            </a:r>
            <a:r>
              <a:rPr lang="ru-RU" dirty="0" smtClean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  <a:latin typeface="Comic Sans MS" pitchFamily="66" charset="0"/>
              </a:rPr>
              <a:t> схожий на </a:t>
            </a:r>
            <a:r>
              <a:rPr lang="ru-RU" dirty="0" err="1" smtClean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  <a:latin typeface="Comic Sans MS" pitchFamily="66" charset="0"/>
              </a:rPr>
              <a:t>оригінальні</a:t>
            </a:r>
            <a:r>
              <a:rPr lang="ru-RU" dirty="0" smtClean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  <a:latin typeface="Comic Sans MS" pitchFamily="66" charset="0"/>
              </a:rPr>
              <a:t> </a:t>
            </a:r>
            <a:r>
              <a:rPr lang="ru-RU" dirty="0" err="1" smtClean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  <a:latin typeface="Comic Sans MS" pitchFamily="66" charset="0"/>
              </a:rPr>
              <a:t>алхімічні</a:t>
            </a:r>
            <a:r>
              <a:rPr lang="ru-RU" dirty="0" smtClean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  <a:latin typeface="Comic Sans MS" pitchFamily="66" charset="0"/>
              </a:rPr>
              <a:t> </a:t>
            </a:r>
            <a:r>
              <a:rPr lang="ru-RU" dirty="0" err="1" smtClean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  <a:latin typeface="Comic Sans MS" pitchFamily="66" charset="0"/>
              </a:rPr>
              <a:t>процеси</a:t>
            </a:r>
            <a:r>
              <a:rPr lang="ru-RU" dirty="0" smtClean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  <a:latin typeface="Comic Sans MS" pitchFamily="66" charset="0"/>
              </a:rPr>
              <a:t>.. </a:t>
            </a:r>
          </a:p>
          <a:p>
            <a:endParaRPr lang="ru-RU" dirty="0" smtClean="0">
              <a:ln>
                <a:solidFill>
                  <a:schemeClr val="tx1"/>
                </a:solidFill>
              </a:ln>
              <a:solidFill>
                <a:schemeClr val="tx1"/>
              </a:solidFill>
              <a:latin typeface="Comic Sans MS" pitchFamily="66" charset="0"/>
            </a:endParaRPr>
          </a:p>
          <a:p>
            <a:pPr>
              <a:buBlip>
                <a:blip r:embed="rId2"/>
              </a:buBlip>
            </a:pPr>
            <a:r>
              <a:rPr lang="ru-RU" dirty="0" smtClean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  <a:latin typeface="Comic Sans MS" pitchFamily="66" charset="0"/>
              </a:rPr>
              <a:t>У 1831 </a:t>
            </a:r>
            <a:r>
              <a:rPr lang="ru-RU" dirty="0" err="1" smtClean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  <a:latin typeface="Comic Sans MS" pitchFamily="66" charset="0"/>
              </a:rPr>
              <a:t>році</a:t>
            </a:r>
            <a:r>
              <a:rPr lang="ru-RU" dirty="0" smtClean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  <a:latin typeface="Comic Sans MS" pitchFamily="66" charset="0"/>
              </a:rPr>
              <a:t> </a:t>
            </a:r>
            <a:r>
              <a:rPr lang="ru-RU" dirty="0" err="1" smtClean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  <a:latin typeface="Comic Sans MS" pitchFamily="66" charset="0"/>
              </a:rPr>
              <a:t>британський</a:t>
            </a:r>
            <a:r>
              <a:rPr lang="ru-RU" dirty="0" smtClean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  <a:latin typeface="Comic Sans MS" pitchFamily="66" charset="0"/>
              </a:rPr>
              <a:t> </a:t>
            </a:r>
            <a:r>
              <a:rPr lang="ru-RU" dirty="0" err="1" smtClean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  <a:latin typeface="Comic Sans MS" pitchFamily="66" charset="0"/>
              </a:rPr>
              <a:t>купець</a:t>
            </a:r>
            <a:r>
              <a:rPr lang="ru-RU" dirty="0" smtClean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  <a:latin typeface="Comic Sans MS" pitchFamily="66" charset="0"/>
              </a:rPr>
              <a:t> </a:t>
            </a:r>
            <a:r>
              <a:rPr lang="ru-RU" dirty="0" err="1" smtClean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  <a:latin typeface="Comic Sans MS" pitchFamily="66" charset="0"/>
              </a:rPr>
              <a:t>Перегрін</a:t>
            </a:r>
            <a:r>
              <a:rPr lang="ru-RU" dirty="0" smtClean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  <a:latin typeface="Comic Sans MS" pitchFamily="66" charset="0"/>
              </a:rPr>
              <a:t> </a:t>
            </a:r>
            <a:r>
              <a:rPr lang="ru-RU" dirty="0" err="1" smtClean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  <a:latin typeface="Comic Sans MS" pitchFamily="66" charset="0"/>
              </a:rPr>
              <a:t>Філліпс</a:t>
            </a:r>
            <a:r>
              <a:rPr lang="ru-RU" dirty="0" smtClean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  <a:latin typeface="Comic Sans MS" pitchFamily="66" charset="0"/>
              </a:rPr>
              <a:t> </a:t>
            </a:r>
            <a:r>
              <a:rPr lang="ru-RU" dirty="0" err="1" smtClean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  <a:latin typeface="Comic Sans MS" pitchFamily="66" charset="0"/>
              </a:rPr>
              <a:t>запатентував</a:t>
            </a:r>
            <a:r>
              <a:rPr lang="ru-RU" dirty="0" smtClean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  <a:latin typeface="Comic Sans MS" pitchFamily="66" charset="0"/>
              </a:rPr>
              <a:t> </a:t>
            </a:r>
            <a:r>
              <a:rPr lang="ru-RU" dirty="0" err="1" smtClean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  <a:latin typeface="Comic Sans MS" pitchFamily="66" charset="0"/>
              </a:rPr>
              <a:t>контактний</a:t>
            </a:r>
            <a:r>
              <a:rPr lang="ru-RU" dirty="0" smtClean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  <a:latin typeface="Comic Sans MS" pitchFamily="66" charset="0"/>
              </a:rPr>
              <a:t> </a:t>
            </a:r>
            <a:r>
              <a:rPr lang="ru-RU" dirty="0" err="1" smtClean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  <a:latin typeface="Comic Sans MS" pitchFamily="66" charset="0"/>
              </a:rPr>
              <a:t>процес</a:t>
            </a:r>
            <a:r>
              <a:rPr lang="ru-RU" dirty="0" smtClean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  <a:latin typeface="Comic Sans MS" pitchFamily="66" charset="0"/>
              </a:rPr>
              <a:t>, </a:t>
            </a:r>
            <a:r>
              <a:rPr lang="ru-RU" dirty="0" err="1" smtClean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  <a:latin typeface="Comic Sans MS" pitchFamily="66" charset="0"/>
              </a:rPr>
              <a:t>який</a:t>
            </a:r>
            <a:r>
              <a:rPr lang="ru-RU" dirty="0" smtClean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  <a:latin typeface="Comic Sans MS" pitchFamily="66" charset="0"/>
              </a:rPr>
              <a:t> </a:t>
            </a:r>
            <a:r>
              <a:rPr lang="ru-RU" dirty="0" err="1" smtClean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  <a:latin typeface="Comic Sans MS" pitchFamily="66" charset="0"/>
              </a:rPr>
              <a:t>був</a:t>
            </a:r>
            <a:r>
              <a:rPr lang="ru-RU" dirty="0" smtClean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  <a:latin typeface="Comic Sans MS" pitchFamily="66" charset="0"/>
              </a:rPr>
              <a:t> </a:t>
            </a:r>
            <a:r>
              <a:rPr lang="ru-RU" dirty="0" err="1" smtClean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  <a:latin typeface="Comic Sans MS" pitchFamily="66" charset="0"/>
              </a:rPr>
              <a:t>набагато</a:t>
            </a:r>
            <a:r>
              <a:rPr lang="ru-RU" dirty="0" smtClean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  <a:latin typeface="Comic Sans MS" pitchFamily="66" charset="0"/>
              </a:rPr>
              <a:t> </a:t>
            </a:r>
            <a:r>
              <a:rPr lang="ru-RU" dirty="0" err="1" smtClean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  <a:latin typeface="Comic Sans MS" pitchFamily="66" charset="0"/>
              </a:rPr>
              <a:t>більш</a:t>
            </a:r>
            <a:r>
              <a:rPr lang="ru-RU" dirty="0" smtClean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  <a:latin typeface="Comic Sans MS" pitchFamily="66" charset="0"/>
              </a:rPr>
              <a:t> </a:t>
            </a:r>
            <a:r>
              <a:rPr lang="ru-RU" dirty="0" err="1" smtClean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  <a:latin typeface="Comic Sans MS" pitchFamily="66" charset="0"/>
              </a:rPr>
              <a:t>економічний</a:t>
            </a:r>
            <a:r>
              <a:rPr lang="ru-RU" dirty="0" smtClean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  <a:latin typeface="Comic Sans MS" pitchFamily="66" charset="0"/>
              </a:rPr>
              <a:t>. </a:t>
            </a:r>
            <a:r>
              <a:rPr lang="ru-RU" dirty="0" err="1" smtClean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  <a:latin typeface="Comic Sans MS" pitchFamily="66" charset="0"/>
              </a:rPr>
              <a:t>Сьогодні</a:t>
            </a:r>
            <a:r>
              <a:rPr lang="ru-RU" dirty="0" smtClean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  <a:latin typeface="Comic Sans MS" pitchFamily="66" charset="0"/>
              </a:rPr>
              <a:t> </a:t>
            </a:r>
            <a:r>
              <a:rPr lang="ru-RU" dirty="0" err="1" smtClean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  <a:latin typeface="Comic Sans MS" pitchFamily="66" charset="0"/>
              </a:rPr>
              <a:t>майже</a:t>
            </a:r>
            <a:r>
              <a:rPr lang="ru-RU" dirty="0" smtClean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  <a:latin typeface="Comic Sans MS" pitchFamily="66" charset="0"/>
              </a:rPr>
              <a:t> вся </a:t>
            </a:r>
            <a:r>
              <a:rPr lang="ru-RU" dirty="0" err="1" smtClean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  <a:latin typeface="Comic Sans MS" pitchFamily="66" charset="0"/>
              </a:rPr>
              <a:t>сульфатна</a:t>
            </a:r>
            <a:r>
              <a:rPr lang="ru-RU" dirty="0" smtClean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  <a:latin typeface="Comic Sans MS" pitchFamily="66" charset="0"/>
              </a:rPr>
              <a:t> кислота у </a:t>
            </a:r>
            <a:r>
              <a:rPr lang="ru-RU" dirty="0" err="1" smtClean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  <a:latin typeface="Comic Sans MS" pitchFamily="66" charset="0"/>
              </a:rPr>
              <a:t>світі</a:t>
            </a:r>
            <a:r>
              <a:rPr lang="ru-RU" dirty="0" smtClean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  <a:latin typeface="Comic Sans MS" pitchFamily="66" charset="0"/>
              </a:rPr>
              <a:t> </a:t>
            </a:r>
            <a:r>
              <a:rPr lang="ru-RU" dirty="0" err="1" smtClean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  <a:latin typeface="Comic Sans MS" pitchFamily="66" charset="0"/>
              </a:rPr>
              <a:t>виробляється</a:t>
            </a:r>
            <a:r>
              <a:rPr lang="ru-RU" dirty="0" smtClean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  <a:latin typeface="Comic Sans MS" pitchFamily="66" charset="0"/>
              </a:rPr>
              <a:t> </a:t>
            </a:r>
            <a:r>
              <a:rPr lang="ru-RU" dirty="0" err="1" smtClean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  <a:latin typeface="Comic Sans MS" pitchFamily="66" charset="0"/>
              </a:rPr>
              <a:t>з</a:t>
            </a:r>
            <a:r>
              <a:rPr lang="ru-RU" dirty="0" smtClean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  <a:latin typeface="Comic Sans MS" pitchFamily="66" charset="0"/>
              </a:rPr>
              <a:t> </a:t>
            </a:r>
            <a:r>
              <a:rPr lang="ru-RU" dirty="0" err="1" smtClean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  <a:latin typeface="Comic Sans MS" pitchFamily="66" charset="0"/>
              </a:rPr>
              <a:t>використанням</a:t>
            </a:r>
            <a:r>
              <a:rPr lang="ru-RU" dirty="0" smtClean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  <a:latin typeface="Comic Sans MS" pitchFamily="66" charset="0"/>
              </a:rPr>
              <a:t> </a:t>
            </a:r>
            <a:r>
              <a:rPr lang="ru-RU" dirty="0" err="1" smtClean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  <a:latin typeface="Comic Sans MS" pitchFamily="66" charset="0"/>
              </a:rPr>
              <a:t>цього</a:t>
            </a:r>
            <a:r>
              <a:rPr lang="ru-RU" dirty="0" smtClean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  <a:latin typeface="Comic Sans MS" pitchFamily="66" charset="0"/>
              </a:rPr>
              <a:t> методу.</a:t>
            </a:r>
            <a:endParaRPr lang="ru-RU" dirty="0">
              <a:ln>
                <a:solidFill>
                  <a:schemeClr val="tx1"/>
                </a:solidFill>
              </a:ln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71472" y="142852"/>
            <a:ext cx="7929618" cy="461665"/>
          </a:xfrm>
          <a:prstGeom prst="rect">
            <a:avLst/>
          </a:prstGeom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uk-UA" sz="24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Виробництво сульфатної кислоти у Х</a:t>
            </a:r>
            <a:r>
              <a:rPr lang="en-US" sz="24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V</a:t>
            </a:r>
            <a:r>
              <a:rPr lang="uk-UA" sz="24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ІІІ столітті</a:t>
            </a:r>
            <a:endParaRPr lang="ru-RU" sz="2400" b="1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5720" y="214290"/>
            <a:ext cx="8643998" cy="193899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400" dirty="0" err="1" smtClean="0">
                <a:latin typeface="Comic Sans MS" pitchFamily="66" charset="0"/>
              </a:rPr>
              <a:t>Під</a:t>
            </a:r>
            <a:r>
              <a:rPr lang="ru-RU" sz="2400" dirty="0" smtClean="0">
                <a:latin typeface="Comic Sans MS" pitchFamily="66" charset="0"/>
              </a:rPr>
              <a:t> час </a:t>
            </a:r>
            <a:r>
              <a:rPr lang="ru-RU" sz="2400" dirty="0" err="1" smtClean="0">
                <a:latin typeface="Comic Sans MS" pitchFamily="66" charset="0"/>
              </a:rPr>
              <a:t>промислової</a:t>
            </a:r>
            <a:r>
              <a:rPr lang="ru-RU" sz="2400" dirty="0" smtClean="0">
                <a:latin typeface="Comic Sans MS" pitchFamily="66" charset="0"/>
              </a:rPr>
              <a:t> </a:t>
            </a:r>
            <a:r>
              <a:rPr lang="ru-RU" sz="2400" dirty="0" err="1" smtClean="0">
                <a:latin typeface="Comic Sans MS" pitchFamily="66" charset="0"/>
              </a:rPr>
              <a:t>революції</a:t>
            </a:r>
            <a:r>
              <a:rPr lang="ru-RU" sz="2400" dirty="0" smtClean="0">
                <a:latin typeface="Comic Sans MS" pitchFamily="66" charset="0"/>
              </a:rPr>
              <a:t> к. Х</a:t>
            </a:r>
            <a:r>
              <a:rPr lang="en-US" sz="2400" dirty="0" smtClean="0">
                <a:latin typeface="Comic Sans MS" pitchFamily="66" charset="0"/>
              </a:rPr>
              <a:t>V</a:t>
            </a:r>
            <a:r>
              <a:rPr lang="uk-UA" sz="2400" dirty="0" smtClean="0">
                <a:latin typeface="Comic Sans MS" pitchFamily="66" charset="0"/>
              </a:rPr>
              <a:t>ІІІ – ХІХ ст. </a:t>
            </a:r>
            <a:r>
              <a:rPr lang="ru-RU" sz="2400" dirty="0" err="1" smtClean="0">
                <a:latin typeface="Comic Sans MS" pitchFamily="66" charset="0"/>
              </a:rPr>
              <a:t>розпочалося</a:t>
            </a:r>
            <a:r>
              <a:rPr lang="ru-RU" sz="2400" dirty="0" smtClean="0">
                <a:latin typeface="Comic Sans MS" pitchFamily="66" charset="0"/>
              </a:rPr>
              <a:t> </a:t>
            </a:r>
            <a:r>
              <a:rPr lang="ru-RU" sz="2400" dirty="0" err="1" smtClean="0">
                <a:latin typeface="Comic Sans MS" pitchFamily="66" charset="0"/>
              </a:rPr>
              <a:t>промислове</a:t>
            </a:r>
            <a:r>
              <a:rPr lang="ru-RU" sz="2400" dirty="0" smtClean="0">
                <a:latin typeface="Comic Sans MS" pitchFamily="66" charset="0"/>
              </a:rPr>
              <a:t> </a:t>
            </a:r>
            <a:r>
              <a:rPr lang="ru-RU" sz="2400" dirty="0" err="1" smtClean="0">
                <a:latin typeface="Comic Sans MS" pitchFamily="66" charset="0"/>
              </a:rPr>
              <a:t>виробництво</a:t>
            </a:r>
            <a:r>
              <a:rPr lang="ru-RU" sz="2400" dirty="0" smtClean="0">
                <a:latin typeface="Comic Sans MS" pitchFamily="66" charset="0"/>
              </a:rPr>
              <a:t> </a:t>
            </a:r>
            <a:r>
              <a:rPr lang="ru-RU" sz="2400" dirty="0" err="1" smtClean="0">
                <a:latin typeface="Comic Sans MS" pitchFamily="66" charset="0"/>
              </a:rPr>
              <a:t>деяких</a:t>
            </a:r>
            <a:r>
              <a:rPr lang="ru-RU" sz="2400" dirty="0" smtClean="0">
                <a:latin typeface="Comic Sans MS" pitchFamily="66" charset="0"/>
              </a:rPr>
              <a:t> </a:t>
            </a:r>
            <a:r>
              <a:rPr lang="ru-RU" sz="2400" dirty="0" err="1" smtClean="0">
                <a:latin typeface="Comic Sans MS" pitchFamily="66" charset="0"/>
              </a:rPr>
              <a:t>найпотрібніших</a:t>
            </a:r>
            <a:r>
              <a:rPr lang="ru-RU" sz="2400" dirty="0" smtClean="0">
                <a:latin typeface="Comic Sans MS" pitchFamily="66" charset="0"/>
              </a:rPr>
              <a:t> на ринку </a:t>
            </a:r>
            <a:r>
              <a:rPr lang="ru-RU" sz="2400" dirty="0" err="1" smtClean="0">
                <a:latin typeface="Comic Sans MS" pitchFamily="66" charset="0"/>
              </a:rPr>
              <a:t>хімікатів</a:t>
            </a:r>
            <a:r>
              <a:rPr lang="ru-RU" sz="2400" dirty="0" smtClean="0">
                <a:latin typeface="Comic Sans MS" pitchFamily="66" charset="0"/>
              </a:rPr>
              <a:t>, </a:t>
            </a:r>
            <a:r>
              <a:rPr lang="ru-RU" sz="2400" dirty="0" err="1" smtClean="0">
                <a:latin typeface="Comic Sans MS" pitchFamily="66" charset="0"/>
              </a:rPr>
              <a:t>чим</a:t>
            </a:r>
            <a:r>
              <a:rPr lang="ru-RU" sz="2400" dirty="0" smtClean="0">
                <a:latin typeface="Comic Sans MS" pitchFamily="66" charset="0"/>
              </a:rPr>
              <a:t> </a:t>
            </a:r>
            <a:r>
              <a:rPr lang="ru-RU" sz="2400" dirty="0" err="1" smtClean="0">
                <a:latin typeface="Comic Sans MS" pitchFamily="66" charset="0"/>
              </a:rPr>
              <a:t>було</a:t>
            </a:r>
            <a:r>
              <a:rPr lang="ru-RU" sz="2400" dirty="0" smtClean="0">
                <a:latin typeface="Comic Sans MS" pitchFamily="66" charset="0"/>
              </a:rPr>
              <a:t> </a:t>
            </a:r>
            <a:r>
              <a:rPr lang="ru-RU" sz="2400" dirty="0" err="1" smtClean="0">
                <a:latin typeface="Comic Sans MS" pitchFamily="66" charset="0"/>
              </a:rPr>
              <a:t>покладено</a:t>
            </a:r>
            <a:r>
              <a:rPr lang="ru-RU" sz="2400" dirty="0" smtClean="0">
                <a:latin typeface="Comic Sans MS" pitchFamily="66" charset="0"/>
              </a:rPr>
              <a:t> початок </a:t>
            </a:r>
            <a:r>
              <a:rPr lang="ru-RU" sz="2400" dirty="0" err="1" smtClean="0">
                <a:latin typeface="Comic Sans MS" pitchFamily="66" charset="0"/>
              </a:rPr>
              <a:t>розвитку</a:t>
            </a:r>
            <a:r>
              <a:rPr lang="ru-RU" sz="2400" dirty="0" smtClean="0">
                <a:latin typeface="Comic Sans MS" pitchFamily="66" charset="0"/>
              </a:rPr>
              <a:t> </a:t>
            </a:r>
            <a:r>
              <a:rPr lang="ru-RU" sz="2400" dirty="0" err="1" smtClean="0">
                <a:latin typeface="Comic Sans MS" pitchFamily="66" charset="0"/>
              </a:rPr>
              <a:t>хімічної</a:t>
            </a:r>
            <a:r>
              <a:rPr lang="ru-RU" sz="2400" dirty="0" smtClean="0">
                <a:latin typeface="Comic Sans MS" pitchFamily="66" charset="0"/>
              </a:rPr>
              <a:t> </a:t>
            </a:r>
            <a:r>
              <a:rPr lang="ru-RU" sz="2400" dirty="0" err="1" smtClean="0">
                <a:latin typeface="Comic Sans MS" pitchFamily="66" charset="0"/>
              </a:rPr>
              <a:t>промисловості</a:t>
            </a:r>
            <a:r>
              <a:rPr lang="ru-RU" sz="2400" dirty="0" smtClean="0">
                <a:latin typeface="Comic Sans MS" pitchFamily="66" charset="0"/>
              </a:rPr>
              <a:t>. </a:t>
            </a:r>
            <a:endParaRPr lang="ru-RU" dirty="0" smtClean="0">
              <a:latin typeface="Comic Sans MS" pitchFamily="66" charset="0"/>
            </a:endParaRPr>
          </a:p>
          <a:p>
            <a:pPr algn="ctr"/>
            <a:endParaRPr lang="ru-RU" sz="2400" dirty="0" smtClean="0">
              <a:latin typeface="Comic Sans MS" pitchFamily="66" charset="0"/>
            </a:endParaRPr>
          </a:p>
        </p:txBody>
      </p:sp>
      <p:graphicFrame>
        <p:nvGraphicFramePr>
          <p:cNvPr id="4" name="Схема 3"/>
          <p:cNvGraphicFramePr/>
          <p:nvPr/>
        </p:nvGraphicFramePr>
        <p:xfrm>
          <a:off x="642910" y="1928802"/>
          <a:ext cx="8143932" cy="464347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Graphic spid="4" grpId="0">
        <p:bldAsOne/>
      </p:bldGraphic>
      <p:bldGraphic spid="4" grpId="1">
        <p:bldAsOne/>
      </p:bldGraphic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xmlns="" val="1127236204"/>
              </p:ext>
            </p:extLst>
          </p:nvPr>
        </p:nvGraphicFramePr>
        <p:xfrm>
          <a:off x="1071538" y="1142984"/>
          <a:ext cx="6929486" cy="521497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" name="Прямоугольник 1"/>
          <p:cNvSpPr/>
          <p:nvPr/>
        </p:nvSpPr>
        <p:spPr>
          <a:xfrm>
            <a:off x="395536" y="369332"/>
            <a:ext cx="792088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dirty="0" err="1" smtClean="0">
                <a:latin typeface="Comic Sans MS" pitchFamily="66" charset="0"/>
              </a:rPr>
              <a:t>Етапи</a:t>
            </a:r>
            <a:r>
              <a:rPr lang="ru-RU" sz="3200" dirty="0" smtClean="0">
                <a:latin typeface="Comic Sans MS" pitchFamily="66" charset="0"/>
              </a:rPr>
              <a:t> </a:t>
            </a:r>
            <a:r>
              <a:rPr lang="ru-RU" sz="3200" dirty="0" err="1">
                <a:latin typeface="Comic Sans MS" pitchFamily="66" charset="0"/>
              </a:rPr>
              <a:t>о</a:t>
            </a:r>
            <a:r>
              <a:rPr lang="ru-RU" sz="3200" dirty="0" err="1" smtClean="0">
                <a:latin typeface="Comic Sans MS" pitchFamily="66" charset="0"/>
              </a:rPr>
              <a:t>держання</a:t>
            </a:r>
            <a:r>
              <a:rPr lang="ru-RU" sz="3200" dirty="0" smtClean="0">
                <a:latin typeface="Comic Sans MS" pitchFamily="66" charset="0"/>
              </a:rPr>
              <a:t> </a:t>
            </a:r>
            <a:r>
              <a:rPr lang="ru-RU" sz="3200" dirty="0" err="1">
                <a:latin typeface="Comic Sans MS" pitchFamily="66" charset="0"/>
              </a:rPr>
              <a:t>сульфатної</a:t>
            </a:r>
            <a:r>
              <a:rPr lang="ru-RU" sz="3200" dirty="0">
                <a:latin typeface="Comic Sans MS" pitchFamily="66" charset="0"/>
              </a:rPr>
              <a:t> </a:t>
            </a:r>
            <a:r>
              <a:rPr lang="ru-RU" sz="3200" dirty="0" err="1" smtClean="0">
                <a:latin typeface="Comic Sans MS" pitchFamily="66" charset="0"/>
              </a:rPr>
              <a:t>кислоти</a:t>
            </a:r>
            <a:r>
              <a:rPr lang="ru-RU" sz="3200" dirty="0" smtClean="0">
                <a:latin typeface="Comic Sans MS" pitchFamily="66" charset="0"/>
              </a:rPr>
              <a:t>:</a:t>
            </a:r>
            <a:endParaRPr lang="ru-RU" sz="3200" dirty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AsOne/>
      </p:bldGraphic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xmlns="" val="1550351383"/>
              </p:ext>
            </p:extLst>
          </p:nvPr>
        </p:nvGraphicFramePr>
        <p:xfrm>
          <a:off x="304800" y="457200"/>
          <a:ext cx="8686800" cy="13876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12" name="Схема 11"/>
          <p:cNvGraphicFramePr/>
          <p:nvPr>
            <p:extLst>
              <p:ext uri="{D42A27DB-BD31-4B8C-83A1-F6EECF244321}">
                <p14:modId xmlns:p14="http://schemas.microsoft.com/office/powerpoint/2010/main" xmlns="" val="2560826925"/>
              </p:ext>
            </p:extLst>
          </p:nvPr>
        </p:nvGraphicFramePr>
        <p:xfrm>
          <a:off x="323528" y="1916832"/>
          <a:ext cx="8568952" cy="39604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</p:spTree>
    <p:extLst>
      <p:ext uri="{BB962C8B-B14F-4D97-AF65-F5344CB8AC3E}">
        <p14:creationId xmlns:p14="http://schemas.microsoft.com/office/powerpoint/2010/main" xmlns="" val="2302754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Схема 6"/>
          <p:cNvGraphicFramePr/>
          <p:nvPr>
            <p:extLst>
              <p:ext uri="{D42A27DB-BD31-4B8C-83A1-F6EECF244321}">
                <p14:modId xmlns:p14="http://schemas.microsoft.com/office/powerpoint/2010/main" xmlns="" val="609839831"/>
              </p:ext>
            </p:extLst>
          </p:nvPr>
        </p:nvGraphicFramePr>
        <p:xfrm>
          <a:off x="467544" y="188640"/>
          <a:ext cx="8352928" cy="1800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9" name="Схема 8"/>
          <p:cNvGraphicFramePr/>
          <p:nvPr>
            <p:extLst>
              <p:ext uri="{D42A27DB-BD31-4B8C-83A1-F6EECF244321}">
                <p14:modId xmlns:p14="http://schemas.microsoft.com/office/powerpoint/2010/main" xmlns="" val="2130608894"/>
              </p:ext>
            </p:extLst>
          </p:nvPr>
        </p:nvGraphicFramePr>
        <p:xfrm>
          <a:off x="467544" y="2132856"/>
          <a:ext cx="8424936" cy="45365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</p:spTree>
    <p:extLst>
      <p:ext uri="{BB962C8B-B14F-4D97-AF65-F5344CB8AC3E}">
        <p14:creationId xmlns:p14="http://schemas.microsoft.com/office/powerpoint/2010/main" xmlns="" val="18983078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xmlns="" val="1823283813"/>
              </p:ext>
            </p:extLst>
          </p:nvPr>
        </p:nvGraphicFramePr>
        <p:xfrm>
          <a:off x="467544" y="188640"/>
          <a:ext cx="8280920" cy="27363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7" name="Схема 6"/>
          <p:cNvGraphicFramePr/>
          <p:nvPr>
            <p:extLst>
              <p:ext uri="{D42A27DB-BD31-4B8C-83A1-F6EECF244321}">
                <p14:modId xmlns:p14="http://schemas.microsoft.com/office/powerpoint/2010/main" xmlns="" val="2793770843"/>
              </p:ext>
            </p:extLst>
          </p:nvPr>
        </p:nvGraphicFramePr>
        <p:xfrm>
          <a:off x="467544" y="1988840"/>
          <a:ext cx="8136904" cy="43204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</p:spTree>
    <p:extLst>
      <p:ext uri="{BB962C8B-B14F-4D97-AF65-F5344CB8AC3E}">
        <p14:creationId xmlns:p14="http://schemas.microsoft.com/office/powerpoint/2010/main" xmlns="" val="29814574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4282" y="2071678"/>
            <a:ext cx="8643998" cy="3662541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800" b="1" dirty="0" err="1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Речовина</a:t>
            </a:r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sz="2800" b="1" dirty="0" err="1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Куртуа</a:t>
            </a:r>
            <a:endParaRPr lang="ru-RU" sz="2800" b="1" dirty="0" smtClean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  <a:p>
            <a:pPr algn="ctr"/>
            <a:endParaRPr lang="ru-RU" sz="2800" b="1" dirty="0" smtClean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  <a:p>
            <a:pPr algn="just"/>
            <a:r>
              <a:rPr lang="ru-RU" sz="2200" dirty="0" err="1" smtClean="0">
                <a:latin typeface="Comic Sans MS" pitchFamily="66" charset="0"/>
              </a:rPr>
              <a:t>Якось</a:t>
            </a:r>
            <a:r>
              <a:rPr lang="ru-RU" sz="2200" dirty="0" smtClean="0">
                <a:latin typeface="Comic Sans MS" pitchFamily="66" charset="0"/>
              </a:rPr>
              <a:t>, </a:t>
            </a:r>
            <a:r>
              <a:rPr lang="ru-RU" sz="2200" dirty="0" err="1" smtClean="0">
                <a:latin typeface="Comic Sans MS" pitchFamily="66" charset="0"/>
              </a:rPr>
              <a:t>зачиняючи</a:t>
            </a:r>
            <a:r>
              <a:rPr lang="ru-RU" sz="2200" dirty="0" smtClean="0">
                <a:latin typeface="Comic Sans MS" pitchFamily="66" charset="0"/>
              </a:rPr>
              <a:t> аптеку, </a:t>
            </a:r>
            <a:r>
              <a:rPr lang="ru-RU" sz="2200" dirty="0" err="1" smtClean="0">
                <a:latin typeface="Comic Sans MS" pitchFamily="66" charset="0"/>
              </a:rPr>
              <a:t>аптекар</a:t>
            </a:r>
            <a:r>
              <a:rPr lang="ru-RU" sz="2200" dirty="0" smtClean="0">
                <a:latin typeface="Comic Sans MS" pitchFamily="66" charset="0"/>
              </a:rPr>
              <a:t> </a:t>
            </a:r>
            <a:r>
              <a:rPr lang="ru-RU" sz="2200" dirty="0" err="1" smtClean="0">
                <a:latin typeface="Comic Sans MS" pitchFamily="66" charset="0"/>
              </a:rPr>
              <a:t>Куртуа</a:t>
            </a:r>
            <a:r>
              <a:rPr lang="ru-RU" sz="2200" dirty="0" smtClean="0">
                <a:latin typeface="Comic Sans MS" pitchFamily="66" charset="0"/>
              </a:rPr>
              <a:t> </a:t>
            </a:r>
            <a:r>
              <a:rPr lang="ru-RU" sz="2200" dirty="0" err="1" smtClean="0">
                <a:latin typeface="Comic Sans MS" pitchFamily="66" charset="0"/>
              </a:rPr>
              <a:t>вирішив</a:t>
            </a:r>
            <a:r>
              <a:rPr lang="ru-RU" sz="2200" dirty="0" smtClean="0">
                <a:latin typeface="Comic Sans MS" pitchFamily="66" charset="0"/>
              </a:rPr>
              <a:t> </a:t>
            </a:r>
            <a:r>
              <a:rPr lang="ru-RU" sz="2200" dirty="0" err="1" smtClean="0">
                <a:latin typeface="Comic Sans MS" pitchFamily="66" charset="0"/>
              </a:rPr>
              <a:t>вигнати</a:t>
            </a:r>
            <a:r>
              <a:rPr lang="ru-RU" sz="2200" dirty="0" smtClean="0">
                <a:latin typeface="Comic Sans MS" pitchFamily="66" charset="0"/>
              </a:rPr>
              <a:t> </a:t>
            </a:r>
            <a:r>
              <a:rPr lang="ru-RU" sz="2200" dirty="0" err="1" smtClean="0">
                <a:latin typeface="Comic Sans MS" pitchFamily="66" charset="0"/>
              </a:rPr>
              <a:t>кішку</a:t>
            </a:r>
            <a:r>
              <a:rPr lang="ru-RU" sz="2200" dirty="0" smtClean="0">
                <a:latin typeface="Comic Sans MS" pitchFamily="66" charset="0"/>
              </a:rPr>
              <a:t> на </a:t>
            </a:r>
            <a:r>
              <a:rPr lang="ru-RU" sz="2200" dirty="0" err="1" smtClean="0">
                <a:latin typeface="Comic Sans MS" pitchFamily="66" charset="0"/>
              </a:rPr>
              <a:t>вулицю</a:t>
            </a:r>
            <a:r>
              <a:rPr lang="ru-RU" sz="2200" dirty="0" smtClean="0">
                <a:latin typeface="Comic Sans MS" pitchFamily="66" charset="0"/>
              </a:rPr>
              <a:t>. </a:t>
            </a:r>
            <a:r>
              <a:rPr lang="ru-RU" sz="2200" dirty="0" err="1" smtClean="0">
                <a:latin typeface="Comic Sans MS" pitchFamily="66" charset="0"/>
              </a:rPr>
              <a:t>Перелякана</a:t>
            </a:r>
            <a:r>
              <a:rPr lang="ru-RU" sz="2200" dirty="0" smtClean="0">
                <a:latin typeface="Comic Sans MS" pitchFamily="66" charset="0"/>
              </a:rPr>
              <a:t> </a:t>
            </a:r>
            <a:r>
              <a:rPr lang="ru-RU" sz="2200" dirty="0" err="1" smtClean="0">
                <a:latin typeface="Comic Sans MS" pitchFamily="66" charset="0"/>
              </a:rPr>
              <a:t>кішка</a:t>
            </a:r>
            <a:r>
              <a:rPr lang="ru-RU" sz="2200" dirty="0" smtClean="0">
                <a:latin typeface="Comic Sans MS" pitchFamily="66" charset="0"/>
              </a:rPr>
              <a:t> </a:t>
            </a:r>
            <a:r>
              <a:rPr lang="ru-RU" sz="2200" dirty="0" err="1" smtClean="0">
                <a:latin typeface="Comic Sans MS" pitchFamily="66" charset="0"/>
              </a:rPr>
              <a:t>стрибнула</a:t>
            </a:r>
            <a:r>
              <a:rPr lang="ru-RU" sz="2200" dirty="0" smtClean="0">
                <a:latin typeface="Comic Sans MS" pitchFamily="66" charset="0"/>
              </a:rPr>
              <a:t> </a:t>
            </a:r>
            <a:r>
              <a:rPr lang="ru-RU" sz="2200" dirty="0" err="1" smtClean="0">
                <a:latin typeface="Comic Sans MS" pitchFamily="66" charset="0"/>
              </a:rPr>
              <a:t>з</a:t>
            </a:r>
            <a:r>
              <a:rPr lang="ru-RU" sz="2200" dirty="0" smtClean="0">
                <a:latin typeface="Comic Sans MS" pitchFamily="66" charset="0"/>
              </a:rPr>
              <a:t> </a:t>
            </a:r>
            <a:r>
              <a:rPr lang="ru-RU" sz="2200" dirty="0" err="1" smtClean="0">
                <a:latin typeface="Comic Sans MS" pitchFamily="66" charset="0"/>
              </a:rPr>
              <a:t>полиці</a:t>
            </a:r>
            <a:r>
              <a:rPr lang="ru-RU" sz="2200" dirty="0" smtClean="0">
                <a:latin typeface="Comic Sans MS" pitchFamily="66" charset="0"/>
              </a:rPr>
              <a:t> </a:t>
            </a:r>
            <a:r>
              <a:rPr lang="ru-RU" sz="2200" dirty="0" err="1" smtClean="0">
                <a:latin typeface="Comic Sans MS" pitchFamily="66" charset="0"/>
              </a:rPr>
              <a:t>й</a:t>
            </a:r>
            <a:r>
              <a:rPr lang="ru-RU" sz="2200" dirty="0">
                <a:latin typeface="Comic Sans MS" pitchFamily="66" charset="0"/>
              </a:rPr>
              <a:t> </a:t>
            </a:r>
            <a:r>
              <a:rPr lang="ru-RU" sz="2200" dirty="0" smtClean="0">
                <a:latin typeface="Comic Sans MS" pitchFamily="66" charset="0"/>
              </a:rPr>
              <a:t>перекинула склянку </a:t>
            </a:r>
            <a:r>
              <a:rPr lang="ru-RU" sz="2200" dirty="0" err="1" smtClean="0">
                <a:latin typeface="Comic Sans MS" pitchFamily="66" charset="0"/>
              </a:rPr>
              <a:t>з</a:t>
            </a:r>
            <a:r>
              <a:rPr lang="ru-RU" sz="2200" dirty="0" smtClean="0">
                <a:latin typeface="Comic Sans MS" pitchFamily="66" charset="0"/>
              </a:rPr>
              <a:t> </a:t>
            </a:r>
            <a:r>
              <a:rPr lang="ru-RU" sz="2200" dirty="0" err="1" smtClean="0">
                <a:latin typeface="Comic Sans MS" pitchFamily="66" charset="0"/>
              </a:rPr>
              <a:t>концентрованою</a:t>
            </a:r>
            <a:r>
              <a:rPr lang="ru-RU" sz="2200" dirty="0" smtClean="0">
                <a:latin typeface="Comic Sans MS" pitchFamily="66" charset="0"/>
              </a:rPr>
              <a:t> сульфатною кислотою. Склянка впала, </a:t>
            </a:r>
            <a:r>
              <a:rPr lang="ru-RU" sz="2200" dirty="0" err="1" smtClean="0">
                <a:latin typeface="Comic Sans MS" pitchFamily="66" charset="0"/>
              </a:rPr>
              <a:t>розбилася</a:t>
            </a:r>
            <a:r>
              <a:rPr lang="ru-RU" sz="2200" dirty="0" smtClean="0">
                <a:latin typeface="Comic Sans MS" pitchFamily="66" charset="0"/>
              </a:rPr>
              <a:t>, кислота </a:t>
            </a:r>
            <a:r>
              <a:rPr lang="ru-RU" sz="2200" dirty="0" err="1" smtClean="0">
                <a:latin typeface="Comic Sans MS" pitchFamily="66" charset="0"/>
              </a:rPr>
              <a:t>пролилася</a:t>
            </a:r>
            <a:r>
              <a:rPr lang="ru-RU" sz="2200" dirty="0" smtClean="0">
                <a:latin typeface="Comic Sans MS" pitchFamily="66" charset="0"/>
              </a:rPr>
              <a:t> на </a:t>
            </a:r>
            <a:r>
              <a:rPr lang="ru-RU" sz="2200" dirty="0" err="1" smtClean="0">
                <a:latin typeface="Comic Sans MS" pitchFamily="66" charset="0"/>
              </a:rPr>
              <a:t>попіл</a:t>
            </a:r>
            <a:r>
              <a:rPr lang="ru-RU" sz="2200" dirty="0" smtClean="0">
                <a:latin typeface="Comic Sans MS" pitchFamily="66" charset="0"/>
              </a:rPr>
              <a:t> </a:t>
            </a:r>
            <a:r>
              <a:rPr lang="ru-RU" sz="2200" dirty="0" err="1" smtClean="0">
                <a:latin typeface="Comic Sans MS" pitchFamily="66" charset="0"/>
              </a:rPr>
              <a:t>із</a:t>
            </a:r>
            <a:r>
              <a:rPr lang="ru-RU" sz="2200" dirty="0" smtClean="0">
                <a:latin typeface="Comic Sans MS" pitchFamily="66" charset="0"/>
              </a:rPr>
              <a:t>  </a:t>
            </a:r>
            <a:r>
              <a:rPr lang="ru-RU" sz="2200" dirty="0" err="1" smtClean="0">
                <a:latin typeface="Comic Sans MS" pitchFamily="66" charset="0"/>
              </a:rPr>
              <a:t>водоростей</a:t>
            </a:r>
            <a:r>
              <a:rPr lang="ru-RU" sz="2200" dirty="0" smtClean="0">
                <a:latin typeface="Comic Sans MS" pitchFamily="66" charset="0"/>
              </a:rPr>
              <a:t>. </a:t>
            </a:r>
            <a:r>
              <a:rPr lang="ru-RU" sz="2200" dirty="0" err="1" smtClean="0">
                <a:latin typeface="Comic Sans MS" pitchFamily="66" charset="0"/>
              </a:rPr>
              <a:t>Здивований</a:t>
            </a:r>
            <a:r>
              <a:rPr lang="ru-RU" sz="2200" dirty="0" smtClean="0">
                <a:latin typeface="Comic Sans MS" pitchFamily="66" charset="0"/>
              </a:rPr>
              <a:t> </a:t>
            </a:r>
            <a:r>
              <a:rPr lang="ru-RU" sz="2200" dirty="0" err="1" smtClean="0">
                <a:latin typeface="Comic Sans MS" pitchFamily="66" charset="0"/>
              </a:rPr>
              <a:t>аптекар</a:t>
            </a:r>
            <a:r>
              <a:rPr lang="ru-RU" sz="2200" dirty="0" smtClean="0">
                <a:latin typeface="Comic Sans MS" pitchFamily="66" charset="0"/>
              </a:rPr>
              <a:t> </a:t>
            </a:r>
            <a:r>
              <a:rPr lang="ru-RU" sz="2200" dirty="0" err="1" smtClean="0">
                <a:latin typeface="Comic Sans MS" pitchFamily="66" charset="0"/>
              </a:rPr>
              <a:t>відразу</a:t>
            </a:r>
            <a:r>
              <a:rPr lang="ru-RU" sz="2200" dirty="0" smtClean="0">
                <a:latin typeface="Comic Sans MS" pitchFamily="66" charset="0"/>
              </a:rPr>
              <a:t> </a:t>
            </a:r>
            <a:r>
              <a:rPr lang="ru-RU" sz="2200" dirty="0" err="1" smtClean="0">
                <a:latin typeface="Comic Sans MS" pitchFamily="66" charset="0"/>
              </a:rPr>
              <a:t>побачив</a:t>
            </a:r>
            <a:r>
              <a:rPr lang="ru-RU" sz="2200" dirty="0" smtClean="0">
                <a:latin typeface="Comic Sans MS" pitchFamily="66" charset="0"/>
              </a:rPr>
              <a:t> </a:t>
            </a:r>
            <a:r>
              <a:rPr lang="ru-RU" sz="2200" dirty="0" err="1" smtClean="0">
                <a:latin typeface="Comic Sans MS" pitchFamily="66" charset="0"/>
              </a:rPr>
              <a:t>фіолетовий</a:t>
            </a:r>
            <a:r>
              <a:rPr lang="ru-RU" sz="2200" dirty="0" smtClean="0">
                <a:latin typeface="Comic Sans MS" pitchFamily="66" charset="0"/>
              </a:rPr>
              <a:t> </a:t>
            </a:r>
            <a:r>
              <a:rPr lang="ru-RU" sz="2200" dirty="0" err="1" smtClean="0">
                <a:latin typeface="Comic Sans MS" pitchFamily="66" charset="0"/>
              </a:rPr>
              <a:t>дим</a:t>
            </a:r>
            <a:r>
              <a:rPr lang="ru-RU" sz="2200" dirty="0" smtClean="0">
                <a:latin typeface="Comic Sans MS" pitchFamily="66" charset="0"/>
              </a:rPr>
              <a:t>. </a:t>
            </a:r>
          </a:p>
          <a:p>
            <a:pPr algn="just"/>
            <a:r>
              <a:rPr lang="ru-RU" sz="2200" dirty="0" smtClean="0">
                <a:latin typeface="Comic Sans MS" pitchFamily="66" charset="0"/>
              </a:rPr>
              <a:t>Так </a:t>
            </a:r>
            <a:r>
              <a:rPr lang="ru-RU" sz="2200" dirty="0" err="1" smtClean="0">
                <a:latin typeface="Comic Sans MS" pitchFamily="66" charset="0"/>
              </a:rPr>
              <a:t>випадково</a:t>
            </a:r>
            <a:r>
              <a:rPr lang="ru-RU" sz="2200" dirty="0" smtClean="0">
                <a:latin typeface="Comic Sans MS" pitchFamily="66" charset="0"/>
              </a:rPr>
              <a:t> </a:t>
            </a:r>
            <a:r>
              <a:rPr lang="ru-RU" sz="2200" dirty="0" err="1" smtClean="0">
                <a:latin typeface="Comic Sans MS" pitchFamily="66" charset="0"/>
              </a:rPr>
              <a:t>було</a:t>
            </a:r>
            <a:r>
              <a:rPr lang="ru-RU" sz="2200" dirty="0" smtClean="0">
                <a:latin typeface="Comic Sans MS" pitchFamily="66" charset="0"/>
              </a:rPr>
              <a:t> </a:t>
            </a:r>
            <a:r>
              <a:rPr lang="ru-RU" sz="2200" dirty="0" err="1" smtClean="0">
                <a:latin typeface="Comic Sans MS" pitchFamily="66" charset="0"/>
              </a:rPr>
              <a:t>відкрито</a:t>
            </a:r>
            <a:r>
              <a:rPr lang="ru-RU" sz="2200" dirty="0" smtClean="0">
                <a:latin typeface="Comic Sans MS" pitchFamily="66" charset="0"/>
              </a:rPr>
              <a:t> </a:t>
            </a:r>
            <a:r>
              <a:rPr lang="ru-RU" sz="2200" dirty="0" err="1" smtClean="0">
                <a:latin typeface="Comic Sans MS" pitchFamily="66" charset="0"/>
              </a:rPr>
              <a:t>нову</a:t>
            </a:r>
            <a:r>
              <a:rPr lang="ru-RU" sz="2200" dirty="0" smtClean="0">
                <a:latin typeface="Comic Sans MS" pitchFamily="66" charset="0"/>
              </a:rPr>
              <a:t> </a:t>
            </a:r>
            <a:r>
              <a:rPr lang="ru-RU" sz="2200" dirty="0" err="1" smtClean="0">
                <a:latin typeface="Comic Sans MS" pitchFamily="66" charset="0"/>
              </a:rPr>
              <a:t>речовину</a:t>
            </a:r>
            <a:r>
              <a:rPr lang="ru-RU" sz="2200" dirty="0" smtClean="0">
                <a:latin typeface="Comic Sans MS" pitchFamily="66" charset="0"/>
              </a:rPr>
              <a:t> — йод («</a:t>
            </a:r>
            <a:r>
              <a:rPr lang="ru-RU" sz="2200" dirty="0" err="1" smtClean="0">
                <a:latin typeface="Comic Sans MS" pitchFamily="66" charset="0"/>
              </a:rPr>
              <a:t>йодос</a:t>
            </a:r>
            <a:r>
              <a:rPr lang="ru-RU" sz="2200" dirty="0" smtClean="0">
                <a:latin typeface="Comic Sans MS" pitchFamily="66" charset="0"/>
              </a:rPr>
              <a:t>» </a:t>
            </a:r>
            <a:r>
              <a:rPr lang="ru-RU" sz="2200" dirty="0" err="1" smtClean="0">
                <a:latin typeface="Comic Sans MS" pitchFamily="66" charset="0"/>
              </a:rPr>
              <a:t>перекладається</a:t>
            </a:r>
            <a:r>
              <a:rPr lang="ru-RU" sz="2200" dirty="0" smtClean="0">
                <a:latin typeface="Comic Sans MS" pitchFamily="66" charset="0"/>
              </a:rPr>
              <a:t> як </a:t>
            </a:r>
            <a:r>
              <a:rPr lang="ru-RU" sz="2200" dirty="0" err="1" smtClean="0">
                <a:latin typeface="Comic Sans MS" pitchFamily="66" charset="0"/>
              </a:rPr>
              <a:t>фіолетовий</a:t>
            </a:r>
            <a:r>
              <a:rPr lang="ru-RU" sz="2200" dirty="0" smtClean="0">
                <a:latin typeface="Comic Sans MS" pitchFamily="66" charset="0"/>
              </a:rPr>
              <a:t>). </a:t>
            </a:r>
          </a:p>
        </p:txBody>
      </p:sp>
      <p:sp>
        <p:nvSpPr>
          <p:cNvPr id="3" name="TextBox 2"/>
          <p:cNvSpPr txBox="1"/>
          <p:nvPr/>
        </p:nvSpPr>
        <p:spPr>
          <a:xfrm flipH="1">
            <a:off x="2071670" y="714356"/>
            <a:ext cx="52864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Випадкові відкриття</a:t>
            </a:r>
            <a:endParaRPr lang="ru-RU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pic>
        <p:nvPicPr>
          <p:cNvPr id="2050" name="Picture 2" descr="Sulphuric acid 96 percent extra pur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214290"/>
            <a:ext cx="1905000" cy="2686051"/>
          </a:xfrm>
          <a:prstGeom prst="rect">
            <a:avLst/>
          </a:prstGeom>
          <a:noFill/>
        </p:spPr>
      </p:pic>
      <p:pic>
        <p:nvPicPr>
          <p:cNvPr id="2052" name="Picture 4" descr="http://forum.ua-vet.com/download/file.php?avatar=359_126512597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86644" y="571480"/>
            <a:ext cx="762000" cy="762000"/>
          </a:xfrm>
          <a:prstGeom prst="rect">
            <a:avLst/>
          </a:prstGeom>
          <a:noFill/>
        </p:spPr>
      </p:pic>
      <p:sp>
        <p:nvSpPr>
          <p:cNvPr id="2054" name="AutoShape 6" descr="data:image/jpeg;base64,/9j/4AAQSkZJRgABAQAAAQABAAD/2wCEAAkGBhQSEBQTExQVFRQVFBQUFhYVFhcXFRUVFxQVFBUUFRIYGyYfFxsjGRQVHy8gIycpLCwsFR4xNTAqNSYrLCkBCQoKDgwOGg8PGikfHyQsLCksKSwpLCwsLCwpLCksLCksLCwsLCwsLCksLC0sKSkpLCwsLCksLCwsLCkpLCwsLP/AABEIAMIBAwMBIgACEQEDEQH/xAAcAAEAAgMBAQEAAAAAAAAAAAAABAUCAwYBBwj/xAA/EAACAQIDBAcGAwYFBQAAAAAAAQIDEQQFIRIxQVEGE2FxgZHwIjKhscHRFFLhBzNCYpLxI0OCorIVFmNyc//EABkBAQADAQEAAAAAAAAAAAAAAAABAgMEBf/EACQRAQEAAgICAgICAwAAAAAAAAABAhEDIRIxQVEEYROBIqGx/9oADAMBAAIRAxEAPwD7iAAAAAAAAAAAAuAAAAAAAAAAAAAAAAAAAAAAAAAAAAAAAAAAAAAAAAAAAAjZhhespygm4t7mt6e/RkkC9j59Uz7F4Gps1W6tPnK7a/1bzq8q6S0q8U09l7rPnyuSczy2NaDjJXPmeb5TUwlS8NYPevuc2Vy4/wBx1YzHl69V9ZuD5Tg+m1WmlFS04X18DPMunlepBxVo87cfHgTPyMfpW/j5R9MxGMjBNtrTfqVGM6YUaave91eyPkOYZtVlL3m76Xu/D5BYhpav7lLzZfC84J8vqD/aHRv7r03ljhel1CdvatfmfGZVr9iPaePa1T7Ss5slrw4vvVLGQla0lr2/QYvGRpwc5u0V6SXNnxHA9KKu2owu5PRHSyzOc0utle25X0Xh9TWc1vwyvDr5X+I6RV6jew1Shw0TqNc23dLy8TZlfSCcJWqVOsi3xSUl2prR+Jz0cXtaRUvLf52NFbFWkkmr99yN33teYS9PqcJppNap6npUdGKrdBXd7P7Mtzol3HLZq6AASgAAAAAAAAAAAAAAAAAAAAAAAAKrOsApRbsrcS1K7OcWo03rqVz1rtbHe+nyvO8qjGd49vr1zKamtXf16sdBmtW6kymjh7021z4+J5u3o/CMo7/BeZrqc3v3/YtKuF2Y3+Hn+nkQKNG62mt1vL1cWpiLCk5O73IzWBc2ley3tlj1a4LQ2/hbrfYrKlqw8I0vdXjvb3k6hj4Wu5buS49/FldXgoxs9W9L/bmQMTVVvY4J+1fRa69/du01vuOvDuMcomZt0tcP8OnFW/iT+CdtW+L1XLmR8oz+U6qUlFa29lfV3fxOZxjjSTs23JLVu7V9W138+06zo9kqjGnUa1UldcbyV1v7n6RbLpOM0+zdGP3C53bfki3Oc6M47fCz5o6M2wu44c5qgALqgAAAAAAAAAAAAAAAAAAAAAAVeNzpRqdTFNza3rVR7H22W7tRFuhNqYtJ7KTlLio8O9tpLxZQ9JK1qbbpVUuaUZpdrjGTfki8ow2VpG3NyerfNlJm2McvZbVvIpnNzS+HVcFi6iklKLjKMmrSW7etHyIOJTjeKVvav8vqW+Z4FQqqrBe87VIrdPk7fmvpfjtK5KxmXqaUo/xJW8r3OLLHTrxzUvUSnGMeDiv7fAgzxXVydNrnbt7Drfwqgr7lZ+Hq5zmPwcJYhKW3KX5I2Sir67dSzu/5YrT819FTwq8zjU5X+pnSrWfr4lgspjJ2UZRXNVat7/6pOPwMK2WSgvzx5tLrI9rS0mu1JNcuJW8dnpeck+WyMKc1Zpeu0xp5JSim1a7SWrTSS5RNTwUv4dfl5mFKpKE1t7nxWpbHks6RcZfTmqmTR/FQ25bV6sW07Xk072tbRd531HCxSTk0lfaetrtK3Hx1ObzjLJSxdGcX7N7u29JK/ffQvsywsFTg5atNrjf1p8TbLLamtOo6P4Gbl1qtZ7r8V2cjq0cz0YzKLio34aI6c6eKTx6cfJvy7AAaswAAAAAAAAAAAAAAAAAAAAAKvNKSVShL/wA0U/6JxX/ItCJmdK8L/klGppv9l3dvC5FEqSujk+k+Clsu2/gdZCSautU+KKvP6N4XXAjKbi2N1XwrP54pTl1cp6Ss7PVrh3nW4XPJwo05To1LW1ag2ktflc2Z7l0J3k01K1rxdrvcr+LRGySvUcnJymk9VFyb2Y3exG3PZ18bcDDn1JNNOLdyu1rlmNWJblBNRhKMddPaltO6W+8VFrscovgVfTLOlhEo0orbcW22r2S4d9zflmKlRqzvqpTqTcbaJtU1GzT3WjLgtdohZnk/4tucnsyTa14r7bi3FMddme91zuUdPas9racVJaxjsv2tddVut2nW4TNas4RlKCTavZcPEq8D0XjCW1Ump2s9iCtfltP6F2qmvLsI5/D1itxeXvJElmSU9mSttJyXZJNKa/3Rl/qZCxGKV1tNWuuGt34knPsJUrbCpbG1HalabS0aUNLrVXcUyryzKqtGpF4i0rLg9E273jaK13+e44ssfl1Y5fEdVhcbTd21bVRTatf2f1Z5icB19tpvZWtrb3rr8SVRUZq7Sb33JMmki81Wd3EXB4fZmlDS1tx9CoX2VffZXOX6PTjGd2t6sdWmdfDjqOblu69ABuyAAAAAAAAAAAAAAAAAAAAAAAAVqpzoSezFzot32Y+9Tb37K/ij2b1wuZV80oSi06kV2PSX9D1+BYGM1oyB816QS2nHZTVNt2k1a+/Vx3rkk+d3ZpIpcFXknrG122077r6cDu8bSU3sO107pPW6uQMZkPsNJtRe93alG74SWtjizxyyvbv4MsJ1koYQ/wAa8rbElZv8r3xfZvt2qTLfDYSD5P46kmj0dpwhsxTafvNt3be+8u40f9CnCW3T2XzhPa2Zdqnq4S8Gny3snjtx6qnJcbdwxGUX1iapZS+Kl8y0oYuUdJYasn/LKjKPhLrE/NI8xEKtVWa6qD367VSS5XWkV3N963PW4y9spnYoMFRS6ycdbyjCOmmxC7k0/wCacvFU4viiXjMu6xJrR+JbUqEEtmKWmljW5KOljkz69+m2N+vanw9Fw0fg/oyVGoba9eLNNGnd3MserqNLdzdSacrNNb0dfl1fagnxscnRp8jqMqneC0PQ4nJyJwAOhiAAAAAAAAAAAAAAAAAAAAAAAAGvEStFmbZAzLFqMXci3pMcXmuKcard7Wd/HgrfHwLLKszjV0m0+V9L+BQZzi4zm7Pnp36EHB19lrsat3f2OHHLVddx3H0P8IlubXrkeum+w5/A9IZWSk7mVfpI+CNryYMvDJedWlqyJi61lv8AIramaScdeWtitqYucpaaK3x9WM8+Wa1F8eO/KVXcm7rz+5unUk46+LIX4x21SVvTNUMU72u2vr6ZzSfbZv2lfn3XJNGnxI9CjfXd9GToSSRfGK5NsH6Z0WUv2TmetuXeR4jgzq4r25850vAAdLEAAAAAAAAAAAAAAAAAAAAAALkHMMwUIsi3SZNssZjYwV2zhulHSSW6nFSXPl2k3G5k53T/AE8TmM7wDiusi+xrg77jkz5d+nRhx/bn6ubbb9lq61af0b3G7CZqm9mV4y5P1qRcVhFOLcLbXdqmV2IneG1vcNHwkmt7+ZTqxr3HdYOafElxglr8DhMpziaa12vWh3eEqXj7Vr28r8yngXJsliItX1suzW5sb0VlpdLwMevgl8TDFY1KPC7SEkRutmJwvuyTuk9V3oydCMXdbpK/w0+ZU189Uk1FPz3lVPPpNWb3cPXAmkm3TvM4wfetfv8ATxMqdbad43OVpY+UtY09p356J/Pj8yZl+YVdpt7MUnZL+19Cna+o6mErcC1ymo9tHP0Mdtb9H64Ftl+J2ZJ3v4nRx9VhnHYo9NdCspRTRsOxzAAAAAAAAAAAAAAAAAB5KVt4HpHr4pRRV47Pd6ir8LlXLFSfvWt3/qZ3ORaYrKvnbe5fcq8RjNvea53b/ueVIXWvOxz5Z2t8cZEdQW7evWhpx2EUoSi9zVu58/M21qLhrvRpliNO5nPttHJ06exWcWu/S19Dmc6wjjialm0m7rtXE7H8O5YiT7vl+hDz/CRdpcYlsE5ubwlJJ7/07jtMuzCMaajo38e9s4vFVrNKLW/fy7SbgMYklq+1m/iw26t4pNfLuI+LntpX3EOGNWz9ysxWepX1WnzGOCLkvsPh42u27LyKXNZ3u0tCtpdKIyfttqCekVq332J1PHKu7Q0S4NcO5EZ4dJwy7QcpzeVOq7x9h7/a1TOipY9xgpK+1Ju0Hq3rwZprYeMIpb3v+xMyyglLad5S4XV7dyM79Nf2mYShO21O7b4cF2E/CVmpcVYzpzbjfeap3uvkRJot27jIMwUlbiXZ86yzNXTkuB2eBziE1vR2cee45c8dVZAxjNMyNWYAAAB4B6Dw9AiQxUuKj4Sf2M1iXyXn+hEVbv8AXiOvXb5/qU2lM/E+rmX4lFfKou3zf3MXJc5f1S+48jSy/EoiY+pePYRnVS1u/GT+56qm1uFpFNilrb5GNKGml/qTcRh9TClhmn2P4HPW0YYeg17xInh7rwM6CauprxXEm0YInHHZbpzdaSu4t71deF00u7TzKjFSkk9mMpO26KbO5xGXwlwXlp5ESOEW1s6br6eW71uI/i+z+R82qV68b2w9W/NxKTMsHjp+7hq0uVoTfwSPuVHDKP34/obWzSYSK3O1+dqPRHMJb8JWXa4qK/3NFlhuhWL3ypqL4JyWnlc+73PHItpXyfEqnQzFtWUqUeV3N+NlAgy/ZrWdr14LujJv5o+7zoQe+MX4I0VMrpy/h8m/kTIi18Jn+y2qv86Le+zi1fuV9SRl+U18LpKN484rTyTPss8ghwbXgvpYiVujPJxfrtTF7J0+WyvOSfD1w+5fZVR2nFbtV5d5b5j0GlJtxilJ8V+hllnRypSs569ii9/NtnPlhpvM9pOIi22op2UdHwuVdZyjdPe3vtw70dV+E0ViJUwad09bLXx3FLNJlc/OjdJ7yVgptSslbz0JlLLu+KX2JOHwe53ut6egm1rpYZbmMoySk7p/DxOijWRy1WlbZ53RbQxGnDzOzC3Xbly1tadauY6xcytVcyUy6qwc1zPVNcyv2jGVdLewLPaQKh41doAmPKafJ+bPHlEP5v6mTQR4xO1e8lhzn/UzB5FH89T+tlmCPGG6pa3RiMv86su6bNuByJUndVJy7JtP42LUDxhtHq4RM8hhLEkDxhuo88KmtyIuIfVK8mrJXvqWRGx2BjVi4yvZprTtFx+jb5/nPTmXtxinBRkrcZTjd31S9i9lubftaczmejHTPYxLTvF7tm0v8a71Tu2lNNtpvtTZ22bfs424uNOSjyd2n9Tgcb+xjHbd4dW9bp9ZZ9+u40x/Jyl14yY/M97/AL/59Mb+LhlN3O3L4vrX9T/f2+u4LMqdWCnCSa+T4p8muKPK+aUo+9OC75L7nO9AOjuPoVZfi3T6rq2vZe1OpUco2nUfFqMWr9u7ezuupXJFM5Lb4+v20w8pP8vf6czU6X4SPvYmgu+pFGNLptgZOyxmGvy66C+bOlnhIPfFMi1+j+Hn71KnLvjF/NFPGrbaMNmFOp+7qQn/AOk4y/4tkhorK37P8DLV4WjfmqcE/NIxh0Cw0P3fW0//AJ160F5RmkTqi1BB/wC2pr3cViF3yhP41ISZuo5bWjvrba/nhFPzhs/IdiQzXKRn1FTkn4mmrRqfkv4oipeox/CLz1f0It6yf7qXg19zN4ifGE/L7FNz5W7bKuETi1zVj2GESVlu3HtCuuN/FNEhTRMk9m6wjhFvZs6lDbQ2iyrzqkYzpaab+4yuPPzJ2hXyck7PeYqJNrUr95CZMqCwPNoFkOjAASAAAAAAAAAAAAAAAAAAAAeAeg8sAPQeHoAWAA82UeOmuSMgBqeGjyMXgo8jeCNQRngVzfmYPAcpMmAaggSwUuEl4ojVcuqPX2X3afcuAR4ijhlU2rvTsb+wLwE6AAEgAAAAAAAAAAAAAAAAAAAAAAAAAAAAAAAAAAAAAAAAAAP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Метро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384</TotalTime>
  <Words>392</Words>
  <Application>Microsoft Office PowerPoint</Application>
  <PresentationFormat>Экран (4:3)</PresentationFormat>
  <Paragraphs>44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Трек</vt:lpstr>
      <vt:lpstr>Навряд чи знайдеться інша, штучно добута речовина, яка б так часто застосовувалась у техніці, як сульфатна кислота.  Там, де технічна діяльність  розвинена,  там використовується і багато сульфатної кислоти.                                                                                                                    Д.І. Менделєєв 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Pavlik</dc:creator>
  <cp:lastModifiedBy>юра</cp:lastModifiedBy>
  <cp:revision>44</cp:revision>
  <dcterms:created xsi:type="dcterms:W3CDTF">2013-11-11T19:52:49Z</dcterms:created>
  <dcterms:modified xsi:type="dcterms:W3CDTF">2014-03-10T21:24:36Z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319640</vt:lpwstr>
  </property>
  <property fmtid="{D5CDD505-2E9C-101B-9397-08002B2CF9AE}" name="NXPowerLiteVersion" pid="3">
    <vt:lpwstr>D4.1.4</vt:lpwstr>
  </property>
</Properties>
</file>