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78" r:id="rId4"/>
    <p:sldId id="261" r:id="rId5"/>
    <p:sldId id="273" r:id="rId6"/>
    <p:sldId id="259" r:id="rId7"/>
    <p:sldId id="263" r:id="rId8"/>
    <p:sldId id="266" r:id="rId9"/>
    <p:sldId id="271" r:id="rId10"/>
    <p:sldId id="267" r:id="rId11"/>
    <p:sldId id="279" r:id="rId12"/>
    <p:sldId id="280" r:id="rId13"/>
    <p:sldId id="270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943" autoAdjust="0"/>
    <p:restoredTop sz="94598" autoAdjust="0"/>
  </p:normalViewPr>
  <p:slideViewPr>
    <p:cSldViewPr>
      <p:cViewPr varScale="1">
        <p:scale>
          <a:sx n="62" d="100"/>
          <a:sy n="62" d="100"/>
        </p:scale>
        <p:origin x="-96" y="-10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1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34E364-0E6E-4F73-AB85-BD86C40577A0}" type="datetimeFigureOut">
              <a:rPr lang="ru-RU" smtClean="0"/>
              <a:pPr/>
              <a:t>23.03.2014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1661F4-FA54-45D0-8350-62DE0B1FF15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lide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48" y="857232"/>
            <a:ext cx="7242028" cy="49242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uk-UA" sz="80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no Pro Smbd SmText" pitchFamily="18" charset="0"/>
              </a:rPr>
              <a:t>Застосуванн</a:t>
            </a:r>
            <a:r>
              <a:rPr lang="uk-UA" sz="8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no Pro Smbd SmText" pitchFamily="18" charset="0"/>
              </a:rPr>
              <a:t>я</a:t>
            </a:r>
            <a:r>
              <a:rPr lang="uk-UA" sz="80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no Pro Smbd SmText" pitchFamily="18" charset="0"/>
              </a:rPr>
              <a:t> сульфатної кислоти та сульфатів</a:t>
            </a:r>
            <a:endParaRPr lang="uk-UA" sz="80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no Pro Smbd SmText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4"/>
            <a:ext cx="8229600" cy="989856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ZnSO</a:t>
            </a:r>
            <a:r>
              <a:rPr lang="en-US" sz="3600" b="1" dirty="0" smtClean="0"/>
              <a:t>4</a:t>
            </a:r>
            <a:r>
              <a:rPr lang="en-US" sz="4800" b="1" dirty="0" smtClean="0"/>
              <a:t> x H</a:t>
            </a:r>
            <a:r>
              <a:rPr lang="en-US" sz="3600" b="1" dirty="0" smtClean="0"/>
              <a:t>2</a:t>
            </a:r>
            <a:r>
              <a:rPr lang="en-US" sz="4800" b="1" dirty="0" smtClean="0"/>
              <a:t>O – </a:t>
            </a:r>
            <a:r>
              <a:rPr lang="uk-UA" sz="4800" b="1" dirty="0" smtClean="0"/>
              <a:t>цинк сульфат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70783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3600" b="1" i="1" dirty="0" smtClean="0"/>
              <a:t>Входить до складу очних крапель як засіб для лікування </a:t>
            </a:r>
            <a:r>
              <a:rPr lang="uk-UA" sz="3600" b="1" i="1" dirty="0" err="1" smtClean="0"/>
              <a:t>кон</a:t>
            </a:r>
            <a:r>
              <a:rPr lang="en-US" sz="3600" b="1" i="1" dirty="0" smtClean="0"/>
              <a:t>`</a:t>
            </a:r>
            <a:r>
              <a:rPr lang="uk-UA" sz="3600" b="1" i="1" dirty="0" err="1" smtClean="0"/>
              <a:t>юктивітів</a:t>
            </a:r>
            <a:r>
              <a:rPr lang="en-US" sz="3600" dirty="0" smtClean="0"/>
              <a:t>.</a:t>
            </a:r>
          </a:p>
          <a:p>
            <a:r>
              <a:rPr lang="en-US" sz="5200" b="1" dirty="0" smtClean="0"/>
              <a:t>MnSO4</a:t>
            </a:r>
            <a:r>
              <a:rPr lang="en-US" sz="5200" dirty="0" smtClean="0"/>
              <a:t> </a:t>
            </a:r>
            <a:r>
              <a:rPr lang="en-US" sz="5200" b="1" dirty="0" smtClean="0"/>
              <a:t>–</a:t>
            </a:r>
            <a:r>
              <a:rPr lang="ru-RU" sz="5200" b="1" dirty="0" smtClean="0"/>
              <a:t> </a:t>
            </a:r>
            <a:r>
              <a:rPr lang="ru-RU" sz="5200" b="1" dirty="0" err="1" smtClean="0"/>
              <a:t>манган</a:t>
            </a:r>
            <a:r>
              <a:rPr lang="ru-RU" sz="5200" b="1" dirty="0" smtClean="0"/>
              <a:t> сульфат </a:t>
            </a:r>
          </a:p>
          <a:p>
            <a:pPr>
              <a:buNone/>
            </a:pPr>
            <a:r>
              <a:rPr lang="ru-RU" sz="3600" b="1" i="1" dirty="0" err="1" smtClean="0"/>
              <a:t>проявляє</a:t>
            </a:r>
            <a:r>
              <a:rPr lang="ru-RU" sz="3600" b="1" i="1" dirty="0" smtClean="0"/>
              <a:t> себе у </a:t>
            </a:r>
            <a:r>
              <a:rPr lang="ru-RU" sz="3600" b="1" i="1" dirty="0" err="1" smtClean="0"/>
              <a:t>лікуванні</a:t>
            </a:r>
            <a:r>
              <a:rPr lang="ru-RU" sz="3600" b="1" i="1" dirty="0" smtClean="0"/>
              <a:t> атеросклерозу.</a:t>
            </a:r>
          </a:p>
          <a:p>
            <a:pPr>
              <a:buNone/>
            </a:pPr>
            <a:endParaRPr lang="ru-RU" sz="3600" dirty="0"/>
          </a:p>
        </p:txBody>
      </p:sp>
      <p:pic>
        <p:nvPicPr>
          <p:cNvPr id="3074" name="Picture 2" descr="File:Zinc Sulf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9400" y="4000504"/>
            <a:ext cx="3638550" cy="252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b="1" dirty="0" smtClean="0"/>
              <a:t>Гіпс </a:t>
            </a:r>
            <a:r>
              <a:rPr lang="en-US" sz="4800" b="1" dirty="0" smtClean="0"/>
              <a:t>CaSO</a:t>
            </a:r>
            <a:r>
              <a:rPr lang="en-US" sz="3600" b="1" dirty="0" smtClean="0"/>
              <a:t>4</a:t>
            </a:r>
            <a:r>
              <a:rPr lang="en-US" sz="4800" b="1" dirty="0" smtClean="0"/>
              <a:t>*2H</a:t>
            </a:r>
            <a:r>
              <a:rPr lang="en-US" sz="3600" b="1" dirty="0" smtClean="0"/>
              <a:t>2</a:t>
            </a:r>
            <a:r>
              <a:rPr lang="en-US" sz="4800" b="1" dirty="0" smtClean="0"/>
              <a:t>O</a:t>
            </a:r>
            <a:r>
              <a:rPr lang="uk-UA" sz="4800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b="1" i="1" dirty="0" smtClean="0"/>
              <a:t>Широко використовують у медицині для гіпсових </a:t>
            </a:r>
            <a:r>
              <a:rPr lang="uk-UA" sz="2800" b="1" i="1" dirty="0" err="1" smtClean="0"/>
              <a:t>пов</a:t>
            </a:r>
            <a:r>
              <a:rPr lang="en-US" sz="2800" b="1" i="1" dirty="0" smtClean="0"/>
              <a:t>`</a:t>
            </a:r>
            <a:r>
              <a:rPr lang="uk-UA" sz="2800" b="1" i="1" dirty="0" err="1" smtClean="0"/>
              <a:t>язок</a:t>
            </a:r>
            <a:r>
              <a:rPr lang="uk-UA" sz="2800" b="1" i="1" dirty="0" smtClean="0"/>
              <a:t> у разі переломів кісток</a:t>
            </a:r>
          </a:p>
          <a:p>
            <a:r>
              <a:rPr lang="uk-UA" sz="2800" b="1" i="1" dirty="0" smtClean="0"/>
              <a:t>Гіпсування </a:t>
            </a:r>
            <a:r>
              <a:rPr lang="uk-UA" sz="2800" b="1" i="1" dirty="0" err="1" smtClean="0"/>
              <a:t>грунтів</a:t>
            </a:r>
            <a:r>
              <a:rPr lang="uk-UA" sz="2800" b="1" i="1" dirty="0" smtClean="0"/>
              <a:t> (як сульфатне добриво, для усунення лужності, поліпшення структури </a:t>
            </a:r>
            <a:r>
              <a:rPr lang="uk-UA" sz="2800" b="1" i="1" dirty="0" err="1" smtClean="0"/>
              <a:t>грунтів</a:t>
            </a:r>
            <a:r>
              <a:rPr lang="uk-UA" sz="2800" b="1" i="1" dirty="0" smtClean="0"/>
              <a:t>)</a:t>
            </a:r>
          </a:p>
          <a:p>
            <a:r>
              <a:rPr lang="uk-UA" sz="2800" b="1" i="1" dirty="0" smtClean="0"/>
              <a:t>У будівництві (</a:t>
            </a:r>
            <a:r>
              <a:rPr lang="uk-UA" sz="2800" b="1" i="1" dirty="0" err="1" smtClean="0"/>
              <a:t>гіпсокартон</a:t>
            </a:r>
            <a:r>
              <a:rPr lang="uk-UA" sz="2800" b="1" i="1" dirty="0" smtClean="0"/>
              <a:t>, </a:t>
            </a:r>
          </a:p>
          <a:p>
            <a:pPr>
              <a:buNone/>
            </a:pPr>
            <a:r>
              <a:rPr lang="uk-UA" sz="2800" b="1" i="1" dirty="0" smtClean="0"/>
              <a:t>    перегородкові панелі, </a:t>
            </a:r>
          </a:p>
          <a:p>
            <a:pPr>
              <a:buNone/>
            </a:pPr>
            <a:r>
              <a:rPr lang="uk-UA" sz="2800" b="1" i="1" dirty="0" smtClean="0"/>
              <a:t>    суха штукатурка)</a:t>
            </a:r>
            <a:endParaRPr lang="ru-RU" sz="2800" b="1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071942"/>
            <a:ext cx="3071802" cy="2500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400" b="1" dirty="0" smtClean="0"/>
              <a:t>Мідний купорос </a:t>
            </a:r>
            <a:r>
              <a:rPr lang="en-US" sz="5400" b="1" dirty="0" smtClean="0"/>
              <a:t>CuSO</a:t>
            </a:r>
            <a:r>
              <a:rPr lang="en-US" sz="4000" b="1" dirty="0" smtClean="0"/>
              <a:t>4</a:t>
            </a:r>
            <a:r>
              <a:rPr lang="en-US" sz="5400" b="1" dirty="0" smtClean="0"/>
              <a:t>*5H</a:t>
            </a:r>
            <a:r>
              <a:rPr lang="en-US" sz="4000" b="1" dirty="0" smtClean="0"/>
              <a:t>2</a:t>
            </a:r>
            <a:r>
              <a:rPr lang="en-US" sz="5400" b="1" dirty="0" smtClean="0"/>
              <a:t>O</a:t>
            </a:r>
            <a:r>
              <a:rPr lang="uk-UA" sz="5400" b="1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b="1" i="1" dirty="0" smtClean="0"/>
              <a:t>У   будівництві :</a:t>
            </a:r>
          </a:p>
          <a:p>
            <a:pPr>
              <a:buFontTx/>
              <a:buChar char="-"/>
            </a:pPr>
            <a:r>
              <a:rPr lang="uk-UA" sz="2800" b="1" i="1" dirty="0" smtClean="0"/>
              <a:t>Для нейтралізації наслідків протікань;</a:t>
            </a:r>
          </a:p>
          <a:p>
            <a:pPr>
              <a:buFontTx/>
              <a:buChar char="-"/>
            </a:pPr>
            <a:r>
              <a:rPr lang="uk-UA" sz="2800" b="1" i="1" dirty="0" smtClean="0"/>
              <a:t>Для ліквідації плям іржі;</a:t>
            </a:r>
          </a:p>
          <a:p>
            <a:pPr>
              <a:buFontTx/>
              <a:buChar char="-"/>
            </a:pPr>
            <a:r>
              <a:rPr lang="uk-UA" sz="2800" b="1" i="1" dirty="0" smtClean="0"/>
              <a:t>Для видалення </a:t>
            </a:r>
            <a:r>
              <a:rPr lang="uk-UA" sz="2800" b="1" i="1" dirty="0" err="1" smtClean="0"/>
              <a:t>”висолів”</a:t>
            </a:r>
            <a:r>
              <a:rPr lang="uk-UA" sz="2800" b="1" i="1" dirty="0" smtClean="0"/>
              <a:t> з поверхонь.</a:t>
            </a:r>
          </a:p>
          <a:p>
            <a:r>
              <a:rPr lang="uk-UA" sz="2800" b="1" i="1" dirty="0" smtClean="0"/>
              <a:t>Засіб для запобігання гниттю речовини</a:t>
            </a:r>
          </a:p>
          <a:p>
            <a:r>
              <a:rPr lang="uk-UA" sz="2800" b="1" i="1" dirty="0" smtClean="0"/>
              <a:t>Знезаражувальний засіб у сільському господарстві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800" y="2928934"/>
            <a:ext cx="1845514" cy="1138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1644362" y="3357562"/>
            <a:ext cx="2214579" cy="428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0298" y="714356"/>
            <a:ext cx="4543428" cy="928694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Різновиди гіпсу 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714480" y="1857364"/>
            <a:ext cx="2043098" cy="659352"/>
          </a:xfrm>
        </p:spPr>
        <p:txBody>
          <a:bodyPr/>
          <a:lstStyle/>
          <a:p>
            <a:r>
              <a:rPr lang="uk-UA" dirty="0" smtClean="0"/>
              <a:t>Алебастр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5929322" y="1857364"/>
            <a:ext cx="1641487" cy="654843"/>
          </a:xfrm>
        </p:spPr>
        <p:txBody>
          <a:bodyPr/>
          <a:lstStyle/>
          <a:p>
            <a:r>
              <a:rPr lang="uk-UA" dirty="0" smtClean="0"/>
              <a:t>Ангідрит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uk-UA" dirty="0" smtClean="0"/>
              <a:t>Блідо - жовтий алебастр – чудовий матеріал для скульптури, він м’який і податливий у руках різьбярів. Застосовують для виготовлення ваз і світильників.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uk-UA" dirty="0" smtClean="0"/>
              <a:t>Ангідрит – </a:t>
            </a:r>
            <a:r>
              <a:rPr lang="uk-UA" dirty="0" err="1" smtClean="0"/>
              <a:t>голубовато-сірий</a:t>
            </a:r>
            <a:r>
              <a:rPr lang="uk-UA" dirty="0" smtClean="0"/>
              <a:t> матеріал, твердіший за гіпс, стародавні римляни використовували його для виготовлення колон.</a:t>
            </a:r>
          </a:p>
          <a:p>
            <a:endParaRPr lang="ru-RU" dirty="0"/>
          </a:p>
        </p:txBody>
      </p:sp>
      <p:pic>
        <p:nvPicPr>
          <p:cNvPr id="27650" name="Picture 2" descr="http://images04.olx.com.ua/ui/9/99/64/1290095405_139179564_1-----12900954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072074"/>
            <a:ext cx="1428760" cy="1428760"/>
          </a:xfrm>
          <a:prstGeom prst="rect">
            <a:avLst/>
          </a:prstGeom>
          <a:noFill/>
        </p:spPr>
      </p:pic>
      <p:pic>
        <p:nvPicPr>
          <p:cNvPr id="27652" name="Picture 4" descr="http://ukrfoto.net/photos/I.De/12192479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500570"/>
            <a:ext cx="1518026" cy="202403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245725" y="264151"/>
            <a:ext cx="228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4400" b="1" dirty="0" smtClean="0">
                <a:ln w="12700">
                  <a:solidFill>
                    <a:srgbClr val="04617B">
                      <a:satMod val="155000"/>
                    </a:srgbClr>
                  </a:solidFill>
                  <a:prstDash val="solid"/>
                </a:ln>
                <a:solidFill>
                  <a:srgbClr val="DBF5F9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</a:rPr>
              <a:t>Різновиди гіпсу 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Галуни – кристалогідрати подвійних солей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K</a:t>
            </a:r>
            <a:r>
              <a:rPr lang="en-US" sz="2400" dirty="0" smtClean="0"/>
              <a:t>2</a:t>
            </a:r>
            <a:r>
              <a:rPr lang="en-US" sz="2800" dirty="0" smtClean="0"/>
              <a:t>SO</a:t>
            </a:r>
            <a:r>
              <a:rPr lang="en-US" sz="2400" dirty="0" smtClean="0"/>
              <a:t>4</a:t>
            </a:r>
            <a:r>
              <a:rPr lang="en-US" sz="2800" dirty="0" smtClean="0"/>
              <a:t>*Al</a:t>
            </a:r>
            <a:r>
              <a:rPr lang="en-US" sz="2400" dirty="0" smtClean="0"/>
              <a:t>2</a:t>
            </a:r>
            <a:r>
              <a:rPr lang="en-US" sz="2800" dirty="0" smtClean="0"/>
              <a:t>(SO</a:t>
            </a:r>
            <a:r>
              <a:rPr lang="en-US" sz="2400" dirty="0" smtClean="0"/>
              <a:t>4</a:t>
            </a:r>
            <a:r>
              <a:rPr lang="en-US" sz="2800" dirty="0" smtClean="0"/>
              <a:t>)</a:t>
            </a:r>
            <a:r>
              <a:rPr lang="en-US" sz="2400" dirty="0" smtClean="0"/>
              <a:t>3</a:t>
            </a:r>
            <a:r>
              <a:rPr lang="en-US" sz="2800" dirty="0" smtClean="0"/>
              <a:t>*24H</a:t>
            </a:r>
            <a:r>
              <a:rPr lang="en-US" sz="2400" dirty="0" smtClean="0"/>
              <a:t>2</a:t>
            </a:r>
            <a:r>
              <a:rPr lang="en-US" sz="2800" dirty="0" smtClean="0"/>
              <a:t>O(</a:t>
            </a:r>
            <a:r>
              <a:rPr lang="en-US" sz="2800" dirty="0" err="1" smtClean="0"/>
              <a:t>Kal</a:t>
            </a:r>
            <a:r>
              <a:rPr lang="en-US" sz="2800" dirty="0" smtClean="0"/>
              <a:t>(SO</a:t>
            </a:r>
            <a:r>
              <a:rPr lang="en-US" sz="2000" dirty="0" smtClean="0"/>
              <a:t>4</a:t>
            </a:r>
            <a:r>
              <a:rPr lang="en-US" sz="2800" dirty="0" smtClean="0"/>
              <a:t>)</a:t>
            </a:r>
            <a:r>
              <a:rPr lang="en-US" sz="2400" dirty="0" smtClean="0"/>
              <a:t>2</a:t>
            </a:r>
            <a:r>
              <a:rPr lang="en-US" sz="2800" dirty="0" smtClean="0"/>
              <a:t>*12H</a:t>
            </a:r>
            <a:r>
              <a:rPr lang="en-US" sz="2400" dirty="0" smtClean="0"/>
              <a:t>2</a:t>
            </a:r>
            <a:r>
              <a:rPr lang="en-US" sz="2800" dirty="0" smtClean="0"/>
              <a:t>O) – </a:t>
            </a:r>
            <a:r>
              <a:rPr lang="uk-UA" sz="2800" dirty="0" smtClean="0"/>
              <a:t>алюмокалієві галуни – кровоспинний засіб</a:t>
            </a:r>
          </a:p>
          <a:p>
            <a:endParaRPr lang="uk-UA" sz="2800" dirty="0" smtClean="0"/>
          </a:p>
          <a:p>
            <a:r>
              <a:rPr lang="en-US" sz="2800" dirty="0" smtClean="0"/>
              <a:t>K2SO4*Cr2(SO4)3*24H2O – </a:t>
            </a:r>
            <a:r>
              <a:rPr lang="ru-RU" sz="2800" dirty="0" err="1" smtClean="0"/>
              <a:t>х</a:t>
            </a:r>
            <a:r>
              <a:rPr lang="uk-UA" sz="2800" dirty="0" err="1" smtClean="0"/>
              <a:t>ромокалієві</a:t>
            </a:r>
            <a:r>
              <a:rPr lang="uk-UA" sz="2800" dirty="0" smtClean="0"/>
              <a:t> галуни – вичинка шкіри, </a:t>
            </a:r>
            <a:r>
              <a:rPr lang="uk-UA" sz="2800" dirty="0" err="1" smtClean="0"/>
              <a:t>“хромові</a:t>
            </a:r>
            <a:r>
              <a:rPr lang="uk-UA" sz="2800" dirty="0" smtClean="0"/>
              <a:t> чоботи ”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8596" y="1571612"/>
            <a:ext cx="8363272" cy="51125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2800" dirty="0" smtClean="0">
                <a:effectLst/>
              </a:rPr>
              <a:t>Сульфатна кислота є дуже важливою речовиною у  хімічній промисловості і є індикатором її промислової потужності.</a:t>
            </a:r>
            <a:r>
              <a:rPr lang="uk-UA" sz="2800" baseline="30000" dirty="0" smtClean="0">
                <a:effectLst/>
              </a:rPr>
              <a:t> </a:t>
            </a:r>
            <a:r>
              <a:rPr lang="uk-UA" sz="2800" dirty="0" smtClean="0">
                <a:effectLst/>
              </a:rPr>
              <a:t>Світове виробництво має </a:t>
            </a:r>
            <a:r>
              <a:rPr lang="uk-UA" sz="2800" smtClean="0">
                <a:effectLst/>
              </a:rPr>
              <a:t>наступний географічний розподіл: </a:t>
            </a:r>
            <a:endParaRPr lang="uk-UA" sz="2800" dirty="0" smtClean="0">
              <a:effectLst/>
            </a:endParaRPr>
          </a:p>
          <a:p>
            <a:pPr>
              <a:buNone/>
            </a:pPr>
            <a:r>
              <a:rPr lang="uk-UA" sz="2800" dirty="0" smtClean="0">
                <a:effectLst/>
              </a:rPr>
              <a:t>          Азія                                             35%</a:t>
            </a:r>
          </a:p>
          <a:p>
            <a:pPr>
              <a:buNone/>
            </a:pPr>
            <a:r>
              <a:rPr lang="uk-UA" sz="2800" dirty="0" smtClean="0">
                <a:effectLst/>
              </a:rPr>
              <a:t>          Північна Америка </a:t>
            </a:r>
            <a:r>
              <a:rPr lang="en-US" sz="2800" dirty="0" smtClean="0">
                <a:effectLst/>
              </a:rPr>
              <a:t> </a:t>
            </a:r>
            <a:r>
              <a:rPr lang="uk-UA" sz="2800" dirty="0" smtClean="0">
                <a:effectLst/>
              </a:rPr>
              <a:t>                  24%</a:t>
            </a:r>
          </a:p>
          <a:p>
            <a:pPr>
              <a:buNone/>
            </a:pPr>
            <a:r>
              <a:rPr lang="uk-UA" sz="2800" dirty="0" smtClean="0">
                <a:effectLst/>
              </a:rPr>
              <a:t>          Африка                                      </a:t>
            </a:r>
            <a:r>
              <a:rPr lang="en-US" sz="2800" dirty="0" smtClean="0">
                <a:effectLst/>
              </a:rPr>
              <a:t> </a:t>
            </a:r>
            <a:r>
              <a:rPr lang="uk-UA" sz="2800" dirty="0" smtClean="0">
                <a:effectLst/>
              </a:rPr>
              <a:t>11%</a:t>
            </a:r>
          </a:p>
          <a:p>
            <a:pPr>
              <a:buNone/>
            </a:pPr>
            <a:r>
              <a:rPr lang="uk-UA" sz="2800" dirty="0" smtClean="0">
                <a:effectLst/>
              </a:rPr>
              <a:t>          Західна Європа                         10%</a:t>
            </a:r>
          </a:p>
          <a:p>
            <a:pPr>
              <a:buNone/>
            </a:pPr>
            <a:r>
              <a:rPr lang="uk-UA" sz="2800" dirty="0" smtClean="0">
                <a:effectLst/>
              </a:rPr>
              <a:t>          Східна Європа і Росія              10%</a:t>
            </a:r>
          </a:p>
          <a:p>
            <a:pPr>
              <a:buNone/>
            </a:pPr>
            <a:r>
              <a:rPr lang="uk-UA" sz="2800" dirty="0" smtClean="0">
                <a:effectLst/>
              </a:rPr>
              <a:t>          Австралія і Океанія</a:t>
            </a:r>
            <a:r>
              <a:rPr lang="en-US" sz="2800" dirty="0" smtClean="0">
                <a:effectLst/>
              </a:rPr>
              <a:t> </a:t>
            </a:r>
            <a:r>
              <a:rPr lang="uk-UA" sz="2800" dirty="0" smtClean="0">
                <a:effectLst/>
              </a:rPr>
              <a:t>                 7%</a:t>
            </a:r>
          </a:p>
          <a:p>
            <a:pPr>
              <a:buNone/>
            </a:pPr>
            <a:r>
              <a:rPr lang="uk-UA" sz="2800" dirty="0" smtClean="0">
                <a:effectLst/>
              </a:rPr>
              <a:t>          Південна Америка </a:t>
            </a:r>
            <a:r>
              <a:rPr lang="en-US" sz="2800" dirty="0" smtClean="0">
                <a:effectLst/>
              </a:rPr>
              <a:t> </a:t>
            </a:r>
            <a:r>
              <a:rPr lang="uk-UA" sz="2800" dirty="0" smtClean="0">
                <a:effectLst/>
              </a:rPr>
              <a:t>                 </a:t>
            </a:r>
            <a:r>
              <a:rPr lang="en-US" sz="2800" dirty="0" smtClean="0">
                <a:effectLst/>
              </a:rPr>
              <a:t> </a:t>
            </a:r>
            <a:r>
              <a:rPr lang="uk-UA" sz="2800" dirty="0" smtClean="0">
                <a:effectLst/>
              </a:rPr>
              <a:t>7%</a:t>
            </a:r>
            <a:endParaRPr lang="uk-UA" sz="28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bliqueTopLef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Світове виробництво </a:t>
            </a:r>
            <a:endParaRPr lang="uk-UA" sz="4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</a:endParaRPr>
          </a:p>
          <a:p>
            <a:pPr algn="ctr"/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 сульфатної кислоти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dirty="0" smtClean="0"/>
              <a:t>  </a:t>
            </a:r>
            <a:r>
              <a:rPr lang="uk-UA" dirty="0" smtClean="0">
                <a:effectLst/>
              </a:rPr>
              <a:t>СaSO4*2H2O  - гіпс</a:t>
            </a:r>
          </a:p>
          <a:p>
            <a:pPr algn="ctr"/>
            <a:r>
              <a:rPr lang="uk-UA" dirty="0" smtClean="0">
                <a:effectLst/>
              </a:rPr>
              <a:t>Na2SO4*10H2O – глауберова сіль</a:t>
            </a:r>
          </a:p>
          <a:p>
            <a:pPr algn="ctr"/>
            <a:r>
              <a:rPr lang="uk-UA" dirty="0" smtClean="0">
                <a:effectLst/>
              </a:rPr>
              <a:t>MgSO4*7H2O – гірка сіль</a:t>
            </a:r>
          </a:p>
          <a:p>
            <a:pPr algn="ctr"/>
            <a:r>
              <a:rPr lang="uk-UA" dirty="0" err="1" smtClean="0">
                <a:effectLst/>
              </a:rPr>
              <a:t>KАl</a:t>
            </a:r>
            <a:r>
              <a:rPr lang="uk-UA" dirty="0" smtClean="0">
                <a:effectLst/>
              </a:rPr>
              <a:t>(SO4)2*12H2O – алюмокалієві галуни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88640"/>
            <a:ext cx="57159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Сульфати  у  природі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500570"/>
            <a:ext cx="1843979" cy="1138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350318" y="5715016"/>
            <a:ext cx="171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effectLst/>
                <a:latin typeface="Constantia" pitchFamily="18" charset="0"/>
              </a:rPr>
              <a:t>г</a:t>
            </a:r>
            <a:r>
              <a:rPr lang="uk-UA" sz="2400" dirty="0" err="1">
                <a:effectLst/>
                <a:latin typeface="Constantia" pitchFamily="18" charset="0"/>
              </a:rPr>
              <a:t>іпс</a:t>
            </a:r>
            <a:endParaRPr lang="ru-RU" sz="2400" dirty="0">
              <a:effectLst/>
              <a:latin typeface="Constantia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500570"/>
            <a:ext cx="1401233" cy="1262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779210" y="5786454"/>
            <a:ext cx="17281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effectLst/>
                <a:latin typeface="Constantia" pitchFamily="18" charset="0"/>
              </a:rPr>
              <a:t>глауберова сіль</a:t>
            </a:r>
            <a:endParaRPr lang="ru-RU" sz="2400" dirty="0">
              <a:effectLst/>
              <a:latin typeface="Constantia" pitchFamily="18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500570"/>
            <a:ext cx="1571636" cy="1178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136664" y="5786454"/>
            <a:ext cx="13573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dirty="0">
                <a:effectLst/>
                <a:latin typeface="Constantia" pitchFamily="18" charset="0"/>
              </a:rPr>
              <a:t>гірка сіль</a:t>
            </a:r>
            <a:endParaRPr lang="ru-RU" sz="2400" dirty="0">
              <a:effectLst/>
              <a:latin typeface="Constantia" pitchFamily="18" charset="0"/>
            </a:endParaRPr>
          </a:p>
        </p:txBody>
      </p:sp>
      <p:pic>
        <p:nvPicPr>
          <p:cNvPr id="5122" name="Picture 2" descr="http://upload.wikimedia.org/wikipedia/commons/thumb/7/77/Alum.jpg/220px-Al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20" y="4500570"/>
            <a:ext cx="1214446" cy="1225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994052" y="5786454"/>
            <a:ext cx="21499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/>
              <a:t>алюмокалієві </a:t>
            </a:r>
          </a:p>
          <a:p>
            <a:pPr algn="ctr"/>
            <a:r>
              <a:rPr lang="uk-UA" sz="2400" dirty="0" smtClean="0"/>
              <a:t>галуни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865515"/>
          </a:xfrm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Використання </a:t>
            </a:r>
          </a:p>
          <a:p>
            <a:pPr algn="ctr">
              <a:buNone/>
            </a:pPr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 сульфатної кислоти</a:t>
            </a:r>
            <a:endParaRPr lang="uk-UA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>
              <a:buNone/>
            </a:pPr>
            <a:r>
              <a:rPr lang="uk-UA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dirty="0" smtClean="0">
                <a:effectLst/>
              </a:rPr>
              <a:t>Близько 20% використовується в хімічній промисловості для виробництва:</a:t>
            </a:r>
          </a:p>
          <a:p>
            <a:pPr>
              <a:buFontTx/>
              <a:buChar char="-"/>
            </a:pPr>
            <a:r>
              <a:rPr lang="uk-UA" b="1" i="1" dirty="0" smtClean="0">
                <a:effectLst/>
              </a:rPr>
              <a:t>миючих засобів,</a:t>
            </a:r>
          </a:p>
          <a:p>
            <a:pPr>
              <a:buFontTx/>
              <a:buChar char="-"/>
            </a:pPr>
            <a:r>
              <a:rPr lang="uk-UA" b="1" i="1" dirty="0" smtClean="0">
                <a:effectLst/>
              </a:rPr>
              <a:t> синтетичних смол, </a:t>
            </a:r>
          </a:p>
          <a:p>
            <a:pPr>
              <a:buFontTx/>
              <a:buChar char="-"/>
            </a:pPr>
            <a:r>
              <a:rPr lang="uk-UA" b="1" i="1" dirty="0" smtClean="0">
                <a:effectLst/>
              </a:rPr>
              <a:t>барвників, </a:t>
            </a:r>
          </a:p>
          <a:p>
            <a:pPr>
              <a:buFontTx/>
              <a:buChar char="-"/>
            </a:pPr>
            <a:r>
              <a:rPr lang="uk-UA" b="1" i="1" dirty="0" smtClean="0">
                <a:effectLst/>
              </a:rPr>
              <a:t>фармацевтичних препаратів,</a:t>
            </a:r>
          </a:p>
          <a:p>
            <a:pPr>
              <a:buFontTx/>
              <a:buChar char="-"/>
            </a:pPr>
            <a:r>
              <a:rPr lang="uk-UA" b="1" i="1" dirty="0" smtClean="0">
                <a:effectLst/>
              </a:rPr>
              <a:t> інсектицидів, </a:t>
            </a:r>
          </a:p>
          <a:p>
            <a:pPr>
              <a:buFontTx/>
              <a:buChar char="-"/>
            </a:pPr>
            <a:r>
              <a:rPr lang="uk-UA" b="1" i="1" dirty="0" smtClean="0">
                <a:effectLst/>
              </a:rPr>
              <a:t>Антифризу.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14" descr="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43636" y="2428868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1222" y="2357430"/>
            <a:ext cx="1743297" cy="185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://stroica.in/wp-content/uploads/2011/08/vidy_kras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429132"/>
            <a:ext cx="2643206" cy="189310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96218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Використання </a:t>
            </a:r>
            <a:br>
              <a:rPr lang="uk-UA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</a:br>
            <a:r>
              <a:rPr lang="uk-UA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 сульфатної кислоти</a:t>
            </a:r>
            <a:r>
              <a:rPr lang="uk-UA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b="1" i="1" dirty="0" smtClean="0"/>
              <a:t>Близько 6% використовують для виробництва пігментів, фарб, емалей, типографських фарб. Використовується також як осушувач газів.</a:t>
            </a:r>
          </a:p>
          <a:p>
            <a:r>
              <a:rPr lang="uk-UA" sz="2800" b="1" i="1" dirty="0" smtClean="0"/>
              <a:t> Добування інших кислот: </a:t>
            </a:r>
            <a:r>
              <a:rPr lang="en-US" sz="2800" b="1" i="1" dirty="0" smtClean="0"/>
              <a:t>H3PO4, </a:t>
            </a:r>
            <a:endParaRPr lang="uk-UA" sz="2800" b="1" i="1" dirty="0" smtClean="0"/>
          </a:p>
          <a:p>
            <a:pPr>
              <a:buNone/>
            </a:pPr>
            <a:r>
              <a:rPr lang="uk-UA" sz="2800" b="1" i="1" dirty="0" smtClean="0"/>
              <a:t> </a:t>
            </a:r>
            <a:r>
              <a:rPr lang="en-US" sz="2800" b="1" i="1" dirty="0" err="1" smtClean="0"/>
              <a:t>HCl</a:t>
            </a:r>
            <a:r>
              <a:rPr lang="en-US" sz="2800" b="1" i="1" dirty="0" smtClean="0"/>
              <a:t>, CH3COOH.</a:t>
            </a:r>
          </a:p>
          <a:p>
            <a:r>
              <a:rPr lang="uk-UA" sz="2800" b="1" i="1" dirty="0" smtClean="0"/>
              <a:t>Виготовлення мінеральних</a:t>
            </a:r>
          </a:p>
          <a:p>
            <a:pPr>
              <a:buNone/>
            </a:pPr>
            <a:r>
              <a:rPr lang="uk-UA" sz="2800" b="1" i="1" dirty="0" smtClean="0"/>
              <a:t> добрив, головним чином</a:t>
            </a:r>
          </a:p>
          <a:p>
            <a:pPr>
              <a:buNone/>
            </a:pPr>
            <a:r>
              <a:rPr lang="uk-UA" sz="2800" b="1" i="1" dirty="0" smtClean="0"/>
              <a:t> суперфосфату.</a:t>
            </a:r>
          </a:p>
          <a:p>
            <a:endParaRPr lang="ru-RU" dirty="0"/>
          </a:p>
        </p:txBody>
      </p:sp>
      <p:pic>
        <p:nvPicPr>
          <p:cNvPr id="6" name="Picture 2" descr="Суперфосф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5143464"/>
            <a:ext cx="1714536" cy="1714536"/>
          </a:xfrm>
          <a:prstGeom prst="rect">
            <a:avLst/>
          </a:prstGeom>
          <a:noFill/>
        </p:spPr>
      </p:pic>
      <p:pic>
        <p:nvPicPr>
          <p:cNvPr id="7" name="Рисунок 6" descr="11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214686"/>
            <a:ext cx="1743297" cy="185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/>
            </a:r>
            <a:b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</a:br>
            <a:r>
              <a:rPr lang="en-US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H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2</a:t>
            </a:r>
            <a:r>
              <a:rPr lang="en-US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SO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4</a:t>
            </a:r>
            <a:r>
              <a:rPr lang="en-US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 -</a:t>
            </a:r>
            <a:r>
              <a:rPr lang="uk-UA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 електроліт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b="1" i="1" dirty="0" smtClean="0">
                <a:effectLst/>
              </a:rPr>
              <a:t>Сульфатна кислота діє як електроліт в свинцево-кислотних акумуляторах:</a:t>
            </a:r>
          </a:p>
          <a:p>
            <a:r>
              <a:rPr lang="uk-UA" dirty="0" smtClean="0">
                <a:effectLst/>
              </a:rPr>
              <a:t>На аноді:</a:t>
            </a:r>
          </a:p>
          <a:p>
            <a:pPr>
              <a:buNone/>
            </a:pPr>
            <a:r>
              <a:rPr lang="uk-UA" dirty="0" smtClean="0">
                <a:effectLst/>
              </a:rPr>
              <a:t>      </a:t>
            </a:r>
            <a:r>
              <a:rPr lang="uk-UA" dirty="0" err="1" smtClean="0">
                <a:effectLst/>
              </a:rPr>
              <a:t>Pb</a:t>
            </a:r>
            <a:r>
              <a:rPr lang="uk-UA" dirty="0" smtClean="0">
                <a:effectLst/>
              </a:rPr>
              <a:t> + 3 SO2−4 ⇌ PbSO</a:t>
            </a:r>
            <a:r>
              <a:rPr lang="uk-UA" baseline="-25000" dirty="0" smtClean="0">
                <a:effectLst/>
              </a:rPr>
              <a:t>4</a:t>
            </a:r>
            <a:r>
              <a:rPr lang="uk-UA" dirty="0" smtClean="0">
                <a:effectLst/>
              </a:rPr>
              <a:t> + 2 e</a:t>
            </a:r>
            <a:r>
              <a:rPr lang="uk-UA" baseline="30000" dirty="0" smtClean="0">
                <a:effectLst/>
              </a:rPr>
              <a:t>−</a:t>
            </a:r>
            <a:r>
              <a:rPr lang="uk-UA" dirty="0" smtClean="0">
                <a:effectLst/>
              </a:rPr>
              <a:t> </a:t>
            </a:r>
          </a:p>
          <a:p>
            <a:r>
              <a:rPr lang="uk-UA" dirty="0">
                <a:effectLst/>
              </a:rPr>
              <a:t> </a:t>
            </a:r>
            <a:r>
              <a:rPr lang="uk-UA" dirty="0" smtClean="0">
                <a:effectLst/>
              </a:rPr>
              <a:t>На катоді:</a:t>
            </a:r>
          </a:p>
          <a:p>
            <a:r>
              <a:rPr lang="uk-UA" dirty="0" smtClean="0">
                <a:effectLst/>
              </a:rPr>
              <a:t>      PbO</a:t>
            </a:r>
            <a:r>
              <a:rPr lang="uk-UA" baseline="-25000" dirty="0" smtClean="0">
                <a:effectLst/>
              </a:rPr>
              <a:t>2</a:t>
            </a:r>
            <a:r>
              <a:rPr lang="uk-UA" dirty="0" smtClean="0">
                <a:effectLst/>
              </a:rPr>
              <a:t> + 4 H</a:t>
            </a:r>
            <a:r>
              <a:rPr lang="uk-UA" baseline="30000" dirty="0" smtClean="0">
                <a:effectLst/>
              </a:rPr>
              <a:t>+</a:t>
            </a:r>
            <a:r>
              <a:rPr lang="uk-UA" dirty="0" smtClean="0">
                <a:effectLst/>
              </a:rPr>
              <a:t> + SO2−4 + 2 e</a:t>
            </a:r>
            <a:r>
              <a:rPr lang="uk-UA" baseline="30000" dirty="0" smtClean="0">
                <a:effectLst/>
              </a:rPr>
              <a:t>−</a:t>
            </a:r>
            <a:r>
              <a:rPr lang="uk-UA" dirty="0" smtClean="0">
                <a:effectLst/>
              </a:rPr>
              <a:t> ⇌ PbSO</a:t>
            </a:r>
            <a:r>
              <a:rPr lang="uk-UA" baseline="-25000" dirty="0" smtClean="0">
                <a:effectLst/>
              </a:rPr>
              <a:t>4</a:t>
            </a:r>
            <a:r>
              <a:rPr lang="uk-UA" dirty="0" smtClean="0">
                <a:effectLst/>
              </a:rPr>
              <a:t> + 2 H</a:t>
            </a:r>
            <a:r>
              <a:rPr lang="uk-UA" baseline="-25000" dirty="0" smtClean="0">
                <a:effectLst/>
              </a:rPr>
              <a:t>2</a:t>
            </a:r>
            <a:r>
              <a:rPr lang="uk-UA" dirty="0" smtClean="0">
                <a:effectLst/>
              </a:rPr>
              <a:t>O    Загалом:</a:t>
            </a:r>
          </a:p>
          <a:p>
            <a:pPr>
              <a:buNone/>
            </a:pPr>
            <a:r>
              <a:rPr lang="uk-UA" dirty="0" smtClean="0">
                <a:effectLst/>
              </a:rPr>
              <a:t>          </a:t>
            </a:r>
            <a:r>
              <a:rPr lang="en-US" dirty="0" err="1" smtClean="0">
                <a:effectLst/>
              </a:rPr>
              <a:t>Pb</a:t>
            </a:r>
            <a:r>
              <a:rPr lang="en-US" dirty="0" smtClean="0">
                <a:effectLst/>
              </a:rPr>
              <a:t> + PbO</a:t>
            </a:r>
            <a:r>
              <a:rPr lang="en-US" baseline="-25000" dirty="0" smtClean="0">
                <a:effectLst/>
              </a:rPr>
              <a:t>2</a:t>
            </a:r>
            <a:r>
              <a:rPr lang="en-US" dirty="0" smtClean="0">
                <a:effectLst/>
              </a:rPr>
              <a:t> + 4 H</a:t>
            </a:r>
            <a:r>
              <a:rPr lang="en-US" baseline="30000" dirty="0" smtClean="0">
                <a:effectLst/>
              </a:rPr>
              <a:t>+</a:t>
            </a:r>
            <a:r>
              <a:rPr lang="en-US" dirty="0" smtClean="0">
                <a:effectLst/>
              </a:rPr>
              <a:t> + 2 SO2−4 ⇌ 2 PbSO</a:t>
            </a:r>
            <a:r>
              <a:rPr lang="en-US" baseline="-25000" dirty="0" smtClean="0">
                <a:effectLst/>
              </a:rPr>
              <a:t>4</a:t>
            </a:r>
            <a:r>
              <a:rPr lang="en-US" dirty="0" smtClean="0">
                <a:effectLst/>
              </a:rPr>
              <a:t> + 2 H</a:t>
            </a:r>
            <a:r>
              <a:rPr lang="en-US" baseline="-25000" dirty="0" smtClean="0">
                <a:effectLst/>
              </a:rPr>
              <a:t>2</a:t>
            </a:r>
            <a:r>
              <a:rPr lang="en-US" dirty="0" smtClean="0">
                <a:effectLst/>
              </a:rPr>
              <a:t>O </a:t>
            </a:r>
            <a:endParaRPr lang="ru-RU" dirty="0">
              <a:effectLst/>
            </a:endParaRPr>
          </a:p>
        </p:txBody>
      </p:sp>
      <p:pic>
        <p:nvPicPr>
          <p:cNvPr id="4" name="Рисунок 3" descr="bosch-c3-art0-189-999-03m-41_1380543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7884" y="2428868"/>
            <a:ext cx="2286016" cy="1714512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28736"/>
            <a:ext cx="7586658" cy="353186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dirty="0" smtClean="0"/>
              <a:t>- </a:t>
            </a:r>
            <a:r>
              <a:rPr lang="uk-UA" b="1" i="1" dirty="0" smtClean="0"/>
              <a:t>Сульфатна кислота використовується в нафтопереробній промисловості;</a:t>
            </a:r>
          </a:p>
          <a:p>
            <a:pPr algn="just">
              <a:buNone/>
            </a:pPr>
            <a:r>
              <a:rPr lang="uk-UA" b="1" i="1" dirty="0" smtClean="0"/>
              <a:t> - в якості каталізатора реакції утворення ізобутану з ізобутилену,</a:t>
            </a:r>
          </a:p>
          <a:p>
            <a:pPr algn="just">
              <a:buNone/>
            </a:pPr>
            <a:r>
              <a:rPr lang="uk-UA" b="1" i="1" dirty="0" smtClean="0"/>
              <a:t> - для утворення ізооктану (сполуки, що підвищує октанове число бензину).</a:t>
            </a:r>
            <a:endParaRPr lang="uk-UA" b="1" i="1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4214818"/>
            <a:ext cx="7929618" cy="249299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effectLst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 </a:t>
            </a:r>
            <a:endParaRPr lang="ru-RU" sz="5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60000" endA="900" endPos="60000" dist="60007" dir="5400000" sy="-100000" algn="bl" rotWithShape="0"/>
              </a:effectLst>
            </a:endParaRPr>
          </a:p>
          <a:p>
            <a:endParaRPr lang="ru-RU" sz="5400" b="1" dirty="0" smtClean="0"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latin typeface="Calibri" pitchFamily="34" charset="0"/>
              <a:cs typeface="Calibri" pitchFamily="34" charset="0"/>
            </a:endParaRPr>
          </a:p>
          <a:p>
            <a:endParaRPr lang="ru-RU" sz="5400" b="1" dirty="0"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Рисунок 11" descr="oi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500570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285728"/>
            <a:ext cx="7572428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H2SO4 -</a:t>
            </a:r>
            <a:r>
              <a:rPr lang="uk-UA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</a:rPr>
              <a:t> каталізатор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143800" cy="1000124"/>
          </a:xfrm>
        </p:spPr>
        <p:txBody>
          <a:bodyPr>
            <a:normAutofit/>
          </a:bodyPr>
          <a:lstStyle/>
          <a:p>
            <a:r>
              <a:rPr lang="uk-UA" sz="4800" b="1" dirty="0" smtClean="0"/>
              <a:t>MgSO</a:t>
            </a:r>
            <a:r>
              <a:rPr lang="uk-UA" sz="3600" b="1" dirty="0" smtClean="0"/>
              <a:t>4</a:t>
            </a:r>
            <a:r>
              <a:rPr lang="uk-UA" sz="4800" b="1" dirty="0" smtClean="0"/>
              <a:t>*7H</a:t>
            </a:r>
            <a:r>
              <a:rPr lang="uk-UA" sz="3600" b="1" dirty="0" smtClean="0"/>
              <a:t>2</a:t>
            </a:r>
            <a:r>
              <a:rPr lang="uk-UA" sz="4800" b="1" dirty="0" smtClean="0"/>
              <a:t>O – гірка сіль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1571636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uk-UA" dirty="0" smtClean="0"/>
              <a:t> </a:t>
            </a:r>
            <a:r>
              <a:rPr lang="uk-UA" sz="11200" b="1" i="1" dirty="0" smtClean="0"/>
              <a:t>Застосовують як проносне,</a:t>
            </a:r>
          </a:p>
          <a:p>
            <a:pPr algn="just">
              <a:buNone/>
            </a:pPr>
            <a:r>
              <a:rPr lang="uk-UA" sz="11200" b="1" i="1" dirty="0" smtClean="0"/>
              <a:t> жовчогінний засіб, </a:t>
            </a:r>
          </a:p>
          <a:p>
            <a:pPr algn="just">
              <a:buNone/>
            </a:pPr>
            <a:r>
              <a:rPr lang="uk-UA" sz="11200" b="1" i="1" dirty="0" smtClean="0"/>
              <a:t>ліки проти правця,кору,</a:t>
            </a:r>
          </a:p>
          <a:p>
            <a:pPr algn="just">
              <a:buNone/>
            </a:pPr>
            <a:r>
              <a:rPr lang="uk-UA" sz="11200" b="1" i="1" dirty="0" smtClean="0"/>
              <a:t> в разі гіпертонії,</a:t>
            </a:r>
          </a:p>
          <a:p>
            <a:pPr algn="just">
              <a:buNone/>
            </a:pPr>
            <a:r>
              <a:rPr lang="uk-UA" sz="11200" b="1" i="1" dirty="0" smtClean="0"/>
              <a:t> судом різного </a:t>
            </a:r>
          </a:p>
          <a:p>
            <a:pPr algn="just">
              <a:buNone/>
            </a:pPr>
            <a:r>
              <a:rPr lang="uk-UA" sz="11200" b="1" i="1" dirty="0" smtClean="0"/>
              <a:t>походження.</a:t>
            </a:r>
            <a:endParaRPr lang="ru-RU" sz="11200" b="1" i="1" dirty="0"/>
          </a:p>
        </p:txBody>
      </p:sp>
      <p:pic>
        <p:nvPicPr>
          <p:cNvPr id="1026" name="Picture 2" descr="D:\art\IMMUN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786058"/>
            <a:ext cx="3314756" cy="28908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439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r>
              <a:rPr lang="uk-UA" sz="5300" b="1" dirty="0" smtClean="0"/>
              <a:t>Na</a:t>
            </a:r>
            <a:r>
              <a:rPr lang="uk-UA" sz="4000" b="1" dirty="0" smtClean="0"/>
              <a:t>2</a:t>
            </a:r>
            <a:r>
              <a:rPr lang="uk-UA" sz="5300" b="1" dirty="0" smtClean="0"/>
              <a:t>SO</a:t>
            </a:r>
            <a:r>
              <a:rPr lang="uk-UA" sz="4000" b="1" dirty="0" smtClean="0"/>
              <a:t>4</a:t>
            </a:r>
            <a:r>
              <a:rPr lang="uk-UA" sz="5300" b="1" dirty="0" smtClean="0"/>
              <a:t>*10H</a:t>
            </a:r>
            <a:r>
              <a:rPr lang="uk-UA" sz="4000" b="1" dirty="0" smtClean="0"/>
              <a:t>2</a:t>
            </a:r>
            <a:r>
              <a:rPr lang="uk-UA" sz="5300" b="1" dirty="0" smtClean="0"/>
              <a:t>O – мірабіліт,</a:t>
            </a:r>
            <a:br>
              <a:rPr lang="uk-UA" sz="5300" b="1" dirty="0" smtClean="0"/>
            </a:br>
            <a:r>
              <a:rPr lang="uk-UA" sz="5300" b="1" dirty="0" smtClean="0"/>
              <a:t> або глауберова сіль</a:t>
            </a:r>
            <a:endParaRPr lang="ru-RU" sz="53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 початку </a:t>
            </a:r>
            <a:r>
              <a:rPr lang="en-US" dirty="0" smtClean="0"/>
              <a:t>XVII </a:t>
            </a:r>
            <a:r>
              <a:rPr lang="uk-UA" dirty="0" smtClean="0"/>
              <a:t>ст. в Німеччині тяжко хворий </a:t>
            </a:r>
            <a:r>
              <a:rPr lang="uk-UA" dirty="0" err="1" smtClean="0"/>
              <a:t>Йоган-Рудольф</a:t>
            </a:r>
            <a:r>
              <a:rPr lang="uk-UA" dirty="0" smtClean="0"/>
              <a:t> </a:t>
            </a:r>
            <a:r>
              <a:rPr lang="uk-UA" dirty="0" err="1" smtClean="0"/>
              <a:t>Глаубер</a:t>
            </a:r>
            <a:r>
              <a:rPr lang="uk-UA" dirty="0" smtClean="0"/>
              <a:t> почав пити воду з одного із джерел і вилікувався </a:t>
            </a:r>
            <a:r>
              <a:rPr lang="uk-UA" dirty="0" err="1" smtClean="0"/>
              <a:t>.Дослідивши</a:t>
            </a:r>
            <a:r>
              <a:rPr lang="uk-UA" dirty="0" smtClean="0"/>
              <a:t> дану сіль,  на пам’ять про своє вилікування </a:t>
            </a:r>
            <a:r>
              <a:rPr lang="uk-UA" dirty="0" err="1" smtClean="0"/>
              <a:t>Глаубер</a:t>
            </a:r>
            <a:r>
              <a:rPr lang="uk-UA" dirty="0" smtClean="0"/>
              <a:t> назвав її чудовою сіллю, або </a:t>
            </a:r>
            <a:r>
              <a:rPr lang="uk-UA" dirty="0" err="1" smtClean="0"/>
              <a:t>мірабалітом</a:t>
            </a:r>
            <a:r>
              <a:rPr lang="uk-UA" dirty="0" smtClean="0"/>
              <a:t>.</a:t>
            </a:r>
          </a:p>
          <a:p>
            <a:r>
              <a:rPr lang="uk-UA" dirty="0" smtClean="0"/>
              <a:t>Також </a:t>
            </a:r>
            <a:r>
              <a:rPr lang="uk-UA" sz="2800" dirty="0" smtClean="0">
                <a:solidFill>
                  <a:schemeClr val="tx2"/>
                </a:solidFill>
              </a:rPr>
              <a:t>Na</a:t>
            </a:r>
            <a:r>
              <a:rPr lang="uk-UA" sz="1800" dirty="0" smtClean="0">
                <a:solidFill>
                  <a:schemeClr val="tx2"/>
                </a:solidFill>
              </a:rPr>
              <a:t>2</a:t>
            </a:r>
            <a:r>
              <a:rPr lang="uk-UA" sz="2800" dirty="0" smtClean="0">
                <a:solidFill>
                  <a:schemeClr val="tx2"/>
                </a:solidFill>
              </a:rPr>
              <a:t>SO</a:t>
            </a:r>
            <a:r>
              <a:rPr lang="uk-UA" sz="1800" dirty="0" smtClean="0">
                <a:solidFill>
                  <a:schemeClr val="tx2"/>
                </a:solidFill>
              </a:rPr>
              <a:t>4</a:t>
            </a:r>
            <a:r>
              <a:rPr lang="uk-UA" sz="1800" dirty="0" smtClean="0"/>
              <a:t> </a:t>
            </a:r>
            <a:r>
              <a:rPr lang="uk-UA" dirty="0" smtClean="0"/>
              <a:t>використовують для виготовлення скла, сірки, амоній-сульфату,</a:t>
            </a:r>
          </a:p>
          <a:p>
            <a:r>
              <a:rPr lang="uk-UA" dirty="0" smtClean="0"/>
              <a:t> у паперовій промисловості.</a:t>
            </a:r>
            <a:endParaRPr lang="ru-RU" dirty="0"/>
          </a:p>
        </p:txBody>
      </p:sp>
      <p:pic>
        <p:nvPicPr>
          <p:cNvPr id="26628" name="Picture 4" descr="http://himicheskaja-promyshlennosti.freeads.in.ua/content/root/users/2012/20121103/u35907/images/201211/i20121103192416-2-metil-piridin-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500570"/>
            <a:ext cx="3143272" cy="2151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537</TotalTime>
  <Words>540</Words>
  <Application>Microsoft Office PowerPoint</Application>
  <PresentationFormat>Экран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Використання   сульфатної кислоти </vt:lpstr>
      <vt:lpstr>  H2SO4 - електроліт</vt:lpstr>
      <vt:lpstr>Слайд 7</vt:lpstr>
      <vt:lpstr>MgSO4*7H2O – гірка сіль</vt:lpstr>
      <vt:lpstr>  Na2SO4*10H2O – мірабіліт,  або глауберова сіль</vt:lpstr>
      <vt:lpstr>ZnSO4 x H2O – цинк сульфат</vt:lpstr>
      <vt:lpstr>Гіпс CaSO4*2H2O </vt:lpstr>
      <vt:lpstr>Мідний купорос CuSO4*5H2O </vt:lpstr>
      <vt:lpstr>Різновиди гіпсу </vt:lpstr>
      <vt:lpstr>Галуни – кристалогідрати подвійних солей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Застосування сульфатної кислоти та сульфатів</dc:title>
  <dc:creator>Ju4apa</dc:creator>
  <cp:lastModifiedBy>юра</cp:lastModifiedBy>
  <cp:revision>57</cp:revision>
  <dcterms:created xsi:type="dcterms:W3CDTF">2013-11-04T14:31:11Z</dcterms:created>
  <dcterms:modified xsi:type="dcterms:W3CDTF">2014-03-23T16:18:59Z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267765</vt:lpwstr>
  </property>
  <property fmtid="{D5CDD505-2E9C-101B-9397-08002B2CF9AE}" name="NXPowerLiteVersion" pid="3">
    <vt:lpwstr>D4.1.4</vt:lpwstr>
  </property>
</Properties>
</file>