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sldIdLst>
    <p:sldId id="278" r:id="rId3"/>
    <p:sldId id="276" r:id="rId4"/>
    <p:sldId id="279" r:id="rId5"/>
    <p:sldId id="260" r:id="rId6"/>
    <p:sldId id="277" r:id="rId7"/>
    <p:sldId id="261" r:id="rId8"/>
    <p:sldId id="265" r:id="rId9"/>
    <p:sldId id="267" r:id="rId10"/>
    <p:sldId id="269" r:id="rId11"/>
    <p:sldId id="268" r:id="rId12"/>
    <p:sldId id="28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60" autoAdjust="0"/>
  </p:normalViewPr>
  <p:slideViewPr>
    <p:cSldViewPr>
      <p:cViewPr varScale="1">
        <p:scale>
          <a:sx n="71" d="100"/>
          <a:sy n="7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heck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heck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checker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checker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8.gif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0.gif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5" descr="C:\Users\user\Desktop\проект\с\18739_0153ix8dEbnUhbP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914400" y="2916238"/>
            <a:ext cx="7315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uk-UA" sz="4000" dirty="0" smtClean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214414" y="2714620"/>
            <a:ext cx="6080026" cy="3506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928794" y="214290"/>
            <a:ext cx="7013458" cy="230832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uk-UA" sz="3600" b="1" cap="all" spc="0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Єдиний шлях,що веде до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uk-UA" sz="3600" b="1" cap="all" spc="0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знання – це діяльність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uk-UA" sz="3600" b="1" cap="all" spc="0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Б.Шоу</a:t>
            </a:r>
            <a:endParaRPr lang="ru-RU" sz="3600" b="1" cap="all" spc="0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Дисоціація основ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4000" dirty="0" err="1" smtClean="0">
                <a:solidFill>
                  <a:srgbClr val="002060"/>
                </a:solidFill>
              </a:rPr>
              <a:t>МеОН</a:t>
            </a:r>
            <a:r>
              <a:rPr lang="uk-UA" sz="4000" dirty="0" smtClean="0">
                <a:solidFill>
                  <a:srgbClr val="002060"/>
                </a:solidFill>
              </a:rPr>
              <a:t>      ↔    </a:t>
            </a:r>
            <a:r>
              <a:rPr lang="uk-UA" sz="4000" dirty="0" err="1" smtClean="0">
                <a:solidFill>
                  <a:srgbClr val="002060"/>
                </a:solidFill>
              </a:rPr>
              <a:t>Ме</a:t>
            </a:r>
            <a:r>
              <a:rPr lang="uk-UA" sz="4000" baseline="30000" dirty="0" err="1" smtClean="0">
                <a:solidFill>
                  <a:srgbClr val="002060"/>
                </a:solidFill>
              </a:rPr>
              <a:t>+</a:t>
            </a:r>
            <a:r>
              <a:rPr lang="uk-UA" sz="4000" baseline="30000" dirty="0" smtClean="0">
                <a:solidFill>
                  <a:srgbClr val="002060"/>
                </a:solidFill>
              </a:rPr>
              <a:t>      </a:t>
            </a:r>
            <a:r>
              <a:rPr lang="uk-UA" sz="4000" dirty="0" smtClean="0">
                <a:solidFill>
                  <a:srgbClr val="002060"/>
                </a:solidFill>
              </a:rPr>
              <a:t>+      ОН</a:t>
            </a:r>
            <a:r>
              <a:rPr lang="uk-UA" sz="4000" baseline="30000" dirty="0" smtClean="0">
                <a:solidFill>
                  <a:srgbClr val="002060"/>
                </a:solidFill>
              </a:rPr>
              <a:t>-</a:t>
            </a:r>
            <a:endParaRPr lang="ru-RU" sz="4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Молекула 		     катіон		</a:t>
            </a:r>
            <a:r>
              <a:rPr lang="uk-UA" dirty="0" err="1" smtClean="0">
                <a:solidFill>
                  <a:srgbClr val="002060"/>
                </a:solidFill>
              </a:rPr>
              <a:t>гідроксид-</a:t>
            </a:r>
            <a:endParaRPr lang="uk-UA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основи 		     металу		     </a:t>
            </a:r>
            <a:r>
              <a:rPr lang="uk-UA" dirty="0" err="1" smtClean="0">
                <a:solidFill>
                  <a:srgbClr val="002060"/>
                </a:solidFill>
              </a:rPr>
              <a:t>йон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428736"/>
            <a:ext cx="23743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</a:rPr>
              <a:t>Nа</a:t>
            </a:r>
            <a:r>
              <a:rPr lang="ru-RU" sz="4000" baseline="30000" dirty="0" smtClean="0">
                <a:solidFill>
                  <a:srgbClr val="002060"/>
                </a:solidFill>
              </a:rPr>
              <a:t>+</a:t>
            </a:r>
            <a:r>
              <a:rPr lang="uk-UA" sz="4000" dirty="0" smtClean="0">
                <a:solidFill>
                  <a:srgbClr val="002060"/>
                </a:solidFill>
              </a:rPr>
              <a:t> + OН</a:t>
            </a:r>
            <a:r>
              <a:rPr lang="ru-RU" sz="4000" baseline="30000" dirty="0" smtClean="0">
                <a:solidFill>
                  <a:srgbClr val="002060"/>
                </a:solidFill>
              </a:rPr>
              <a:t>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2285992"/>
            <a:ext cx="21755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К</a:t>
            </a:r>
            <a:r>
              <a:rPr lang="ru-RU" sz="4000" baseline="30000" dirty="0" smtClean="0">
                <a:solidFill>
                  <a:srgbClr val="002060"/>
                </a:solidFill>
              </a:rPr>
              <a:t>+</a:t>
            </a:r>
            <a:r>
              <a:rPr lang="uk-UA" sz="4000" dirty="0" smtClean="0">
                <a:solidFill>
                  <a:srgbClr val="002060"/>
                </a:solidFill>
              </a:rPr>
              <a:t> + ОН</a:t>
            </a:r>
            <a:r>
              <a:rPr lang="ru-RU" sz="4000" baseline="30000" dirty="0" smtClean="0">
                <a:solidFill>
                  <a:srgbClr val="002060"/>
                </a:solidFill>
              </a:rPr>
              <a:t>-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072074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uk-UA" sz="3200" b="1" i="1" dirty="0" smtClean="0">
                <a:solidFill>
                  <a:srgbClr val="002060"/>
                </a:solidFill>
              </a:rPr>
              <a:t>Основи</a:t>
            </a:r>
            <a:r>
              <a:rPr lang="uk-UA" sz="3200" i="1" dirty="0" smtClean="0">
                <a:solidFill>
                  <a:srgbClr val="002060"/>
                </a:solidFill>
              </a:rPr>
              <a:t> - це електроліти, під час дисоціації  яких утворюють катіони металічного елемента й гідроксид-аніони.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142873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uk-UA" sz="4000" dirty="0" err="1" smtClean="0">
                <a:solidFill>
                  <a:srgbClr val="002060"/>
                </a:solidFill>
              </a:rPr>
              <a:t>NаOН</a:t>
            </a:r>
            <a:r>
              <a:rPr lang="uk-UA" sz="4000" dirty="0" smtClean="0">
                <a:solidFill>
                  <a:srgbClr val="002060"/>
                </a:solidFill>
              </a:rPr>
              <a:t>  </a:t>
            </a:r>
            <a:r>
              <a:rPr lang="ru-RU" sz="4000" dirty="0" smtClean="0">
                <a:solidFill>
                  <a:srgbClr val="002060"/>
                </a:solidFill>
              </a:rPr>
              <a:t> ↔</a:t>
            </a:r>
            <a:endParaRPr lang="en-US" sz="40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4000" dirty="0" err="1" smtClean="0">
                <a:solidFill>
                  <a:srgbClr val="002060"/>
                </a:solidFill>
              </a:rPr>
              <a:t>КОН</a:t>
            </a:r>
            <a:r>
              <a:rPr lang="uk-UA" sz="4000" dirty="0" smtClean="0">
                <a:solidFill>
                  <a:srgbClr val="002060"/>
                </a:solidFill>
              </a:rPr>
              <a:t>   ↔</a:t>
            </a:r>
            <a:endParaRPr lang="en-US" sz="4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071810"/>
            <a:ext cx="8572560" cy="182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600" dirty="0" smtClean="0">
                <a:solidFill>
                  <a:srgbClr val="002060"/>
                </a:solidFill>
              </a:rPr>
              <a:t>С</a:t>
            </a:r>
            <a:r>
              <a:rPr lang="en-US" sz="3600" dirty="0" smtClean="0">
                <a:solidFill>
                  <a:srgbClr val="002060"/>
                </a:solidFill>
              </a:rPr>
              <a:t>a</a:t>
            </a:r>
            <a:r>
              <a:rPr lang="uk-UA" sz="3600" dirty="0" smtClean="0">
                <a:solidFill>
                  <a:srgbClr val="002060"/>
                </a:solidFill>
              </a:rPr>
              <a:t>(</a:t>
            </a:r>
            <a:r>
              <a:rPr lang="en-US" sz="3600" dirty="0" smtClean="0">
                <a:solidFill>
                  <a:srgbClr val="002060"/>
                </a:solidFill>
              </a:rPr>
              <a:t>OH</a:t>
            </a:r>
            <a:r>
              <a:rPr lang="uk-UA" sz="3600" dirty="0" smtClean="0">
                <a:solidFill>
                  <a:srgbClr val="002060"/>
                </a:solidFill>
              </a:rPr>
              <a:t>)</a:t>
            </a:r>
            <a:r>
              <a:rPr lang="uk-UA" sz="3600" baseline="-25000" dirty="0" smtClean="0">
                <a:solidFill>
                  <a:srgbClr val="002060"/>
                </a:solidFill>
              </a:rPr>
              <a:t>2 </a:t>
            </a:r>
            <a:r>
              <a:rPr lang="uk-UA" sz="3600" dirty="0" smtClean="0">
                <a:solidFill>
                  <a:srgbClr val="002060"/>
                </a:solidFill>
              </a:rPr>
              <a:t>↔ С</a:t>
            </a:r>
            <a:r>
              <a:rPr lang="en-US" sz="3600" dirty="0" smtClean="0">
                <a:solidFill>
                  <a:srgbClr val="002060"/>
                </a:solidFill>
              </a:rPr>
              <a:t>a</a:t>
            </a:r>
            <a:r>
              <a:rPr lang="uk-UA" sz="3600" baseline="30000" dirty="0" smtClean="0">
                <a:solidFill>
                  <a:srgbClr val="002060"/>
                </a:solidFill>
              </a:rPr>
              <a:t>2+ </a:t>
            </a:r>
            <a:r>
              <a:rPr lang="uk-UA" sz="3600" dirty="0" smtClean="0">
                <a:solidFill>
                  <a:srgbClr val="002060"/>
                </a:solidFill>
              </a:rPr>
              <a:t>+ 2</a:t>
            </a:r>
            <a:r>
              <a:rPr lang="en-US" sz="3600" dirty="0" smtClean="0">
                <a:solidFill>
                  <a:srgbClr val="002060"/>
                </a:solidFill>
              </a:rPr>
              <a:t>OH</a:t>
            </a:r>
            <a:r>
              <a:rPr lang="uk-UA" sz="3600" baseline="30000" dirty="0" smtClean="0">
                <a:solidFill>
                  <a:srgbClr val="002060"/>
                </a:solidFill>
              </a:rPr>
              <a:t>- </a:t>
            </a:r>
          </a:p>
          <a:p>
            <a:pPr>
              <a:buNone/>
            </a:pPr>
            <a:endParaRPr lang="uk-UA" sz="1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600" dirty="0" smtClean="0">
                <a:solidFill>
                  <a:srgbClr val="002060"/>
                </a:solidFill>
              </a:rPr>
              <a:t>Кальцій гідроксид дисоціює </a:t>
            </a:r>
            <a:r>
              <a:rPr lang="uk-UA" sz="3600" dirty="0" err="1" smtClean="0">
                <a:solidFill>
                  <a:srgbClr val="002060"/>
                </a:solidFill>
              </a:rPr>
              <a:t>ступінчасто</a:t>
            </a:r>
            <a:r>
              <a:rPr lang="uk-UA" sz="3600" dirty="0" smtClean="0">
                <a:solidFill>
                  <a:srgbClr val="002060"/>
                </a:solidFill>
              </a:rPr>
              <a:t>:</a:t>
            </a:r>
          </a:p>
          <a:p>
            <a:pPr>
              <a:buNone/>
            </a:pPr>
            <a:endParaRPr lang="ru-RU" sz="1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600" dirty="0" smtClean="0">
                <a:solidFill>
                  <a:srgbClr val="002060"/>
                </a:solidFill>
              </a:rPr>
              <a:t>С</a:t>
            </a:r>
            <a:r>
              <a:rPr lang="en-US" sz="3600" dirty="0" smtClean="0">
                <a:solidFill>
                  <a:srgbClr val="002060"/>
                </a:solidFill>
              </a:rPr>
              <a:t>a</a:t>
            </a:r>
            <a:r>
              <a:rPr lang="uk-UA" sz="3600" dirty="0" smtClean="0">
                <a:solidFill>
                  <a:srgbClr val="002060"/>
                </a:solidFill>
              </a:rPr>
              <a:t>(</a:t>
            </a:r>
            <a:r>
              <a:rPr lang="en-US" sz="3600" dirty="0" smtClean="0">
                <a:solidFill>
                  <a:srgbClr val="002060"/>
                </a:solidFill>
              </a:rPr>
              <a:t>OH</a:t>
            </a:r>
            <a:r>
              <a:rPr lang="uk-UA" sz="3600" dirty="0" smtClean="0">
                <a:solidFill>
                  <a:srgbClr val="002060"/>
                </a:solidFill>
              </a:rPr>
              <a:t>)</a:t>
            </a:r>
            <a:r>
              <a:rPr lang="uk-UA" sz="3600" baseline="-25000" dirty="0" smtClean="0">
                <a:solidFill>
                  <a:srgbClr val="002060"/>
                </a:solidFill>
              </a:rPr>
              <a:t>2 </a:t>
            </a:r>
            <a:r>
              <a:rPr lang="uk-UA" sz="3600" dirty="0" smtClean="0">
                <a:solidFill>
                  <a:srgbClr val="002060"/>
                </a:solidFill>
              </a:rPr>
              <a:t>↔  С</a:t>
            </a:r>
            <a:r>
              <a:rPr lang="en-US" sz="3600" dirty="0" err="1" smtClean="0">
                <a:solidFill>
                  <a:srgbClr val="002060"/>
                </a:solidFill>
              </a:rPr>
              <a:t>aOH</a:t>
            </a:r>
            <a:r>
              <a:rPr lang="uk-UA" sz="3600" baseline="30000" dirty="0" smtClean="0">
                <a:solidFill>
                  <a:srgbClr val="002060"/>
                </a:solidFill>
              </a:rPr>
              <a:t>+ </a:t>
            </a:r>
            <a:r>
              <a:rPr lang="uk-UA" sz="3600" dirty="0" smtClean="0">
                <a:solidFill>
                  <a:srgbClr val="002060"/>
                </a:solidFill>
              </a:rPr>
              <a:t>+ </a:t>
            </a:r>
            <a:r>
              <a:rPr lang="en-US" sz="3600" dirty="0" smtClean="0">
                <a:solidFill>
                  <a:srgbClr val="002060"/>
                </a:solidFill>
              </a:rPr>
              <a:t>OH</a:t>
            </a:r>
            <a:r>
              <a:rPr lang="uk-UA" sz="3600" baseline="30000" dirty="0" smtClean="0">
                <a:solidFill>
                  <a:srgbClr val="002060"/>
                </a:solidFill>
              </a:rPr>
              <a:t>-     </a:t>
            </a:r>
            <a:r>
              <a:rPr lang="uk-UA" sz="3600" dirty="0" smtClean="0">
                <a:solidFill>
                  <a:srgbClr val="002060"/>
                </a:solidFill>
              </a:rPr>
              <a:t>-</a:t>
            </a:r>
            <a:r>
              <a:rPr lang="uk-UA" sz="3600" baseline="30000" dirty="0" smtClean="0">
                <a:solidFill>
                  <a:srgbClr val="002060"/>
                </a:solidFill>
              </a:rPr>
              <a:t> </a:t>
            </a:r>
            <a:r>
              <a:rPr lang="uk-UA" sz="3600" dirty="0" smtClean="0">
                <a:solidFill>
                  <a:srgbClr val="002060"/>
                </a:solidFill>
              </a:rPr>
              <a:t>І  ступінь</a:t>
            </a:r>
          </a:p>
          <a:p>
            <a:pPr>
              <a:buNone/>
            </a:pPr>
            <a:endParaRPr lang="ru-RU" sz="1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600" dirty="0" smtClean="0">
                <a:solidFill>
                  <a:srgbClr val="002060"/>
                </a:solidFill>
              </a:rPr>
              <a:t>С</a:t>
            </a:r>
            <a:r>
              <a:rPr lang="en-US" sz="3600" dirty="0" err="1" smtClean="0">
                <a:solidFill>
                  <a:srgbClr val="002060"/>
                </a:solidFill>
              </a:rPr>
              <a:t>aOH</a:t>
            </a:r>
            <a:r>
              <a:rPr lang="uk-UA" sz="3600" baseline="30000" dirty="0" smtClean="0">
                <a:solidFill>
                  <a:srgbClr val="002060"/>
                </a:solidFill>
              </a:rPr>
              <a:t>+ </a:t>
            </a:r>
            <a:r>
              <a:rPr lang="uk-UA" sz="3600" dirty="0" smtClean="0">
                <a:solidFill>
                  <a:srgbClr val="002060"/>
                </a:solidFill>
              </a:rPr>
              <a:t>↔  С</a:t>
            </a:r>
            <a:r>
              <a:rPr lang="en-US" sz="3600" dirty="0" smtClean="0">
                <a:solidFill>
                  <a:srgbClr val="002060"/>
                </a:solidFill>
              </a:rPr>
              <a:t>a</a:t>
            </a:r>
            <a:r>
              <a:rPr lang="uk-UA" sz="3600" baseline="30000" dirty="0" smtClean="0">
                <a:solidFill>
                  <a:srgbClr val="002060"/>
                </a:solidFill>
              </a:rPr>
              <a:t>2+ </a:t>
            </a:r>
            <a:r>
              <a:rPr lang="uk-UA" sz="3600" dirty="0" smtClean="0">
                <a:solidFill>
                  <a:srgbClr val="002060"/>
                </a:solidFill>
              </a:rPr>
              <a:t>+ </a:t>
            </a:r>
            <a:r>
              <a:rPr lang="en-US" sz="3600" dirty="0" smtClean="0">
                <a:solidFill>
                  <a:srgbClr val="002060"/>
                </a:solidFill>
              </a:rPr>
              <a:t>OH</a:t>
            </a:r>
            <a:r>
              <a:rPr lang="uk-UA" sz="3600" baseline="30000" dirty="0" smtClean="0">
                <a:solidFill>
                  <a:srgbClr val="002060"/>
                </a:solidFill>
              </a:rPr>
              <a:t>-         </a:t>
            </a:r>
            <a:r>
              <a:rPr lang="uk-UA" sz="3600" dirty="0" smtClean="0">
                <a:solidFill>
                  <a:srgbClr val="002060"/>
                </a:solidFill>
              </a:rPr>
              <a:t>-</a:t>
            </a:r>
            <a:r>
              <a:rPr lang="uk-UA" sz="3600" baseline="30000" dirty="0" smtClean="0">
                <a:solidFill>
                  <a:srgbClr val="002060"/>
                </a:solidFill>
              </a:rPr>
              <a:t>   </a:t>
            </a:r>
            <a:r>
              <a:rPr lang="uk-UA" sz="3600" dirty="0" smtClean="0">
                <a:solidFill>
                  <a:srgbClr val="002060"/>
                </a:solidFill>
              </a:rPr>
              <a:t>ІІ ступінь   </a:t>
            </a:r>
            <a:endParaRPr lang="en-US" sz="3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928670"/>
            <a:ext cx="1031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905"/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</a:t>
            </a:r>
            <a:endParaRPr lang="ru-RU" sz="5400" b="1" dirty="0">
              <a:ln w="1905"/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357166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5400" b="1" dirty="0">
              <a:ln w="1905"/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1643050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5400" b="1" dirty="0">
              <a:ln w="1905"/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357166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5400" b="1" dirty="0">
              <a:ln w="1905"/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1643050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5400" b="1" dirty="0">
              <a:ln w="1905"/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0" name="Прямая соединительная линия 9"/>
          <p:cNvCxnSpPr>
            <a:stCxn id="4" idx="3"/>
            <a:endCxn id="5" idx="1"/>
          </p:cNvCxnSpPr>
          <p:nvPr/>
        </p:nvCxnSpPr>
        <p:spPr>
          <a:xfrm flipV="1">
            <a:off x="3174159" y="818831"/>
            <a:ext cx="969213" cy="57150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6" idx="1"/>
          </p:cNvCxnSpPr>
          <p:nvPr/>
        </p:nvCxnSpPr>
        <p:spPr>
          <a:xfrm>
            <a:off x="3143240" y="1643050"/>
            <a:ext cx="1000132" cy="46166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929190" y="857232"/>
            <a:ext cx="857256" cy="2831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90" y="2143116"/>
            <a:ext cx="857256" cy="2831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Дисоціація солей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501122" cy="4709160"/>
          </a:xfrm>
        </p:spPr>
        <p:txBody>
          <a:bodyPr>
            <a:noAutofit/>
          </a:bodyPr>
          <a:lstStyle/>
          <a:p>
            <a:endParaRPr lang="ru-RU" sz="3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600" dirty="0" smtClean="0">
                <a:solidFill>
                  <a:srgbClr val="002060"/>
                </a:solidFill>
              </a:rPr>
              <a:t>	</a:t>
            </a:r>
            <a:r>
              <a:rPr lang="uk-UA" sz="3600" dirty="0" err="1" smtClean="0">
                <a:solidFill>
                  <a:srgbClr val="002060"/>
                </a:solidFill>
              </a:rPr>
              <a:t>МеХ</a:t>
            </a:r>
            <a:r>
              <a:rPr lang="uk-UA" sz="3600" dirty="0" smtClean="0">
                <a:solidFill>
                  <a:srgbClr val="002060"/>
                </a:solidFill>
              </a:rPr>
              <a:t>     ↔      </a:t>
            </a:r>
            <a:r>
              <a:rPr lang="uk-UA" sz="3600" dirty="0" err="1" smtClean="0">
                <a:solidFill>
                  <a:srgbClr val="002060"/>
                </a:solidFill>
              </a:rPr>
              <a:t>Ме</a:t>
            </a:r>
            <a:r>
              <a:rPr lang="uk-UA" sz="3600" baseline="30000" dirty="0" err="1" smtClean="0">
                <a:solidFill>
                  <a:srgbClr val="002060"/>
                </a:solidFill>
              </a:rPr>
              <a:t>+</a:t>
            </a:r>
            <a:r>
              <a:rPr lang="uk-UA" sz="3600" baseline="30000" dirty="0" smtClean="0">
                <a:solidFill>
                  <a:srgbClr val="002060"/>
                </a:solidFill>
              </a:rPr>
              <a:t>           </a:t>
            </a:r>
            <a:r>
              <a:rPr lang="uk-UA" sz="3600" dirty="0" smtClean="0">
                <a:solidFill>
                  <a:srgbClr val="002060"/>
                </a:solidFill>
              </a:rPr>
              <a:t>+          Х</a:t>
            </a:r>
            <a:r>
              <a:rPr lang="uk-UA" sz="3600" baseline="30000" dirty="0" smtClean="0">
                <a:solidFill>
                  <a:srgbClr val="002060"/>
                </a:solidFill>
              </a:rPr>
              <a:t>-</a:t>
            </a:r>
            <a:r>
              <a:rPr lang="en-US" sz="3600" dirty="0" smtClean="0">
                <a:solidFill>
                  <a:srgbClr val="002060"/>
                </a:solidFill>
              </a:rPr>
              <a:t>                                                                </a:t>
            </a:r>
            <a:r>
              <a:rPr lang="uk-UA" sz="3600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молекула             катіон                     аніон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       солі              металічного           кислотного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                             елемента                 залишку </a:t>
            </a:r>
          </a:p>
          <a:p>
            <a:pPr lvl="0" algn="just">
              <a:buNone/>
            </a:pPr>
            <a:endParaRPr lang="uk-UA" sz="3200" b="1" i="1" dirty="0" smtClean="0">
              <a:solidFill>
                <a:srgbClr val="002060"/>
              </a:solidFill>
            </a:endParaRPr>
          </a:p>
          <a:p>
            <a:pPr lvl="0" algn="just">
              <a:buNone/>
            </a:pPr>
            <a:r>
              <a:rPr lang="uk-UA" sz="3200" b="1" i="1" dirty="0" smtClean="0">
                <a:solidFill>
                  <a:srgbClr val="002060"/>
                </a:solidFill>
              </a:rPr>
              <a:t>Солі</a:t>
            </a:r>
            <a:r>
              <a:rPr lang="uk-UA" sz="3200" i="1" dirty="0" smtClean="0">
                <a:solidFill>
                  <a:srgbClr val="002060"/>
                </a:solidFill>
              </a:rPr>
              <a:t> – це електроліти , під час дисоціації яких утворюються катіони металічного елемента та аніони кислотного залишку</a:t>
            </a:r>
            <a:r>
              <a:rPr lang="uk-UA" sz="3200" dirty="0" smtClean="0">
                <a:solidFill>
                  <a:srgbClr val="002060"/>
                </a:solidFill>
              </a:rPr>
              <a:t>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512168"/>
          </a:xfrm>
        </p:spPr>
        <p:txBody>
          <a:bodyPr>
            <a:normAutofit/>
          </a:bodyPr>
          <a:lstStyle/>
          <a:p>
            <a:r>
              <a:rPr dirty="0" lang="uk-UA" smtClean="0" sz="28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Користуючись таблицею </a:t>
            </a:r>
            <a:r>
              <a:rPr dirty="0" lang="uk-UA" smtClean="0" sz="28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розчинності </a:t>
            </a:r>
            <a:r>
              <a:rPr dirty="0" lang="uk-UA" smtClean="0" sz="28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запишіть </a:t>
            </a:r>
            <a:r>
              <a:rPr dirty="0" lang="uk-UA" smtClean="0" sz="28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частинки, </a:t>
            </a:r>
            <a:r>
              <a:rPr dirty="0" lang="uk-UA" smtClean="0" sz="28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на які дисоціюють солі</a:t>
            </a:r>
            <a:endParaRPr dirty="0" lang="ru-RU" sz="2800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000240"/>
            <a:ext cx="5400684" cy="424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lang="uk-UA" smtClean="0" sz="4000">
                <a:solidFill>
                  <a:srgbClr val="002060"/>
                </a:solidFill>
              </a:rPr>
              <a:t>  </a:t>
            </a:r>
            <a:r>
              <a:rPr dirty="0" err="1" lang="en-US" smtClean="0" sz="4000">
                <a:solidFill>
                  <a:srgbClr val="002060"/>
                </a:solidFill>
              </a:rPr>
              <a:t>KCl</a:t>
            </a:r>
            <a:r>
              <a:rPr dirty="0" lang="en-US" smtClean="0" sz="4000">
                <a:solidFill>
                  <a:srgbClr val="002060"/>
                </a:solidFill>
              </a:rPr>
              <a:t>→</a:t>
            </a:r>
            <a:endParaRPr dirty="0" lang="ru-RU" smtClean="0" sz="4000">
              <a:solidFill>
                <a:srgbClr val="002060"/>
              </a:solidFill>
            </a:endParaRPr>
          </a:p>
          <a:p>
            <a:endParaRPr dirty="0" lang="uk-UA" smtClean="0" sz="4000">
              <a:solidFill>
                <a:srgbClr val="002060"/>
              </a:solidFill>
            </a:endParaRPr>
          </a:p>
          <a:p>
            <a:pPr>
              <a:buNone/>
            </a:pPr>
            <a:r>
              <a:rPr dirty="0" lang="en-US" smtClean="0" sz="4000">
                <a:solidFill>
                  <a:srgbClr val="002060"/>
                </a:solidFill>
              </a:rPr>
              <a:t>Na</a:t>
            </a:r>
            <a:r>
              <a:rPr baseline="-25000" dirty="0" lang="en-US" smtClean="0" sz="4000">
                <a:solidFill>
                  <a:srgbClr val="002060"/>
                </a:solidFill>
              </a:rPr>
              <a:t>3</a:t>
            </a:r>
            <a:r>
              <a:rPr dirty="0" lang="en-US" smtClean="0" sz="4000">
                <a:solidFill>
                  <a:srgbClr val="002060"/>
                </a:solidFill>
              </a:rPr>
              <a:t>PO</a:t>
            </a:r>
            <a:r>
              <a:rPr baseline="-25000" dirty="0" lang="en-US" smtClean="0" sz="4000">
                <a:solidFill>
                  <a:srgbClr val="002060"/>
                </a:solidFill>
              </a:rPr>
              <a:t>4</a:t>
            </a:r>
            <a:r>
              <a:rPr dirty="0" lang="en-US" smtClean="0" sz="4000">
                <a:solidFill>
                  <a:srgbClr val="002060"/>
                </a:solidFill>
              </a:rPr>
              <a:t>↔ </a:t>
            </a:r>
            <a:endParaRPr dirty="0" lang="ru-RU" smtClean="0" sz="4000">
              <a:solidFill>
                <a:srgbClr val="002060"/>
              </a:solidFill>
            </a:endParaRPr>
          </a:p>
          <a:p>
            <a:endParaRPr dirty="0" lang="uk-UA" smtClean="0" sz="4000">
              <a:solidFill>
                <a:srgbClr val="002060"/>
              </a:solidFill>
            </a:endParaRPr>
          </a:p>
          <a:p>
            <a:pPr>
              <a:buNone/>
            </a:pPr>
            <a:r>
              <a:rPr dirty="0" lang="en-US" smtClean="0" sz="4000">
                <a:solidFill>
                  <a:srgbClr val="002060"/>
                </a:solidFill>
              </a:rPr>
              <a:t>Al</a:t>
            </a:r>
            <a:r>
              <a:rPr baseline="-25000" dirty="0" lang="en-US" smtClean="0" sz="4000">
                <a:solidFill>
                  <a:srgbClr val="002060"/>
                </a:solidFill>
              </a:rPr>
              <a:t>2</a:t>
            </a:r>
            <a:r>
              <a:rPr dirty="0" lang="en-US" smtClean="0" sz="4000">
                <a:solidFill>
                  <a:srgbClr val="002060"/>
                </a:solidFill>
              </a:rPr>
              <a:t>(SO</a:t>
            </a:r>
            <a:r>
              <a:rPr baseline="-25000" dirty="0" lang="en-US" smtClean="0" sz="4000">
                <a:solidFill>
                  <a:srgbClr val="002060"/>
                </a:solidFill>
              </a:rPr>
              <a:t>4</a:t>
            </a:r>
            <a:r>
              <a:rPr dirty="0" lang="en-US" smtClean="0" sz="4000">
                <a:solidFill>
                  <a:srgbClr val="002060"/>
                </a:solidFill>
              </a:rPr>
              <a:t>)</a:t>
            </a:r>
            <a:r>
              <a:rPr baseline="-25000" dirty="0" lang="en-US" smtClean="0" sz="4000">
                <a:solidFill>
                  <a:srgbClr val="002060"/>
                </a:solidFill>
              </a:rPr>
              <a:t>3 </a:t>
            </a:r>
            <a:r>
              <a:rPr dirty="0" lang="en-US" smtClean="0" sz="4000">
                <a:solidFill>
                  <a:srgbClr val="002060"/>
                </a:solidFill>
              </a:rPr>
              <a:t>↔</a:t>
            </a:r>
            <a:endParaRPr dirty="0" lang="ru-RU" smtClean="0" sz="4000">
              <a:solidFill>
                <a:srgbClr val="002060"/>
              </a:solidFill>
            </a:endParaRPr>
          </a:p>
          <a:p>
            <a:endParaRPr dirty="0" lang="ru-RU" sz="400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5715008" y="4463684"/>
            <a:ext cx="3428992" cy="23943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Схема опорного конспекту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643446"/>
            <a:ext cx="8229600" cy="17831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</a:rPr>
              <a:t>Зміну кольору індикаторів зумовлюють:</a:t>
            </a:r>
            <a:endParaRPr lang="ru-RU" sz="32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</a:rPr>
              <a:t>Для кислот - катіони Гідрогену Н</a:t>
            </a:r>
            <a:r>
              <a:rPr lang="uk-UA" sz="3200" baseline="30000" dirty="0" smtClean="0">
                <a:solidFill>
                  <a:srgbClr val="002060"/>
                </a:solidFill>
              </a:rPr>
              <a:t>+</a:t>
            </a:r>
            <a:endParaRPr lang="ru-RU" sz="32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</a:rPr>
              <a:t>Для основ - аніони </a:t>
            </a:r>
            <a:r>
              <a:rPr lang="uk-UA" sz="3200" dirty="0" err="1" smtClean="0">
                <a:solidFill>
                  <a:srgbClr val="002060"/>
                </a:solidFill>
              </a:rPr>
              <a:t>гідроксид-йонів</a:t>
            </a:r>
            <a:r>
              <a:rPr lang="uk-UA" sz="3200" dirty="0" smtClean="0">
                <a:solidFill>
                  <a:srgbClr val="002060"/>
                </a:solidFill>
              </a:rPr>
              <a:t> ОН</a:t>
            </a:r>
            <a:r>
              <a:rPr lang="uk-UA" sz="3200" baseline="30000" dirty="0" smtClean="0">
                <a:solidFill>
                  <a:srgbClr val="002060"/>
                </a:solidFill>
              </a:rPr>
              <a:t>-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714488"/>
            <a:ext cx="1767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Кислоти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714620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Основи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571876"/>
            <a:ext cx="977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Солі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2357430"/>
            <a:ext cx="231422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uk-UA" sz="2800" dirty="0" smtClean="0">
                <a:solidFill>
                  <a:schemeClr val="bg1"/>
                </a:solidFill>
              </a:rPr>
              <a:t>речовини, що</a:t>
            </a:r>
          </a:p>
          <a:p>
            <a:pPr>
              <a:buNone/>
            </a:pPr>
            <a:r>
              <a:rPr lang="uk-UA" sz="2800" dirty="0" smtClean="0">
                <a:solidFill>
                  <a:schemeClr val="bg1"/>
                </a:solidFill>
              </a:rPr>
              <a:t>дисоціюють</a:t>
            </a: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2800" dirty="0" smtClean="0">
                <a:solidFill>
                  <a:schemeClr val="bg1"/>
                </a:solidFill>
              </a:rPr>
              <a:t>із утворенням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1571612"/>
            <a:ext cx="22680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uk-UA" sz="3200" dirty="0" smtClean="0">
                <a:solidFill>
                  <a:schemeClr val="bg1"/>
                </a:solidFill>
              </a:rPr>
              <a:t>Н</a:t>
            </a:r>
            <a:r>
              <a:rPr lang="uk-UA" sz="3200" baseline="30000" dirty="0" smtClean="0">
                <a:solidFill>
                  <a:schemeClr val="bg1"/>
                </a:solidFill>
              </a:rPr>
              <a:t>+</a:t>
            </a:r>
            <a:r>
              <a:rPr lang="uk-UA" sz="3200" dirty="0" smtClean="0">
                <a:solidFill>
                  <a:schemeClr val="bg1"/>
                </a:solidFill>
              </a:rPr>
              <a:t>+Х</a:t>
            </a:r>
            <a:r>
              <a:rPr lang="uk-UA" sz="3200" baseline="30000" dirty="0" smtClean="0">
                <a:solidFill>
                  <a:schemeClr val="bg1"/>
                </a:solidFill>
              </a:rPr>
              <a:t>-</a:t>
            </a:r>
            <a:r>
              <a:rPr lang="uk-UA" sz="3200" b="1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(</a:t>
            </a:r>
            <a:r>
              <a:rPr lang="uk-UA" sz="2400" dirty="0" err="1" smtClean="0">
                <a:solidFill>
                  <a:schemeClr val="bg1"/>
                </a:solidFill>
              </a:rPr>
              <a:t>кисл</a:t>
            </a:r>
            <a:r>
              <a:rPr lang="uk-UA" sz="2400" dirty="0" smtClean="0">
                <a:solidFill>
                  <a:schemeClr val="bg1"/>
                </a:solidFill>
              </a:rPr>
              <a:t>. залишок)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2643182"/>
            <a:ext cx="1796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err="1" smtClean="0">
                <a:solidFill>
                  <a:schemeClr val="bg1"/>
                </a:solidFill>
              </a:rPr>
              <a:t>Ме</a:t>
            </a:r>
            <a:r>
              <a:rPr lang="uk-UA" sz="3200" baseline="30000" dirty="0" err="1" smtClean="0">
                <a:solidFill>
                  <a:schemeClr val="bg1"/>
                </a:solidFill>
              </a:rPr>
              <a:t>+</a:t>
            </a:r>
            <a:r>
              <a:rPr lang="uk-UA" sz="3200" dirty="0" err="1" smtClean="0">
                <a:solidFill>
                  <a:schemeClr val="bg1"/>
                </a:solidFill>
              </a:rPr>
              <a:t>+ОН</a:t>
            </a:r>
            <a:r>
              <a:rPr lang="uk-UA" sz="3200" baseline="30000" dirty="0" err="1" smtClean="0">
                <a:solidFill>
                  <a:schemeClr val="bg1"/>
                </a:solidFill>
              </a:rPr>
              <a:t>-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3500438"/>
            <a:ext cx="219111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err="1" smtClean="0">
                <a:solidFill>
                  <a:schemeClr val="bg1"/>
                </a:solidFill>
              </a:rPr>
              <a:t>Ме</a:t>
            </a:r>
            <a:r>
              <a:rPr lang="uk-UA" sz="2800" baseline="30000" dirty="0" err="1" smtClean="0">
                <a:solidFill>
                  <a:schemeClr val="bg1"/>
                </a:solidFill>
              </a:rPr>
              <a:t>+</a:t>
            </a:r>
            <a:r>
              <a:rPr lang="uk-UA" sz="2800" dirty="0" err="1" smtClean="0">
                <a:solidFill>
                  <a:schemeClr val="bg1"/>
                </a:solidFill>
              </a:rPr>
              <a:t>+</a:t>
            </a:r>
            <a:r>
              <a:rPr lang="uk-UA" sz="2800" dirty="0" smtClean="0">
                <a:solidFill>
                  <a:schemeClr val="bg1"/>
                </a:solidFill>
              </a:rPr>
              <a:t> Х</a:t>
            </a:r>
            <a:r>
              <a:rPr lang="uk-UA" sz="2800" baseline="30000" dirty="0" smtClean="0">
                <a:solidFill>
                  <a:schemeClr val="bg1"/>
                </a:solidFill>
              </a:rPr>
              <a:t>-  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(</a:t>
            </a:r>
            <a:r>
              <a:rPr lang="uk-UA" sz="2400" dirty="0" err="1" smtClean="0">
                <a:solidFill>
                  <a:schemeClr val="bg1"/>
                </a:solidFill>
              </a:rPr>
              <a:t>кисл.залишок</a:t>
            </a:r>
            <a:r>
              <a:rPr lang="uk-UA" sz="2400" dirty="0" smtClean="0">
                <a:solidFill>
                  <a:schemeClr val="bg1"/>
                </a:solidFill>
              </a:rPr>
              <a:t>)</a:t>
            </a:r>
            <a:endParaRPr lang="ru-RU" sz="2400" dirty="0"/>
          </a:p>
        </p:txBody>
      </p:sp>
      <p:cxnSp>
        <p:nvCxnSpPr>
          <p:cNvPr id="12" name="Прямая соединительная линия 11"/>
          <p:cNvCxnSpPr>
            <a:stCxn id="4" idx="3"/>
            <a:endCxn id="7" idx="1"/>
          </p:cNvCxnSpPr>
          <p:nvPr/>
        </p:nvCxnSpPr>
        <p:spPr>
          <a:xfrm>
            <a:off x="2339328" y="2006876"/>
            <a:ext cx="518160" cy="104305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5" idx="3"/>
            <a:endCxn id="7" idx="1"/>
          </p:cNvCxnSpPr>
          <p:nvPr/>
        </p:nvCxnSpPr>
        <p:spPr>
          <a:xfrm>
            <a:off x="2145244" y="3007008"/>
            <a:ext cx="712244" cy="4292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7" idx="1"/>
          </p:cNvCxnSpPr>
          <p:nvPr/>
        </p:nvCxnSpPr>
        <p:spPr>
          <a:xfrm flipV="1">
            <a:off x="1785918" y="3049928"/>
            <a:ext cx="1071570" cy="80770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143504" y="2000240"/>
            <a:ext cx="1071570" cy="928694"/>
          </a:xfrm>
          <a:prstGeom prst="line">
            <a:avLst/>
          </a:prstGeom>
          <a:ln w="28575"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143504" y="2928934"/>
            <a:ext cx="1214446" cy="78074"/>
          </a:xfrm>
          <a:prstGeom prst="line">
            <a:avLst/>
          </a:prstGeom>
          <a:ln w="28575"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10" idx="1"/>
          </p:cNvCxnSpPr>
          <p:nvPr/>
        </p:nvCxnSpPr>
        <p:spPr>
          <a:xfrm>
            <a:off x="5143504" y="2928934"/>
            <a:ext cx="1214446" cy="1017780"/>
          </a:xfrm>
          <a:prstGeom prst="line">
            <a:avLst/>
          </a:prstGeom>
          <a:ln w="28575"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Самостійна робота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571612"/>
            <a:ext cx="5643602" cy="47091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Написати рівняння дисоціації</a:t>
            </a:r>
          </a:p>
          <a:p>
            <a:endParaRPr lang="uk-UA" sz="2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Варіант  І          </a:t>
            </a:r>
            <a:r>
              <a:rPr lang="en-US" sz="2400" i="1" dirty="0" smtClean="0">
                <a:solidFill>
                  <a:srgbClr val="002060"/>
                </a:solidFill>
              </a:rPr>
              <a:t>     </a:t>
            </a:r>
            <a:r>
              <a:rPr lang="uk-UA" sz="2400" i="1" dirty="0" smtClean="0">
                <a:solidFill>
                  <a:srgbClr val="002060"/>
                </a:solidFill>
              </a:rPr>
              <a:t> </a:t>
            </a:r>
            <a:r>
              <a:rPr lang="en-US" sz="2400" i="1" dirty="0" smtClean="0">
                <a:solidFill>
                  <a:srgbClr val="002060"/>
                </a:solidFill>
              </a:rPr>
              <a:t>Na</a:t>
            </a:r>
            <a:r>
              <a:rPr lang="uk-UA" sz="2400" i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i="1" dirty="0" err="1" smtClean="0">
                <a:solidFill>
                  <a:srgbClr val="002060"/>
                </a:solidFill>
              </a:rPr>
              <a:t>SiO</a:t>
            </a:r>
            <a:r>
              <a:rPr lang="uk-UA" sz="2400" i="1" baseline="-25000" dirty="0" smtClean="0">
                <a:solidFill>
                  <a:srgbClr val="002060"/>
                </a:solidFill>
              </a:rPr>
              <a:t>3</a:t>
            </a:r>
            <a:endParaRPr lang="uk-UA" sz="2400" i="1" dirty="0" smtClean="0">
              <a:solidFill>
                <a:srgbClr val="002060"/>
              </a:solidFill>
            </a:endParaRPr>
          </a:p>
          <a:p>
            <a:pPr lvl="8"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  </a:t>
            </a:r>
            <a:r>
              <a:rPr lang="en-US" sz="2400" i="1" dirty="0" smtClean="0">
                <a:solidFill>
                  <a:srgbClr val="002060"/>
                </a:solidFill>
              </a:rPr>
              <a:t>  </a:t>
            </a:r>
            <a:r>
              <a:rPr lang="uk-UA" sz="2400" i="1" dirty="0" smtClean="0">
                <a:solidFill>
                  <a:srgbClr val="002060"/>
                </a:solidFill>
              </a:rPr>
              <a:t>   </a:t>
            </a:r>
            <a:r>
              <a:rPr lang="en-US" sz="2400" i="1" dirty="0" err="1" smtClean="0">
                <a:solidFill>
                  <a:srgbClr val="002060"/>
                </a:solidFill>
              </a:rPr>
              <a:t>HBr</a:t>
            </a:r>
            <a:endParaRPr lang="uk-UA" sz="2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			       </a:t>
            </a:r>
            <a:r>
              <a:rPr lang="en-US" sz="2400" i="1" dirty="0" smtClean="0">
                <a:solidFill>
                  <a:srgbClr val="002060"/>
                </a:solidFill>
              </a:rPr>
              <a:t>  </a:t>
            </a:r>
            <a:r>
              <a:rPr lang="uk-UA" sz="2400" i="1" dirty="0" smtClean="0">
                <a:solidFill>
                  <a:srgbClr val="002060"/>
                </a:solidFill>
              </a:rPr>
              <a:t>  </a:t>
            </a:r>
            <a:r>
              <a:rPr lang="en-US" sz="2400" i="1" dirty="0" err="1" smtClean="0">
                <a:solidFill>
                  <a:srgbClr val="002060"/>
                </a:solidFill>
              </a:rPr>
              <a:t>LiOH</a:t>
            </a:r>
            <a:endParaRPr lang="uk-UA" sz="2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			    </a:t>
            </a:r>
            <a:r>
              <a:rPr lang="en-US" sz="2400" i="1" dirty="0" smtClean="0">
                <a:solidFill>
                  <a:srgbClr val="002060"/>
                </a:solidFill>
              </a:rPr>
              <a:t>   </a:t>
            </a:r>
            <a:r>
              <a:rPr lang="uk-UA" sz="2400" i="1" dirty="0" smtClean="0">
                <a:solidFill>
                  <a:srgbClr val="002060"/>
                </a:solidFill>
              </a:rPr>
              <a:t>    В</a:t>
            </a:r>
            <a:r>
              <a:rPr lang="en-US" sz="2400" i="1" dirty="0" smtClean="0">
                <a:solidFill>
                  <a:srgbClr val="002060"/>
                </a:solidFill>
              </a:rPr>
              <a:t>a</a:t>
            </a:r>
            <a:r>
              <a:rPr lang="uk-UA" sz="2400" i="1" dirty="0" smtClean="0">
                <a:solidFill>
                  <a:srgbClr val="002060"/>
                </a:solidFill>
              </a:rPr>
              <a:t>(</a:t>
            </a:r>
            <a:r>
              <a:rPr lang="en-US" sz="2400" i="1" dirty="0" smtClean="0">
                <a:solidFill>
                  <a:srgbClr val="002060"/>
                </a:solidFill>
              </a:rPr>
              <a:t>OH</a:t>
            </a:r>
            <a:r>
              <a:rPr lang="uk-UA" sz="2400" i="1" dirty="0" smtClean="0">
                <a:solidFill>
                  <a:srgbClr val="002060"/>
                </a:solidFill>
              </a:rPr>
              <a:t>)</a:t>
            </a:r>
            <a:r>
              <a:rPr lang="uk-UA" sz="2400" i="1" baseline="-25000" dirty="0" smtClean="0">
                <a:solidFill>
                  <a:srgbClr val="002060"/>
                </a:solidFill>
              </a:rPr>
              <a:t>2</a:t>
            </a:r>
            <a:endParaRPr lang="en-US" sz="2400" i="1" baseline="-250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uk-UA" sz="2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Варіант ІІ 	</a:t>
            </a:r>
            <a:r>
              <a:rPr lang="en-US" sz="2400" i="1" dirty="0" smtClean="0">
                <a:solidFill>
                  <a:srgbClr val="002060"/>
                </a:solidFill>
              </a:rPr>
              <a:t>	</a:t>
            </a:r>
            <a:r>
              <a:rPr lang="en-US" sz="2400" i="1" dirty="0" err="1" smtClean="0">
                <a:solidFill>
                  <a:srgbClr val="002060"/>
                </a:solidFill>
              </a:rPr>
              <a:t>ZnCl</a:t>
            </a:r>
            <a:r>
              <a:rPr lang="uk-UA" sz="2400" i="1" baseline="-25000" dirty="0" smtClean="0">
                <a:solidFill>
                  <a:srgbClr val="002060"/>
                </a:solidFill>
              </a:rPr>
              <a:t>2</a:t>
            </a:r>
          </a:p>
          <a:p>
            <a:pPr>
              <a:buNone/>
            </a:pPr>
            <a:r>
              <a:rPr lang="uk-UA" sz="2400" i="1" baseline="-25000" dirty="0" smtClean="0">
                <a:solidFill>
                  <a:srgbClr val="002060"/>
                </a:solidFill>
              </a:rPr>
              <a:t>				</a:t>
            </a:r>
            <a:r>
              <a:rPr lang="en-US" sz="2400" i="1" dirty="0" smtClean="0">
                <a:solidFill>
                  <a:srgbClr val="002060"/>
                </a:solidFill>
              </a:rPr>
              <a:t>HI</a:t>
            </a:r>
            <a:endParaRPr lang="uk-UA" sz="2400" i="1" baseline="-25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400" i="1" dirty="0" smtClean="0">
                <a:solidFill>
                  <a:srgbClr val="002060"/>
                </a:solidFill>
              </a:rPr>
              <a:t>				</a:t>
            </a:r>
            <a:r>
              <a:rPr lang="en-US" sz="2400" i="1" dirty="0" err="1" smtClean="0">
                <a:solidFill>
                  <a:srgbClr val="002060"/>
                </a:solidFill>
              </a:rPr>
              <a:t>MgSO</a:t>
            </a:r>
            <a:r>
              <a:rPr lang="uk-UA" sz="2400" i="1" baseline="-25000" dirty="0" smtClean="0">
                <a:solidFill>
                  <a:srgbClr val="002060"/>
                </a:solidFill>
              </a:rPr>
              <a:t>4</a:t>
            </a:r>
          </a:p>
          <a:p>
            <a:pPr>
              <a:buNone/>
            </a:pPr>
            <a:r>
              <a:rPr lang="uk-UA" sz="2400" i="1" baseline="-25000" dirty="0" smtClean="0">
                <a:solidFill>
                  <a:srgbClr val="002060"/>
                </a:solidFill>
              </a:rPr>
              <a:t>				</a:t>
            </a:r>
            <a:r>
              <a:rPr lang="en-US" sz="2400" i="1" dirty="0" smtClean="0">
                <a:solidFill>
                  <a:srgbClr val="002060"/>
                </a:solidFill>
              </a:rPr>
              <a:t>Mg</a:t>
            </a:r>
            <a:r>
              <a:rPr lang="uk-UA" sz="2400" i="1" dirty="0" smtClean="0">
                <a:solidFill>
                  <a:srgbClr val="002060"/>
                </a:solidFill>
              </a:rPr>
              <a:t>(</a:t>
            </a:r>
            <a:r>
              <a:rPr lang="en-US" sz="2400" i="1" dirty="0" smtClean="0">
                <a:solidFill>
                  <a:srgbClr val="002060"/>
                </a:solidFill>
              </a:rPr>
              <a:t>OH</a:t>
            </a:r>
            <a:r>
              <a:rPr lang="uk-UA" sz="2400" i="1" dirty="0" smtClean="0">
                <a:solidFill>
                  <a:srgbClr val="002060"/>
                </a:solidFill>
              </a:rPr>
              <a:t>)</a:t>
            </a:r>
            <a:r>
              <a:rPr lang="uk-UA" sz="2400" i="1" baseline="-25000" dirty="0" smtClean="0">
                <a:solidFill>
                  <a:srgbClr val="002060"/>
                </a:solidFill>
              </a:rPr>
              <a:t>2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Домашнє завдання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uk-UA" dirty="0" smtClean="0">
                <a:solidFill>
                  <a:srgbClr val="002060"/>
                </a:solidFill>
              </a:rPr>
              <a:t>Опрацювати параграф,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відповісти на запитання, виконати вправи.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Blip>
                <a:blip r:embed="rId2"/>
              </a:buBlip>
            </a:pPr>
            <a:r>
              <a:rPr lang="uk-UA" dirty="0" smtClean="0">
                <a:solidFill>
                  <a:srgbClr val="002060"/>
                </a:solidFill>
              </a:rPr>
              <a:t>Творче завдання.                                                    Написати рівняння дисоціації таких речовин: КНСО</a:t>
            </a:r>
            <a:r>
              <a:rPr lang="ru-RU" baseline="-25000" dirty="0" smtClean="0">
                <a:solidFill>
                  <a:srgbClr val="002060"/>
                </a:solidFill>
              </a:rPr>
              <a:t>3</a:t>
            </a:r>
            <a:r>
              <a:rPr lang="uk-UA" dirty="0" smtClean="0">
                <a:solidFill>
                  <a:srgbClr val="002060"/>
                </a:solidFill>
              </a:rPr>
              <a:t>, </a:t>
            </a:r>
            <a:r>
              <a:rPr lang="uk-UA" dirty="0" err="1" smtClean="0">
                <a:solidFill>
                  <a:srgbClr val="002060"/>
                </a:solidFill>
              </a:rPr>
              <a:t>Са</a:t>
            </a:r>
            <a:r>
              <a:rPr lang="uk-UA" dirty="0" smtClean="0">
                <a:solidFill>
                  <a:srgbClr val="002060"/>
                </a:solidFill>
              </a:rPr>
              <a:t>(ОН)С</a:t>
            </a:r>
            <a:r>
              <a:rPr lang="en-US" dirty="0" smtClean="0">
                <a:solidFill>
                  <a:srgbClr val="002060"/>
                </a:solidFill>
              </a:rPr>
              <a:t>l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Blip>
                <a:blip r:embed="rId2"/>
              </a:buBlip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785794"/>
            <a:ext cx="6849537" cy="5137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071546"/>
            <a:ext cx="7686700" cy="3153540"/>
          </a:xfrm>
        </p:spPr>
        <p:txBody>
          <a:bodyPr>
            <a:normAutofit/>
          </a:bodyPr>
          <a:lstStyle/>
          <a:p>
            <a:pPr algn="ctr"/>
            <a:r>
              <a:rPr lang="ru-RU" sz="9600" b="1" spc="50" dirty="0" err="1" smtClean="0">
                <a:ln w="13500">
                  <a:solidFill>
                    <a:srgbClr val="002060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Хімічний</a:t>
            </a:r>
            <a:r>
              <a:rPr lang="ru-RU" sz="9600" b="1" spc="50" dirty="0" smtClean="0">
                <a:ln w="13500">
                  <a:solidFill>
                    <a:srgbClr val="002060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диктант</a:t>
            </a:r>
            <a:endParaRPr lang="ru-RU" sz="9600" b="1" spc="50" dirty="0">
              <a:ln w="13500">
                <a:solidFill>
                  <a:srgbClr val="002060">
                    <a:alpha val="6500"/>
                  </a:srgb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429552" cy="928670"/>
          </a:xfrm>
        </p:spPr>
        <p:txBody>
          <a:bodyPr>
            <a:normAutofit/>
          </a:bodyPr>
          <a:lstStyle/>
          <a:p>
            <a:pPr algn="l"/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Хрестики-нулики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000240"/>
          <a:ext cx="4114800" cy="39053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600"/>
                <a:gridCol w="1371600"/>
                <a:gridCol w="1371600"/>
              </a:tblGrid>
              <a:tr h="1167317"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Дистильо-вана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 вода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Глюкоза(т)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Глюкоза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р.р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3638"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Мінеральна вода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Хлоридна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 кислота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Алюміній нітрат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6697"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Кальцій гідроксид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(р-н)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Калій гідроксид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(р-н)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Кальцій карбонат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429124" y="2000240"/>
          <a:ext cx="4500561" cy="38790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1636"/>
                <a:gridCol w="1428738"/>
                <a:gridCol w="1500187"/>
              </a:tblGrid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Натрій хлорид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(р-н)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Сахароза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р.р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Натрій сульфат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р.р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60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Розчин кисню у воді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Сульфатна кислота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Спирт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572"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Дистильована вода</a:t>
                      </a:r>
                    </a:p>
                    <a:p>
                      <a:pPr algn="ctr"/>
                      <a:endParaRPr lang="uk-UA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Нітратна кислота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Натрій гідроксид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57224" y="1071546"/>
            <a:ext cx="76466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Варіант І              Варіант ІІ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4209" y="3478209"/>
            <a:ext cx="3379791" cy="3379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688672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1.Чому електроліти проводять електричний струм?</a:t>
            </a:r>
          </a:p>
          <a:p>
            <a:pPr>
              <a:buBlip>
                <a:blip r:embed="rId3"/>
              </a:buBlip>
            </a:pPr>
            <a:endPara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3"/>
              </a:buBlip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2.Який тип зв'язку характерний для електролітів?</a:t>
            </a:r>
          </a:p>
          <a:p>
            <a:pPr>
              <a:buBlip>
                <a:blip r:embed="rId3"/>
              </a:buBlip>
            </a:pPr>
            <a:endPara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3"/>
              </a:buBlip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Який тип зв'язку характерний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для неелектролітів?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5" descr="C:\Users\user\Desktop\проект\с\18739_0153ix8dEbnUhbP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6038"/>
            <a:ext cx="9144000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836712"/>
            <a:ext cx="7528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Тема  у</a:t>
            </a:r>
            <a:r>
              <a:rPr lang="uk-UA" sz="4400" b="1" i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року: </a:t>
            </a:r>
          </a:p>
          <a:p>
            <a:endParaRPr lang="uk-UA" sz="4400" b="1" i="1" cap="all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i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Електролітична дисоціація кислот, основ, солей</a:t>
            </a:r>
          </a:p>
          <a:p>
            <a:pPr algn="ctr"/>
            <a:r>
              <a:rPr lang="uk-UA" sz="4800" b="1" i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у водних розчина</a:t>
            </a:r>
            <a:r>
              <a:rPr lang="uk-UA" sz="4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endParaRPr lang="ru-RU" sz="48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Питання, 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 якими працюватимемо і шукатимемо відповідей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9898" y="3571876"/>
            <a:ext cx="234410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endPara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3"/>
              </a:buBlip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Як відбувається дисоціація кислот, основ і солей у водних розчинах?</a:t>
            </a:r>
          </a:p>
          <a:p>
            <a:pPr>
              <a:buBlip>
                <a:blip r:embed="rId3"/>
              </a:buBlip>
            </a:pPr>
            <a:endPara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3"/>
              </a:buBlip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Які заряджені частинки визначають властивості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вище названих речовин ?</a:t>
            </a:r>
          </a:p>
          <a:p>
            <a:pPr>
              <a:buBlip>
                <a:blip r:embed="rId3"/>
              </a:buBlip>
            </a:pPr>
            <a:endPara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3"/>
              </a:buBlip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Як записуються рівняння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електролітичної дисоціації?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692696"/>
            <a:ext cx="67687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1200" dirty="0" smtClean="0"/>
          </a:p>
          <a:p>
            <a:r>
              <a:rPr lang="uk-UA" sz="2800" dirty="0" smtClean="0"/>
              <a:t>         </a:t>
            </a:r>
            <a:r>
              <a:rPr lang="en-US" sz="4400" dirty="0" err="1" smtClean="0">
                <a:solidFill>
                  <a:srgbClr val="002060"/>
                </a:solidFill>
              </a:rPr>
              <a:t>HCl</a:t>
            </a:r>
            <a:r>
              <a:rPr lang="en-US" sz="4400" dirty="0" smtClean="0">
                <a:solidFill>
                  <a:srgbClr val="002060"/>
                </a:solidFill>
              </a:rPr>
              <a:t>↔</a:t>
            </a:r>
            <a:endParaRPr lang="uk-UA" sz="4400" dirty="0" smtClean="0">
              <a:solidFill>
                <a:srgbClr val="002060"/>
              </a:solidFill>
            </a:endParaRPr>
          </a:p>
          <a:p>
            <a:endParaRPr lang="uk-UA" sz="2800" dirty="0" smtClean="0">
              <a:solidFill>
                <a:srgbClr val="002060"/>
              </a:solidFill>
            </a:endParaRPr>
          </a:p>
          <a:p>
            <a:r>
              <a:rPr lang="uk-UA" sz="4400" dirty="0" smtClean="0">
                <a:solidFill>
                  <a:srgbClr val="002060"/>
                </a:solidFill>
              </a:rPr>
              <a:t>      </a:t>
            </a:r>
            <a:r>
              <a:rPr lang="en-US" sz="4400" dirty="0" smtClean="0">
                <a:solidFill>
                  <a:srgbClr val="002060"/>
                </a:solidFill>
              </a:rPr>
              <a:t>HNO</a:t>
            </a:r>
            <a:r>
              <a:rPr lang="en-US" sz="4400" baseline="-25000" dirty="0" smtClean="0">
                <a:solidFill>
                  <a:srgbClr val="002060"/>
                </a:solidFill>
              </a:rPr>
              <a:t>3</a:t>
            </a:r>
            <a:r>
              <a:rPr lang="en-US" sz="4400" dirty="0" smtClean="0">
                <a:solidFill>
                  <a:srgbClr val="002060"/>
                </a:solidFill>
              </a:rPr>
              <a:t>↔</a:t>
            </a:r>
            <a:endParaRPr lang="ru-RU" sz="4400" dirty="0" smtClean="0">
              <a:solidFill>
                <a:srgbClr val="00206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-125344"/>
            <a:ext cx="8748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</a:rPr>
              <a:t>Дисоціація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</a:rPr>
              <a:t> кислот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928670"/>
            <a:ext cx="20072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002060"/>
                </a:solidFill>
              </a:rPr>
              <a:t>H</a:t>
            </a:r>
            <a:r>
              <a:rPr lang="en-US" sz="4400" baseline="30000" dirty="0" smtClean="0">
                <a:solidFill>
                  <a:srgbClr val="002060"/>
                </a:solidFill>
              </a:rPr>
              <a:t>+</a:t>
            </a:r>
            <a:r>
              <a:rPr lang="en-US" sz="4400" dirty="0" smtClean="0">
                <a:solidFill>
                  <a:srgbClr val="002060"/>
                </a:solidFill>
              </a:rPr>
              <a:t>+</a:t>
            </a:r>
            <a:r>
              <a:rPr lang="en-US" sz="4400" dirty="0" err="1" smtClean="0">
                <a:solidFill>
                  <a:srgbClr val="002060"/>
                </a:solidFill>
              </a:rPr>
              <a:t>Cl</a:t>
            </a:r>
            <a:r>
              <a:rPr lang="en-US" sz="4400" baseline="30000" dirty="0" smtClean="0">
                <a:solidFill>
                  <a:srgbClr val="002060"/>
                </a:solidFill>
              </a:rPr>
              <a:t>-</a:t>
            </a:r>
            <a:r>
              <a:rPr lang="uk-UA" sz="4400" baseline="30000" dirty="0" smtClean="0">
                <a:solidFill>
                  <a:srgbClr val="002060"/>
                </a:solidFill>
              </a:rPr>
              <a:t> 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1928802"/>
            <a:ext cx="25907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002060"/>
                </a:solidFill>
              </a:rPr>
              <a:t>H</a:t>
            </a:r>
            <a:r>
              <a:rPr lang="en-US" sz="4400" baseline="30000" dirty="0" smtClean="0">
                <a:solidFill>
                  <a:srgbClr val="002060"/>
                </a:solidFill>
              </a:rPr>
              <a:t>+</a:t>
            </a:r>
            <a:r>
              <a:rPr lang="en-US" sz="4400" dirty="0" smtClean="0">
                <a:solidFill>
                  <a:srgbClr val="002060"/>
                </a:solidFill>
              </a:rPr>
              <a:t>+NO</a:t>
            </a:r>
            <a:r>
              <a:rPr lang="en-US" sz="4400" baseline="-25000" dirty="0" smtClean="0">
                <a:solidFill>
                  <a:srgbClr val="002060"/>
                </a:solidFill>
              </a:rPr>
              <a:t>3</a:t>
            </a:r>
            <a:r>
              <a:rPr lang="en-US" sz="4400" baseline="30000" dirty="0" smtClean="0">
                <a:solidFill>
                  <a:srgbClr val="002060"/>
                </a:solidFill>
              </a:rPr>
              <a:t>-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786058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HX</a:t>
            </a:r>
            <a:r>
              <a:rPr lang="ru-RU" sz="3600" dirty="0" smtClean="0">
                <a:solidFill>
                  <a:srgbClr val="002060"/>
                </a:solidFill>
              </a:rPr>
              <a:t>        →     </a:t>
            </a:r>
            <a:r>
              <a:rPr lang="en-US" sz="3600" dirty="0" smtClean="0">
                <a:solidFill>
                  <a:srgbClr val="002060"/>
                </a:solidFill>
              </a:rPr>
              <a:t>H</a:t>
            </a:r>
            <a:r>
              <a:rPr lang="ru-RU" sz="3600" baseline="30000" dirty="0" smtClean="0">
                <a:solidFill>
                  <a:srgbClr val="002060"/>
                </a:solidFill>
              </a:rPr>
              <a:t>+   </a:t>
            </a:r>
            <a:r>
              <a:rPr lang="uk-UA" sz="3600" baseline="30000" dirty="0" smtClean="0">
                <a:solidFill>
                  <a:srgbClr val="002060"/>
                </a:solidFill>
              </a:rPr>
              <a:t>      </a:t>
            </a:r>
            <a:r>
              <a:rPr lang="ru-RU" sz="3600" baseline="30000" dirty="0" smtClean="0">
                <a:solidFill>
                  <a:srgbClr val="002060"/>
                </a:solidFill>
              </a:rPr>
              <a:t>  </a:t>
            </a:r>
            <a:r>
              <a:rPr lang="ru-RU" sz="3600" dirty="0" smtClean="0">
                <a:solidFill>
                  <a:srgbClr val="002060"/>
                </a:solidFill>
              </a:rPr>
              <a:t>+   </a:t>
            </a:r>
            <a:r>
              <a:rPr lang="uk-UA" sz="3600" dirty="0" smtClean="0">
                <a:solidFill>
                  <a:srgbClr val="002060"/>
                </a:solidFill>
              </a:rPr>
              <a:t>   </a:t>
            </a:r>
            <a:r>
              <a:rPr lang="ru-RU" sz="3600" dirty="0" smtClean="0">
                <a:solidFill>
                  <a:srgbClr val="002060"/>
                </a:solidFill>
              </a:rPr>
              <a:t>   </a:t>
            </a:r>
            <a:r>
              <a:rPr lang="en-US" sz="3600" dirty="0" smtClean="0">
                <a:solidFill>
                  <a:srgbClr val="002060"/>
                </a:solidFill>
              </a:rPr>
              <a:t>X</a:t>
            </a:r>
            <a:r>
              <a:rPr lang="ru-RU" sz="3600" baseline="30000" dirty="0" smtClean="0">
                <a:solidFill>
                  <a:srgbClr val="002060"/>
                </a:solidFill>
              </a:rPr>
              <a:t>-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молекула            катіон                   аніон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кислоти           Гідрогену          кислотного     </a:t>
            </a:r>
          </a:p>
          <a:p>
            <a:pPr lvl="0"/>
            <a:r>
              <a:rPr lang="uk-UA" sz="2800" dirty="0" smtClean="0">
                <a:solidFill>
                  <a:srgbClr val="002060"/>
                </a:solidFill>
              </a:rPr>
              <a:t>                                                       залишку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786322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i="1" dirty="0" smtClean="0">
                <a:solidFill>
                  <a:srgbClr val="002060"/>
                </a:solidFill>
              </a:rPr>
              <a:t>Кислоти </a:t>
            </a:r>
            <a:r>
              <a:rPr lang="uk-UA" sz="3200" i="1" dirty="0" smtClean="0">
                <a:solidFill>
                  <a:srgbClr val="002060"/>
                </a:solidFill>
              </a:rPr>
              <a:t>– це </a:t>
            </a:r>
            <a:r>
              <a:rPr lang="uk-UA" sz="3200" i="1" dirty="0" smtClean="0">
                <a:solidFill>
                  <a:srgbClr val="002060"/>
                </a:solidFill>
              </a:rPr>
              <a:t>електроліти</a:t>
            </a:r>
            <a:r>
              <a:rPr lang="uk-UA" sz="3200" i="1" dirty="0" smtClean="0">
                <a:solidFill>
                  <a:srgbClr val="002060"/>
                </a:solidFill>
              </a:rPr>
              <a:t>, які у водному розчині дисоціюють з утворенням катіонів Гідрогену й аніонів кислотного залишку.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28" y="500042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500042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785926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2928934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2928934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500042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3000372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4" name="Прямая соединительная линия 13"/>
          <p:cNvCxnSpPr>
            <a:stCxn id="6" idx="3"/>
            <a:endCxn id="7" idx="1"/>
          </p:cNvCxnSpPr>
          <p:nvPr/>
        </p:nvCxnSpPr>
        <p:spPr>
          <a:xfrm>
            <a:off x="2152003" y="961707"/>
            <a:ext cx="1348427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43108" y="3357562"/>
            <a:ext cx="1348427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286248" y="2500306"/>
            <a:ext cx="928694" cy="78581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4214810" y="1000108"/>
            <a:ext cx="1000132" cy="100013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5786446" y="1214422"/>
            <a:ext cx="928694" cy="78581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5715008" y="2500306"/>
            <a:ext cx="1000132" cy="100013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5786446" y="2428868"/>
            <a:ext cx="1000132" cy="100013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715008" y="1142984"/>
            <a:ext cx="928694" cy="78581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4143380"/>
            <a:ext cx="300039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Дисоціація двоосновних кислот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Н</a:t>
            </a:r>
            <a:r>
              <a:rPr lang="uk-UA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S</a:t>
            </a:r>
            <a:r>
              <a:rPr lang="uk-UA" dirty="0" smtClean="0">
                <a:solidFill>
                  <a:srgbClr val="002060"/>
                </a:solidFill>
              </a:rPr>
              <a:t>О</a:t>
            </a:r>
            <a:r>
              <a:rPr lang="uk-UA" baseline="-25000" dirty="0" smtClean="0">
                <a:solidFill>
                  <a:srgbClr val="002060"/>
                </a:solidFill>
              </a:rPr>
              <a:t>4</a:t>
            </a:r>
            <a:r>
              <a:rPr lang="uk-UA" dirty="0" smtClean="0">
                <a:solidFill>
                  <a:srgbClr val="002060"/>
                </a:solidFill>
              </a:rPr>
              <a:t>↔2Н</a:t>
            </a:r>
            <a:r>
              <a:rPr lang="uk-UA" baseline="30000" dirty="0" smtClean="0">
                <a:solidFill>
                  <a:srgbClr val="002060"/>
                </a:solidFill>
              </a:rPr>
              <a:t>+</a:t>
            </a:r>
            <a:r>
              <a:rPr lang="uk-UA" dirty="0" smtClean="0">
                <a:solidFill>
                  <a:srgbClr val="002060"/>
                </a:solidFill>
              </a:rPr>
              <a:t>+</a:t>
            </a: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uk-UA" baseline="-25000" dirty="0" smtClean="0">
                <a:solidFill>
                  <a:srgbClr val="002060"/>
                </a:solidFill>
              </a:rPr>
              <a:t>4</a:t>
            </a:r>
            <a:r>
              <a:rPr lang="uk-UA" baseline="30000" dirty="0" smtClean="0">
                <a:solidFill>
                  <a:srgbClr val="002060"/>
                </a:solidFill>
              </a:rPr>
              <a:t>2-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     </a:t>
            </a:r>
            <a:r>
              <a:rPr lang="uk-UA" dirty="0" smtClean="0">
                <a:solidFill>
                  <a:srgbClr val="002060"/>
                </a:solidFill>
              </a:rPr>
              <a:t>Сульфатна кислота дисоціює </a:t>
            </a:r>
            <a:r>
              <a:rPr lang="uk-UA" dirty="0" err="1" smtClean="0">
                <a:solidFill>
                  <a:srgbClr val="002060"/>
                </a:solidFill>
              </a:rPr>
              <a:t>ступінчасто</a:t>
            </a:r>
            <a:r>
              <a:rPr lang="uk-UA" dirty="0" smtClean="0">
                <a:solidFill>
                  <a:srgbClr val="002060"/>
                </a:solidFill>
              </a:rPr>
              <a:t>: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uk-UA" dirty="0" smtClean="0">
                <a:solidFill>
                  <a:srgbClr val="002060"/>
                </a:solidFill>
              </a:rPr>
              <a:t>Н</a:t>
            </a:r>
            <a:r>
              <a:rPr lang="uk-UA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S</a:t>
            </a:r>
            <a:r>
              <a:rPr lang="uk-UA" dirty="0" smtClean="0">
                <a:solidFill>
                  <a:srgbClr val="002060"/>
                </a:solidFill>
              </a:rPr>
              <a:t>О</a:t>
            </a:r>
            <a:r>
              <a:rPr lang="uk-UA" baseline="-25000" dirty="0" smtClean="0">
                <a:solidFill>
                  <a:srgbClr val="002060"/>
                </a:solidFill>
              </a:rPr>
              <a:t>4</a:t>
            </a:r>
            <a:r>
              <a:rPr lang="uk-UA" dirty="0" smtClean="0">
                <a:solidFill>
                  <a:srgbClr val="002060"/>
                </a:solidFill>
              </a:rPr>
              <a:t>↔Н</a:t>
            </a:r>
            <a:r>
              <a:rPr lang="uk-UA" baseline="30000" dirty="0" smtClean="0">
                <a:solidFill>
                  <a:srgbClr val="002060"/>
                </a:solidFill>
              </a:rPr>
              <a:t>+</a:t>
            </a:r>
            <a:r>
              <a:rPr lang="uk-UA" dirty="0" smtClean="0">
                <a:solidFill>
                  <a:srgbClr val="002060"/>
                </a:solidFill>
              </a:rPr>
              <a:t>+ Н </a:t>
            </a: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uk-UA" baseline="-25000" dirty="0" smtClean="0">
                <a:solidFill>
                  <a:srgbClr val="002060"/>
                </a:solidFill>
              </a:rPr>
              <a:t>4</a:t>
            </a:r>
            <a:r>
              <a:rPr lang="uk-UA" baseline="30000" dirty="0" smtClean="0">
                <a:solidFill>
                  <a:srgbClr val="002060"/>
                </a:solidFill>
              </a:rPr>
              <a:t>- </a:t>
            </a:r>
            <a:r>
              <a:rPr lang="uk-UA" dirty="0" smtClean="0">
                <a:solidFill>
                  <a:srgbClr val="002060"/>
                </a:solidFill>
              </a:rPr>
              <a:t>- І ступінь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    Н </a:t>
            </a: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uk-UA" baseline="-25000" dirty="0" smtClean="0">
                <a:solidFill>
                  <a:srgbClr val="002060"/>
                </a:solidFill>
              </a:rPr>
              <a:t>4</a:t>
            </a:r>
            <a:r>
              <a:rPr lang="uk-UA" baseline="30000" dirty="0" smtClean="0">
                <a:solidFill>
                  <a:srgbClr val="002060"/>
                </a:solidFill>
              </a:rPr>
              <a:t>- </a:t>
            </a:r>
            <a:r>
              <a:rPr lang="uk-UA" dirty="0" smtClean="0">
                <a:solidFill>
                  <a:srgbClr val="002060"/>
                </a:solidFill>
              </a:rPr>
              <a:t>↔ Н</a:t>
            </a:r>
            <a:r>
              <a:rPr lang="uk-UA" baseline="30000" dirty="0" smtClean="0">
                <a:solidFill>
                  <a:srgbClr val="002060"/>
                </a:solidFill>
              </a:rPr>
              <a:t>+</a:t>
            </a:r>
            <a:r>
              <a:rPr lang="uk-UA" dirty="0" smtClean="0">
                <a:solidFill>
                  <a:srgbClr val="002060"/>
                </a:solidFill>
              </a:rPr>
              <a:t>+ </a:t>
            </a: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uk-UA" baseline="-25000" dirty="0" smtClean="0">
                <a:solidFill>
                  <a:srgbClr val="002060"/>
                </a:solidFill>
              </a:rPr>
              <a:t>4</a:t>
            </a:r>
            <a:r>
              <a:rPr lang="uk-UA" baseline="30000" dirty="0" smtClean="0">
                <a:solidFill>
                  <a:srgbClr val="002060"/>
                </a:solidFill>
              </a:rPr>
              <a:t>2- </a:t>
            </a:r>
            <a:r>
              <a:rPr lang="uk-UA" dirty="0" smtClean="0">
                <a:solidFill>
                  <a:srgbClr val="002060"/>
                </a:solidFill>
              </a:rPr>
              <a:t>- ІІ ступінь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797152"/>
            <a:ext cx="4032448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432</TotalTime>
  <Words>446</Words>
  <Application>Microsoft Office PowerPoint</Application>
  <PresentationFormat>Экран (4:3)</PresentationFormat>
  <Paragraphs>154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Апекс</vt:lpstr>
      <vt:lpstr>Поток</vt:lpstr>
      <vt:lpstr>Слайд 1</vt:lpstr>
      <vt:lpstr>Хімічний диктант</vt:lpstr>
      <vt:lpstr>           ”Хрестики-нулики“</vt:lpstr>
      <vt:lpstr>Слайд 4</vt:lpstr>
      <vt:lpstr>Слайд 5</vt:lpstr>
      <vt:lpstr>Питання, над якими працюватимемо і шукатимемо відповідей</vt:lpstr>
      <vt:lpstr>Слайд 7</vt:lpstr>
      <vt:lpstr>Слайд 8</vt:lpstr>
      <vt:lpstr>Дисоціація двоосновних кислот</vt:lpstr>
      <vt:lpstr>Дисоціація основ</vt:lpstr>
      <vt:lpstr>Слайд 11</vt:lpstr>
      <vt:lpstr>Дисоціація солей</vt:lpstr>
      <vt:lpstr>Користуючись таблицею розчинності запишіть частинки, на які дисоціюють солі</vt:lpstr>
      <vt:lpstr>Схема опорного конспекту</vt:lpstr>
      <vt:lpstr>Самостійна робота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уроку:Електролітична дисоціація кислот,основ,солей у водних розчинах</dc:title>
  <cp:lastModifiedBy>Admin</cp:lastModifiedBy>
  <cp:revision>49</cp:revision>
  <dcterms:modified xsi:type="dcterms:W3CDTF">2014-10-14T12:05:05Z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539301</vt:lpwstr>
  </property>
  <property fmtid="{D5CDD505-2E9C-101B-9397-08002B2CF9AE}" name="NXPowerLiteVersion" pid="3">
    <vt:lpwstr>D4.1.4</vt:lpwstr>
  </property>
</Properties>
</file>