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70" r:id="rId18"/>
    <p:sldId id="28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79"/>
    <a:srgbClr val="800080"/>
    <a:srgbClr val="FFFF00"/>
    <a:srgbClr val="F5F955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94671" autoAdjust="0"/>
  </p:normalViewPr>
  <p:slideViewPr>
    <p:cSldViewPr>
      <p:cViewPr varScale="1">
        <p:scale>
          <a:sx n="45" d="100"/>
          <a:sy n="45" d="100"/>
        </p:scale>
        <p:origin x="-114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2858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A9A8-55FE-4C71-B1D9-27BFEAEC793E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4372E-E642-4DD0-B964-1D901B2B3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A9A8-55FE-4C71-B1D9-27BFEAEC793E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4372E-E642-4DD0-B964-1D901B2B3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A9A8-55FE-4C71-B1D9-27BFEAEC793E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4372E-E642-4DD0-B964-1D901B2B3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A9A8-55FE-4C71-B1D9-27BFEAEC793E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4372E-E642-4DD0-B964-1D901B2B3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A9A8-55FE-4C71-B1D9-27BFEAEC793E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4372E-E642-4DD0-B964-1D901B2B3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A9A8-55FE-4C71-B1D9-27BFEAEC793E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4372E-E642-4DD0-B964-1D901B2B3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A9A8-55FE-4C71-B1D9-27BFEAEC793E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4372E-E642-4DD0-B964-1D901B2B3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A9A8-55FE-4C71-B1D9-27BFEAEC793E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4372E-E642-4DD0-B964-1D901B2B3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A9A8-55FE-4C71-B1D9-27BFEAEC793E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4372E-E642-4DD0-B964-1D901B2B3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A9A8-55FE-4C71-B1D9-27BFEAEC793E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4372E-E642-4DD0-B964-1D901B2B3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A9A8-55FE-4C71-B1D9-27BFEAEC793E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4372E-E642-4DD0-B964-1D901B2B3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EA9A8-55FE-4C71-B1D9-27BFEAEC793E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4372E-E642-4DD0-B964-1D901B2B3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C:\Documents and Settings\Юрий и Наталья\Рабочий стол\4211915-7cf341bb4756da29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571612"/>
            <a:ext cx="6072187" cy="135732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Урок поглиблення  та систематизації знань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2714620"/>
            <a:ext cx="4257675" cy="1643067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uk-UA" dirty="0" smtClean="0"/>
              <a:t>   </a:t>
            </a:r>
            <a:r>
              <a:rPr lang="uk-UA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Вчитель хімії                        Ахматова Н. О.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1000108"/>
            <a:ext cx="29443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17 листопада 2015 року 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71414"/>
            <a:ext cx="5643602" cy="571504"/>
          </a:xfrm>
        </p:spPr>
        <p:txBody>
          <a:bodyPr>
            <a:noAutofit/>
          </a:bodyPr>
          <a:lstStyle/>
          <a:p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Відповідь: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7"/>
            <a:ext cx="8572560" cy="328614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“Молодці</a:t>
            </a:r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uk-UA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Вперед”</a:t>
            </a:r>
            <a:r>
              <a:rPr lang="en-US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Ахматова Наталья\Desktop\ТИЖДЕНЬ ХІМІЇ\f14486a9586ce1b16c0176839b528084_thumb_4cafdbe4bb340b5b04d920e5c32f7c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714620"/>
            <a:ext cx="480571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8" name="Picture 2" descr="H:\ТИЖДЕНЬ ХІМІЇ\2975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000504"/>
            <a:ext cx="3596161" cy="2571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429684" cy="1714512"/>
          </a:xfrm>
        </p:spPr>
        <p:txBody>
          <a:bodyPr>
            <a:noAutofit/>
          </a:bodyPr>
          <a:lstStyle/>
          <a:p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Робота біля дошки</a:t>
            </a:r>
            <a:b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“Визнач</a:t>
            </a:r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валентність”</a:t>
            </a:r>
            <a:endParaRPr lang="ru-RU" sz="4800" b="1" i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1714488"/>
          <a:ext cx="8501122" cy="504748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254268"/>
                <a:gridCol w="2863675"/>
                <a:gridCol w="1317216"/>
                <a:gridCol w="3065963"/>
              </a:tblGrid>
              <a:tr h="304162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CaCl</a:t>
                      </a:r>
                      <a:r>
                        <a:rPr lang="uk-UA" sz="2800" b="1" baseline="-25000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 smtClean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Якщо </a:t>
                      </a: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Хлор одновалентний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en-US" sz="40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en-US" sz="4800" b="1" dirty="0" err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Cl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Li</a:t>
                      </a:r>
                      <a:r>
                        <a:rPr lang="uk-UA" sz="2800" b="1" baseline="-2500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uk-UA" sz="2800" b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lang="ru-RU" sz="2400" b="1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 smtClean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Якщо </a:t>
                      </a:r>
                      <a:r>
                        <a:rPr lang="uk-UA" sz="2800" b="1" dirty="0" err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Сульфур</a:t>
                      </a: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двовалентний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en-US" sz="40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en-US" sz="4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36121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AlCl</a:t>
                      </a:r>
                      <a:r>
                        <a:rPr lang="uk-UA" sz="2800" b="1" baseline="-25000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BaS</a:t>
                      </a:r>
                      <a:endParaRPr lang="ru-RU" sz="2400" b="1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345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 err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KCl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PbS</a:t>
                      </a:r>
                      <a:r>
                        <a:rPr lang="uk-UA" sz="2800" b="1" baseline="-25000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794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PCl</a:t>
                      </a:r>
                      <a:r>
                        <a:rPr lang="uk-UA" sz="2800" b="1" baseline="-25000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Аl</a:t>
                      </a:r>
                      <a:r>
                        <a:rPr lang="uk-UA" sz="2800" b="1" baseline="-25000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uk-UA" sz="2800" b="1" baseline="-25000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162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r>
                        <a:rPr lang="uk-UA" sz="2800" b="1" baseline="-2500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uk-UA" sz="2800" b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ru-RU" sz="2400" b="1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 smtClean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Якщо </a:t>
                      </a:r>
                      <a:r>
                        <a:rPr lang="uk-UA" sz="2800" b="1" dirty="0" err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Оксиген</a:t>
                      </a: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двовалентний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en-US" sz="40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en-US" sz="4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r>
                        <a:rPr lang="uk-UA" sz="2800" b="1" baseline="-25000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 smtClean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Якщо </a:t>
                      </a: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Нітроген тривалентний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en-US" sz="40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en-US" sz="4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04162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MgO</a:t>
                      </a:r>
                      <a:endParaRPr lang="ru-RU" sz="2400" b="1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Zn</a:t>
                      </a:r>
                      <a:r>
                        <a:rPr lang="uk-UA" sz="2800" b="1" baseline="-25000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lang="uk-UA" sz="2800" b="1" baseline="-25000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162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Cr</a:t>
                      </a:r>
                      <a:r>
                        <a:rPr lang="uk-UA" sz="2800" b="1" baseline="-2500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uk-UA" sz="2800" b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uk-UA" sz="2800" b="1" baseline="-2500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uk-UA" sz="2800" b="1" baseline="-25000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uk-UA" sz="2800" b="1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lang="uk-UA" sz="2800" b="1" baseline="-25000" dirty="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6936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SiO</a:t>
                      </a:r>
                      <a:r>
                        <a:rPr lang="uk-UA" sz="2800" b="1" baseline="-25000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15000"/>
                        </a:lnSpc>
                      </a:pPr>
                      <a:r>
                        <a:rPr lang="uk-UA" sz="2800" b="1" dirty="0" err="1">
                          <a:solidFill>
                            <a:srgbClr val="80008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CrN</a:t>
                      </a:r>
                      <a:endParaRPr lang="ru-RU" sz="2400" b="1" dirty="0">
                        <a:solidFill>
                          <a:srgbClr val="80008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14"/>
            <a:ext cx="7500990" cy="571504"/>
          </a:xfrm>
        </p:spPr>
        <p:txBody>
          <a:bodyPr>
            <a:noAutofit/>
          </a:bodyPr>
          <a:lstStyle/>
          <a:p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Поглиблюємо знання</a:t>
            </a:r>
            <a:endParaRPr lang="ru-RU" sz="48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85794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Алгоритм складання формул складних сполук: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Записуємо символи елементів у необхідному порядку та надписуємо їх валентність: 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    II                   VI   I            IV   II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Al   O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  F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    S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828836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2.Знаходимо найменше спільне кратне (НСК) для значень валентностей  елементів: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НСК  (ІІІ  і ІІ) = 6      НСК  (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 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І) = 6      НСК  (І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і ІІ) = 4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214818"/>
            <a:ext cx="85725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Ділимо НСК на валентність кожного атома хімічного елемента  </a:t>
            </a:r>
            <a:endParaRPr lang="ru-RU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6 : ІІІ = 2  (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</a:t>
            </a:r>
            <a:r>
              <a:rPr lang="uk-UA" sz="2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6 : </a:t>
            </a: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= 1 (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                       4 : І</a:t>
            </a: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1  (</a:t>
            </a:r>
            <a:r>
              <a:rPr lang="uk-UA" sz="2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С)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6 : ІІ  = 3  (</a:t>
            </a:r>
            <a:r>
              <a:rPr lang="uk-UA" sz="2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О)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  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6 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І   =  6 (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uk-UA" sz="2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: ІІ  = 2   (</a:t>
            </a: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lang="uk-UA" sz="2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5357826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AutoNum type="arabicPeriod" startAt="4"/>
            </a:pPr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Отримане </a:t>
            </a:r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значення записуємо як індекс біля кожного з елементів   </a:t>
            </a:r>
            <a:endParaRPr lang="uk-UA" sz="2400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</a:t>
            </a:r>
            <a:r>
              <a:rPr lang="uk-UA" sz="2400" b="1" baseline="-300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lang="uk-UA" sz="2400" b="1" baseline="-300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F</a:t>
            </a:r>
            <a:r>
              <a:rPr lang="uk-UA" sz="2400" b="1" baseline="-300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 S</a:t>
            </a:r>
            <a:r>
              <a:rPr lang="uk-UA" sz="2400" b="1" baseline="-300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lang="uk-UA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1414"/>
            <a:ext cx="8143932" cy="1000132"/>
          </a:xfrm>
        </p:spPr>
        <p:txBody>
          <a:bodyPr>
            <a:noAutofit/>
          </a:bodyPr>
          <a:lstStyle/>
          <a:p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Вправа: “ Склади формулу ”</a:t>
            </a:r>
            <a:endParaRPr lang="ru-RU" i="1" dirty="0"/>
          </a:p>
        </p:txBody>
      </p:sp>
      <p:pic>
        <p:nvPicPr>
          <p:cNvPr id="34818" name="Picture 2" descr="H:\ТИЖДЕНЬ ХІМІЇ\2975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714752"/>
            <a:ext cx="3596161" cy="2571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3" y="1357298"/>
          <a:ext cx="8786875" cy="2103120"/>
        </p:xfrm>
        <a:graphic>
          <a:graphicData uri="http://schemas.openxmlformats.org/drawingml/2006/table">
            <a:tbl>
              <a:tblPr/>
              <a:tblGrid>
                <a:gridCol w="2088684"/>
                <a:gridCol w="1368448"/>
                <a:gridCol w="1368448"/>
                <a:gridCol w="1471680"/>
                <a:gridCol w="1318031"/>
                <a:gridCol w="1171584"/>
              </a:tblGrid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66775" algn="l"/>
                        </a:tabLst>
                      </a:pPr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Елемент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Cl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(I)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Br (I)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 (II)</a:t>
                      </a: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 (II)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 (III)</a:t>
                      </a: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4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Mg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Al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3" descr="C:\Documents and Settings\Юрий и Наталья\Рабочий стол\ВОДА\1302699322_179748398_1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929066"/>
            <a:ext cx="3143272" cy="2357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1414"/>
            <a:ext cx="8143932" cy="1000132"/>
          </a:xfrm>
        </p:spPr>
        <p:txBody>
          <a:bodyPr>
            <a:noAutofit/>
          </a:bodyPr>
          <a:lstStyle/>
          <a:p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 “ </a:t>
            </a:r>
            <a:r>
              <a:rPr lang="uk-UA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Хрестики-нулики”</a:t>
            </a:r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/>
          </a:p>
        </p:txBody>
      </p:sp>
      <p:pic>
        <p:nvPicPr>
          <p:cNvPr id="8" name="Picture 3" descr="C:\Documents and Settings\Юрий и Наталья\Рабочий стол\ВОДА\1302699322_179748398_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071546"/>
            <a:ext cx="2357454" cy="1768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subject.com.ua/lesson/chemistry/7klas/7klas.files/image06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357298"/>
            <a:ext cx="3714776" cy="2357454"/>
          </a:xfrm>
          <a:prstGeom prst="rect">
            <a:avLst/>
          </a:prstGeom>
          <a:ln w="38100" cap="sq">
            <a:solidFill>
              <a:srgbClr val="80008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42844" y="928670"/>
            <a:ext cx="5000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Виграшний шлях: одновалентні метали. 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14744" y="3786190"/>
            <a:ext cx="52864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Виграшний шлях: тривалентні метали. 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://subject.com.ua/lesson/chemistry/7klas/7klas.files/image07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4214818"/>
            <a:ext cx="4500594" cy="2428892"/>
          </a:xfrm>
          <a:prstGeom prst="rect">
            <a:avLst/>
          </a:prstGeom>
          <a:ln w="38100" cap="sq">
            <a:solidFill>
              <a:srgbClr val="80008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1414"/>
            <a:ext cx="8143932" cy="1000132"/>
          </a:xfrm>
        </p:spPr>
        <p:txBody>
          <a:bodyPr>
            <a:noAutofit/>
          </a:bodyPr>
          <a:lstStyle/>
          <a:p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Відповідь  </a:t>
            </a:r>
            <a:endParaRPr lang="ru-RU" i="1" dirty="0"/>
          </a:p>
        </p:txBody>
      </p:sp>
      <p:pic>
        <p:nvPicPr>
          <p:cNvPr id="8" name="Picture 3" descr="C:\Documents and Settings\Юрий и Наталья\Рабочий стол\ВОДА\1302699322_179748398_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071546"/>
            <a:ext cx="2357454" cy="1768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subject.com.ua/lesson/chemistry/7klas/7klas.files/image06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357298"/>
            <a:ext cx="3714776" cy="2357454"/>
          </a:xfrm>
          <a:prstGeom prst="rect">
            <a:avLst/>
          </a:prstGeom>
          <a:ln w="38100" cap="sq">
            <a:solidFill>
              <a:srgbClr val="80008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42844" y="928670"/>
            <a:ext cx="5000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Виграшний шлях: одновалентні метали. 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14744" y="3786190"/>
            <a:ext cx="52864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Виграшний шлях: тривалентні метали. 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://subject.com.ua/lesson/chemistry/7klas/7klas.files/image07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4143380"/>
            <a:ext cx="4500594" cy="2428892"/>
          </a:xfrm>
          <a:prstGeom prst="rect">
            <a:avLst/>
          </a:prstGeom>
          <a:ln w="38100" cap="sq">
            <a:solidFill>
              <a:srgbClr val="80008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500034" y="1428736"/>
            <a:ext cx="3643338" cy="2214578"/>
          </a:xfrm>
          <a:prstGeom prst="line">
            <a:avLst/>
          </a:prstGeom>
          <a:ln w="38100">
            <a:solidFill>
              <a:srgbClr val="800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4893471" y="5393545"/>
            <a:ext cx="2357454" cy="0"/>
          </a:xfrm>
          <a:prstGeom prst="line">
            <a:avLst/>
          </a:prstGeom>
          <a:ln w="38100">
            <a:solidFill>
              <a:srgbClr val="800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572560" cy="3643338"/>
          </a:xfrm>
        </p:spPr>
        <p:txBody>
          <a:bodyPr>
            <a:noAutofit/>
          </a:bodyPr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зараз пропоную </a:t>
            </a:r>
            <a:b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Вам себе оцінити і так </a:t>
            </a:r>
            <a:b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бланку </a:t>
            </a:r>
            <a:r>
              <a:rPr lang="uk-UA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“моя</a:t>
            </a: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оцінка”</a:t>
            </a: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поставте оцінку яку Ви купуєте за коштовні метали     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357158" y="4214818"/>
            <a:ext cx="2428892" cy="2214578"/>
          </a:xfrm>
          <a:prstGeom prst="octagon">
            <a:avLst>
              <a:gd name="adj" fmla="val 29287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00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Au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3 бала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928926" y="4071942"/>
            <a:ext cx="3143272" cy="2570168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Ag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– 2 бала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6286512" y="4357694"/>
            <a:ext cx="2357454" cy="2000264"/>
          </a:xfrm>
          <a:prstGeom prst="pentagon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Cu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– 1 бал 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Юрий и Наталья\Рабочий стол\ВОДА\0001-001-Predmet-khimi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43" t="2322" r="3571" b="2476"/>
          <a:stretch>
            <a:fillRect/>
          </a:stretch>
        </p:blipFill>
        <p:spPr bwMode="auto">
          <a:xfrm>
            <a:off x="7215206" y="4838276"/>
            <a:ext cx="2167508" cy="2019724"/>
          </a:xfrm>
          <a:prstGeom prst="rect">
            <a:avLst/>
          </a:prstGeom>
          <a:noFill/>
        </p:spPr>
      </p:pic>
      <p:pic>
        <p:nvPicPr>
          <p:cNvPr id="5" name="Picture 2" descr="\\Solnce\D\ДОКУМЕНТАЦИЯ\ПРЕЗЕНТАЦІЇ\шаблоны\анимация\краплинки\214480-Royalty-Free-RF-Clipart-Illustration-Of-A-Summer-Sun-And-Floral-Field-Rainbow-Circ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7950" y="-1"/>
            <a:ext cx="2486050" cy="2143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1000108"/>
            <a:ext cx="6429420" cy="521497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1.Опрацювати матеріал підручника на сторінках  66 -70</a:t>
            </a:r>
            <a:b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Вправа № 80 ст. 70         </a:t>
            </a:r>
            <a:b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858016" y="714356"/>
            <a:ext cx="2143140" cy="642942"/>
          </a:xfrm>
        </p:spPr>
        <p:txBody>
          <a:bodyPr>
            <a:normAutofit fontScale="55000" lnSpcReduction="20000"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Дякую </a:t>
            </a:r>
          </a:p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увагу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Юрий и Наталья\Рабочий стол\ВОДА\1302699322_179748398_1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42852"/>
            <a:ext cx="2047857" cy="1535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501122" cy="1785950"/>
          </a:xfrm>
        </p:spPr>
        <p:txBody>
          <a:bodyPr>
            <a:noAutofit/>
          </a:bodyPr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Додаткове завдання </a:t>
            </a:r>
            <a:b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Вправа: “ Склади формулу ”  </a:t>
            </a:r>
            <a:endParaRPr lang="ru-RU" b="1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3" y="1984822"/>
          <a:ext cx="8786875" cy="1892808"/>
        </p:xfrm>
        <a:graphic>
          <a:graphicData uri="http://schemas.openxmlformats.org/drawingml/2006/table">
            <a:tbl>
              <a:tblPr/>
              <a:tblGrid>
                <a:gridCol w="2088684"/>
                <a:gridCol w="1368448"/>
                <a:gridCol w="1368448"/>
                <a:gridCol w="1471680"/>
                <a:gridCol w="1318031"/>
                <a:gridCol w="1171584"/>
              </a:tblGrid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66775" algn="l"/>
                        </a:tabLst>
                      </a:pPr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Елемент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 (I)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Br (I)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 (II)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 (II)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 (III)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Na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4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Zn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 (III)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Ахматова Наталья\Desktop\ТИЖДЕНЬ ХІМІЇ\2975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429132"/>
            <a:ext cx="3106425" cy="2221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Ахматова Наталья\Desktop\ТИЖДЕНЬ ХІМІЇ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144376"/>
            <a:ext cx="3714776" cy="2459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14908"/>
          </a:xfrm>
        </p:spPr>
        <p:txBody>
          <a:bodyPr>
            <a:normAutofit fontScale="90000"/>
          </a:bodyPr>
          <a:lstStyle/>
          <a:p>
            <a:r>
              <a:rPr lang="uk-UA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9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уроку:</a:t>
            </a:r>
            <a:r>
              <a:rPr lang="uk-UA" sz="3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dirty="0" err="1" smtClean="0">
                <a:solidFill>
                  <a:srgbClr val="FF0000"/>
                </a:solidFill>
                <a:latin typeface="Monotype Corsiva" pitchFamily="66" charset="0"/>
              </a:rPr>
              <a:t>Валентн</a:t>
            </a:r>
            <a:r>
              <a:rPr lang="uk-UA" sz="4900" dirty="0" err="1" smtClean="0">
                <a:solidFill>
                  <a:srgbClr val="FF0000"/>
                </a:solidFill>
                <a:latin typeface="Monotype Corsiva" pitchFamily="66" charset="0"/>
              </a:rPr>
              <a:t>ість</a:t>
            </a:r>
            <a:r>
              <a:rPr lang="uk-UA" sz="4900" dirty="0" smtClean="0">
                <a:solidFill>
                  <a:srgbClr val="FF0000"/>
                </a:solidFill>
                <a:latin typeface="Monotype Corsiva" pitchFamily="66" charset="0"/>
              </a:rPr>
              <a:t> хімічних елементів. Визначення валентності  елементів за формулами   бінарних   сполук. Складання формул бінарних </a:t>
            </a:r>
            <a:br>
              <a:rPr lang="uk-UA" sz="49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sz="4900" dirty="0" smtClean="0">
                <a:solidFill>
                  <a:srgbClr val="FF0000"/>
                </a:solidFill>
                <a:latin typeface="Monotype Corsiva" pitchFamily="66" charset="0"/>
              </a:rPr>
              <a:t>сполук за відомою </a:t>
            </a:r>
            <a:br>
              <a:rPr lang="uk-UA" sz="49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sz="4900" dirty="0" smtClean="0">
                <a:solidFill>
                  <a:srgbClr val="FF0000"/>
                </a:solidFill>
                <a:latin typeface="Monotype Corsiva" pitchFamily="66" charset="0"/>
              </a:rPr>
              <a:t>валентністю елементів. 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E:\Моя документация\картинки\школьные\679513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037807"/>
            <a:ext cx="7826036" cy="28201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3797304"/>
          </a:xfrm>
        </p:spPr>
        <p:txBody>
          <a:bodyPr>
            <a:normAutofit fontScale="90000"/>
          </a:bodyPr>
          <a:lstStyle/>
          <a:p>
            <a:r>
              <a:rPr lang="uk-UA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Правильна відповідь оцінюється сьогодні коштовними шматочками </a:t>
            </a:r>
            <a:r>
              <a:rPr lang="uk-UA" sz="5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металів за які в кінці уроку Ви зможете придбати оцінку </a:t>
            </a:r>
            <a:endParaRPr lang="ru-RU" sz="5400" i="1" dirty="0">
              <a:solidFill>
                <a:srgbClr val="FFFF00"/>
              </a:solidFill>
            </a:endParaRPr>
          </a:p>
        </p:txBody>
      </p:sp>
      <p:pic>
        <p:nvPicPr>
          <p:cNvPr id="4" name="Picture 4" descr="\\Solnce\D\ДОКУМЕНТАЦИЯ\ПРЕЗЕНТАЦІЇ\шаблоны\анимация\краплинки\0_85c6d_48a1da37_M.p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500041"/>
            <a:ext cx="1214414" cy="1752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357158" y="4214818"/>
            <a:ext cx="2428892" cy="2214578"/>
          </a:xfrm>
          <a:prstGeom prst="octagon">
            <a:avLst>
              <a:gd name="adj" fmla="val 29287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00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Au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3 бала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2928926" y="4071942"/>
            <a:ext cx="3143272" cy="2570168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Ag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– 2 бала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6286512" y="4357694"/>
            <a:ext cx="2357454" cy="2000264"/>
          </a:xfrm>
          <a:prstGeom prst="pentagon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Cu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– 1 бал 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71414"/>
            <a:ext cx="5643602" cy="571504"/>
          </a:xfrm>
        </p:spPr>
        <p:txBody>
          <a:bodyPr>
            <a:noAutofit/>
          </a:bodyPr>
          <a:lstStyle/>
          <a:p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 Тест – контроль “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572560" cy="3643337"/>
          </a:xfrm>
        </p:spPr>
        <p:txBody>
          <a:bodyPr/>
          <a:lstStyle/>
          <a:p>
            <a:pPr lvl="0"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Дайте визначення поняттю Валентність</a:t>
            </a:r>
            <a:endParaRPr lang="ru-RU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це кількість атомів у молекулі; </a:t>
            </a:r>
          </a:p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Б)  здатність атома утворювати певну кількість хімічних зв’язків;        </a:t>
            </a:r>
          </a:p>
          <a:p>
            <a:pPr>
              <a:buNone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В) показує кількість молекул в речовині;  </a:t>
            </a:r>
          </a:p>
          <a:p>
            <a:pPr>
              <a:buNone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Г) це фізична характеристика атома.</a:t>
            </a:r>
            <a:endPara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Ахматова Наталья\Desktop\ТИЖДЕНЬ ХІМІЇ\f14486a9586ce1b16c0176839b528084_thumb_4cafdbe4bb340b5b04d920e5c32f7c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071942"/>
            <a:ext cx="5811014" cy="2505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71414"/>
            <a:ext cx="5643602" cy="571504"/>
          </a:xfrm>
        </p:spPr>
        <p:txBody>
          <a:bodyPr>
            <a:noAutofit/>
          </a:bodyPr>
          <a:lstStyle/>
          <a:p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 Тест – контроль “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71480"/>
            <a:ext cx="8858312" cy="364333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uk-UA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Проста речовина це – </a:t>
            </a:r>
            <a:endParaRPr lang="ru-RU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речовина яка складається з одного виду атомів хімічних елементі; </a:t>
            </a:r>
          </a:p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Б) речовина з якої виготовляють складні речовини;  </a:t>
            </a:r>
          </a:p>
          <a:p>
            <a:pPr>
              <a:buNone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В) речовина без запаху та кольору;   </a:t>
            </a:r>
          </a:p>
          <a:p>
            <a:pPr>
              <a:buNone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Г) речовина яка змінює колір при нагріванні.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Ахматова Наталья\Desktop\ТИЖДЕНЬ ХІМІЇ\f14486a9586ce1b16c0176839b528084_thumb_4cafdbe4bb340b5b04d920e5c32f7c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071942"/>
            <a:ext cx="5811014" cy="2505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71414"/>
            <a:ext cx="5643602" cy="571504"/>
          </a:xfrm>
        </p:spPr>
        <p:txBody>
          <a:bodyPr>
            <a:noAutofit/>
          </a:bodyPr>
          <a:lstStyle/>
          <a:p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 Тест – контроль “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7"/>
            <a:ext cx="8572560" cy="3643337"/>
          </a:xfrm>
        </p:spPr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uk-UA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якому рядочку записані лише складні речовини:</a:t>
            </a:r>
            <a:endParaRPr lang="ru-RU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Zn, Cu, N</a:t>
            </a:r>
            <a:r>
              <a:rPr lang="en-US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CO</a:t>
            </a:r>
            <a:r>
              <a:rPr lang="en-US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        Б)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Zn,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N</a:t>
            </a:r>
            <a:r>
              <a:rPr lang="en-US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CO</a:t>
            </a:r>
            <a:r>
              <a:rPr lang="en-US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uk-U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В)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ZnCl</a:t>
            </a:r>
            <a:r>
              <a:rPr lang="en-US" b="1" baseline="-25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CuO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N</a:t>
            </a:r>
            <a:r>
              <a:rPr lang="en-US" b="1" baseline="-25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="1" baseline="-25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CO</a:t>
            </a:r>
            <a:r>
              <a:rPr lang="en-US" b="1" baseline="-25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Г)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ZnCl</a:t>
            </a:r>
            <a:r>
              <a:rPr lang="en-US" b="1" baseline="-25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O</a:t>
            </a:r>
            <a:r>
              <a:rPr lang="en-US" b="1" baseline="-25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N</a:t>
            </a:r>
            <a:r>
              <a:rPr lang="en-US" b="1" baseline="-25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="1" baseline="-25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O</a:t>
            </a:r>
            <a:r>
              <a:rPr lang="en-US" b="1" baseline="-25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Ахматова Наталья\Desktop\ТИЖДЕНЬ ХІМІЇ\f14486a9586ce1b16c0176839b528084_thumb_4cafdbe4bb340b5b04d920e5c32f7c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3" y="3857628"/>
            <a:ext cx="6308157" cy="2719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71414"/>
            <a:ext cx="5643602" cy="571504"/>
          </a:xfrm>
        </p:spPr>
        <p:txBody>
          <a:bodyPr>
            <a:noAutofit/>
          </a:bodyPr>
          <a:lstStyle/>
          <a:p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 Тест – контроль “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7"/>
            <a:ext cx="8572560" cy="3143271"/>
          </a:xfrm>
        </p:spPr>
        <p:txBody>
          <a:bodyPr>
            <a:normAutofit fontScale="92500"/>
          </a:bodyPr>
          <a:lstStyle/>
          <a:p>
            <a:pPr marL="514350" indent="-514350">
              <a:buAutoNum type="arabicPeriod" startAt="4"/>
            </a:pPr>
            <a:r>
              <a:rPr lang="uk-UA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Вкажіть групу хімічних елементів в якій записані тільки метали:</a:t>
            </a:r>
          </a:p>
          <a:p>
            <a:pPr>
              <a:buNone/>
            </a:pPr>
            <a:r>
              <a:rPr lang="uk-UA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en-US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43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uk-UA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     В) </a:t>
            </a:r>
            <a:r>
              <a:rPr lang="en-US" sz="4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43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uk-UA" sz="43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en-US" sz="4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Zn, Cu, N, C</a:t>
            </a:r>
            <a:r>
              <a:rPr lang="uk-UA" sz="4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        Г) </a:t>
            </a:r>
            <a:r>
              <a:rPr lang="en-US" sz="4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Zn, Cu</a:t>
            </a:r>
            <a:r>
              <a:rPr lang="uk-UA" sz="4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Al, Na </a:t>
            </a:r>
            <a:endParaRPr lang="ru-RU" sz="4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Ахматова Наталья\Desktop\ТИЖДЕНЬ ХІМІЇ\f14486a9586ce1b16c0176839b528084_thumb_4cafdbe4bb340b5b04d920e5c32f7c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3" y="3857628"/>
            <a:ext cx="6308157" cy="2719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71414"/>
            <a:ext cx="5643602" cy="571504"/>
          </a:xfrm>
        </p:spPr>
        <p:txBody>
          <a:bodyPr>
            <a:noAutofit/>
          </a:bodyPr>
          <a:lstStyle/>
          <a:p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 Тест – контроль “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7"/>
            <a:ext cx="8572560" cy="3286147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AutoNum type="arabicPeriod" startAt="5"/>
            </a:pPr>
            <a:r>
              <a:rPr lang="uk-UA" sz="65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Вкажіть просту речовину яка належить до неметалів:</a:t>
            </a:r>
          </a:p>
          <a:p>
            <a:pPr marL="514350" indent="-514350">
              <a:buNone/>
            </a:pPr>
            <a:endParaRPr lang="ru-RU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5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А) водень;      В) цинк</a:t>
            </a:r>
            <a:endParaRPr lang="ru-RU" sz="57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5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Б) мідь;           Г) залізо </a:t>
            </a:r>
            <a:endParaRPr lang="ru-RU" sz="57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Ахматова Наталья\Desktop\ТИЖДЕНЬ ХІМІЇ\f14486a9586ce1b16c0176839b528084_thumb_4cafdbe4bb340b5b04d920e5c32f7c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3" y="3857628"/>
            <a:ext cx="6308157" cy="2719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71414"/>
            <a:ext cx="5643602" cy="428628"/>
          </a:xfrm>
        </p:spPr>
        <p:txBody>
          <a:bodyPr>
            <a:noAutofit/>
          </a:bodyPr>
          <a:lstStyle/>
          <a:p>
            <a:r>
              <a:rPr lang="uk-UA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uk-UA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Шифрувальник“</a:t>
            </a:r>
            <a:endParaRPr lang="ru-RU" i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785794"/>
          <a:ext cx="8572561" cy="5918125"/>
        </p:xfrm>
        <a:graphic>
          <a:graphicData uri="http://schemas.openxmlformats.org/drawingml/2006/table">
            <a:tbl>
              <a:tblPr/>
              <a:tblGrid>
                <a:gridCol w="538928"/>
                <a:gridCol w="1984085"/>
                <a:gridCol w="1246202"/>
                <a:gridCol w="1704236"/>
                <a:gridCol w="1705330"/>
                <a:gridCol w="1393780"/>
              </a:tblGrid>
              <a:tr h="553645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20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з/п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Назва 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Формула </a:t>
                      </a:r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Хімічний елемент 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Проста 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20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речовина 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Складна речовина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22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Оксисен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276822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Кисень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r>
                        <a:rPr lang="uk-UA" sz="2400" b="1" baseline="-25000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22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400" b="1" dirty="0" err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Сульфур</a:t>
                      </a:r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276822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Йод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</a:t>
                      </a:r>
                      <a:r>
                        <a:rPr lang="en-US" sz="2400" b="1" baseline="-25000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645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0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Карбон ІІ оксид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</a:t>
                      </a:r>
                      <a:r>
                        <a:rPr lang="en-US" sz="2400" b="1" baseline="-2500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276822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Водень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</a:t>
                      </a:r>
                      <a:r>
                        <a:rPr lang="en-US" sz="2400" b="1" baseline="-2500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</a:t>
                      </a:r>
                      <a:r>
                        <a:rPr lang="uk-UA" sz="2400" b="1" baseline="0" dirty="0" smtClean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22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Аурум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Au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І!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276822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Залізо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Fe</a:t>
                      </a:r>
                      <a:r>
                        <a:rPr lang="en-US" sz="2400" b="1" baseline="-2500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O</a:t>
                      </a:r>
                      <a:r>
                        <a:rPr lang="en-US" sz="2400" b="1" baseline="-2500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22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Цинк оксид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ZnO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276822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Магній хлорид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MgO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22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Карбон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276822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Золото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Au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Ю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22"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Азот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r>
                        <a:rPr lang="en-US" sz="2400" b="1" baseline="-2500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Д!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>
                          <a:solidFill>
                            <a:srgbClr val="17365D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 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666</Words>
  <Application>Microsoft Office PowerPoint</Application>
  <PresentationFormat>Экран (4:3)</PresentationFormat>
  <Paragraphs>199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Урок поглиблення  та систематизації знань</vt:lpstr>
      <vt:lpstr>  Тема уроку: Валентність хімічних елементів. Визначення валентності  елементів за формулами   бінарних   сполук. Складання формул бінарних  сполук за відомою  валентністю елементів.    </vt:lpstr>
      <vt:lpstr>Правильна відповідь оцінюється сьогодні коштовними шматочками металів за які в кінці уроку Ви зможете придбати оцінку </vt:lpstr>
      <vt:lpstr>“ Тест – контроль “</vt:lpstr>
      <vt:lpstr>“ Тест – контроль “</vt:lpstr>
      <vt:lpstr>“ Тест – контроль “</vt:lpstr>
      <vt:lpstr>“ Тест – контроль “</vt:lpstr>
      <vt:lpstr>“ Тест – контроль “</vt:lpstr>
      <vt:lpstr>“ Шифрувальник“</vt:lpstr>
      <vt:lpstr>Відповідь:</vt:lpstr>
      <vt:lpstr>Робота біля дошки “Визнач валентність”</vt:lpstr>
      <vt:lpstr>Поглиблюємо знання</vt:lpstr>
      <vt:lpstr>Вправа: “ Склади формулу ”</vt:lpstr>
      <vt:lpstr>Гра “ Хрестики-нулики” </vt:lpstr>
      <vt:lpstr>Відповідь  </vt:lpstr>
      <vt:lpstr>А зараз пропоную  Вам себе оцінити і так  В бланку “моя оцінка”   поставте оцінку яку Ви купуєте за коштовні метали     </vt:lpstr>
      <vt:lpstr>Домашнє завдання  1.Опрацювати матеріал підручника на сторінках  66 -70  2. Вправа № 80 ст. 70            </vt:lpstr>
      <vt:lpstr>Додаткове завдання  Вправа: “ Склади формулу ” 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– дослідження   </dc:title>
  <dc:creator>Юрий и Наталья</dc:creator>
  <cp:lastModifiedBy>Ахматова Наталья</cp:lastModifiedBy>
  <cp:revision>83</cp:revision>
  <dcterms:created xsi:type="dcterms:W3CDTF">2014-10-07T03:08:42Z</dcterms:created>
  <dcterms:modified xsi:type="dcterms:W3CDTF">2015-11-17T08:21:41Z</dcterms:modified>
</cp:coreProperties>
</file>