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70" r:id="rId4"/>
    <p:sldId id="260" r:id="rId5"/>
    <p:sldId id="261" r:id="rId6"/>
    <p:sldId id="263" r:id="rId7"/>
    <p:sldId id="262" r:id="rId8"/>
    <p:sldId id="269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914400 h 1000"/>
              <a:gd name="T2" fmla="*/ 0 w 1000"/>
              <a:gd name="T3" fmla="*/ 0 h 1000"/>
              <a:gd name="T4" fmla="*/ 79248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609600 h 1000"/>
              <a:gd name="T2" fmla="*/ 0 w 1000"/>
              <a:gd name="T3" fmla="*/ 0 h 1000"/>
              <a:gd name="T4" fmla="*/ 8229600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emf"/><Relationship Id="rId4" Type="http://schemas.openxmlformats.org/officeDocument/2006/relationships/package" Target="../embeddings/______Microsoft_PowerPoint1.sld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3;&#1110;&#1094;&#1077;&#1088;&#1086;&#1083;.pptx" TargetMode="External"/><Relationship Id="rId2" Type="http://schemas.openxmlformats.org/officeDocument/2006/relationships/hyperlink" Target="&#1054;&#1094;&#1090;&#1086;&#1074;&#1072;%20&#1082;&#1080;&#1089;&#1083;&#1086;&#1090;&#1072;.pp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41;&#1110;&#1083;&#1086;&#1082;11111=.pptx" TargetMode="External"/><Relationship Id="rId5" Type="http://schemas.openxmlformats.org/officeDocument/2006/relationships/hyperlink" Target="&#1050;&#1088;&#1086;&#1093;&#1084;&#1072;&#1083;&#1100;.ppt" TargetMode="External"/><Relationship Id="rId4" Type="http://schemas.openxmlformats.org/officeDocument/2006/relationships/hyperlink" Target="&#1043;&#1083;&#1102;&#1082;&#1086;&#1079;&#1072;.ppt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000504"/>
            <a:ext cx="3524002" cy="23971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28604"/>
            <a:ext cx="3038493" cy="27622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11" descr="крахма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14488"/>
            <a:ext cx="3311525" cy="2032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3929066"/>
            <a:ext cx="2119305" cy="25237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1785926"/>
            <a:ext cx="2477446" cy="43624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8596" y="357166"/>
            <a:ext cx="7286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Чи знайомі нам ці </a:t>
            </a:r>
          </a:p>
          <a:p>
            <a:r>
              <a:rPr lang="uk-UA" sz="3200" b="1" dirty="0" smtClean="0">
                <a:solidFill>
                  <a:srgbClr val="FF0000"/>
                </a:solidFill>
              </a:rPr>
              <a:t>речовини?</a:t>
            </a:r>
            <a:endParaRPr lang="uk-UA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Оцінювання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артинка-17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40297" y="1600200"/>
            <a:ext cx="5663406" cy="45307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Повторити:</a:t>
            </a: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якісні реакції за §25,26,28,30,33 с.162-201; підготуватись до практичної роботи № 5 с.210, взяти халат.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uk-UA" dirty="0" smtClean="0"/>
              <a:t>Домашній  експеримент:</a:t>
            </a:r>
          </a:p>
          <a:p>
            <a:pPr>
              <a:buNone/>
            </a:pPr>
            <a:r>
              <a:rPr lang="uk-UA" dirty="0" smtClean="0"/>
              <a:t>        </a:t>
            </a:r>
            <a:r>
              <a:rPr lang="uk-UA" dirty="0" err="1" smtClean="0"/>
              <a:t>“Чи</a:t>
            </a:r>
            <a:r>
              <a:rPr lang="uk-UA" dirty="0" smtClean="0"/>
              <a:t> справжня сметана?”</a:t>
            </a:r>
            <a:endParaRPr lang="ru-RU" dirty="0"/>
          </a:p>
        </p:txBody>
      </p:sp>
      <p:pic>
        <p:nvPicPr>
          <p:cNvPr id="4" name="Picture 60" descr="51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572008"/>
            <a:ext cx="1476375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785786" y="214290"/>
          <a:ext cx="7929618" cy="6357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Слайд" r:id="rId4" imgW="4570378" imgH="3427533" progId="PowerPoint.Slide.12">
                  <p:embed/>
                </p:oleObj>
              </mc:Choice>
              <mc:Fallback>
                <p:oleObj name="Слайд" r:id="rId4" imgW="4570378" imgH="3427533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214290"/>
                        <a:ext cx="7929618" cy="63579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819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428736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143116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Виконання тренувальних вправ та 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язок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експериментальних задач на отримання та розпізнавання певних органічних сполук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6" descr="weatherwoman_without_map_hg_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429000"/>
            <a:ext cx="264320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857233"/>
            <a:ext cx="4040188" cy="7858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Мета: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1714488"/>
            <a:ext cx="4040188" cy="39512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язати</a:t>
            </a:r>
            <a:r>
              <a:rPr lang="uk-UA" dirty="0" smtClean="0"/>
              <a:t> експериментальні задачі на отримання і розпізнавання певних органічних сполук.</a:t>
            </a:r>
            <a:endParaRPr lang="uk-UA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42985"/>
            <a:ext cx="4041775" cy="5000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Завдання:</a:t>
            </a: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4876" y="1643050"/>
            <a:ext cx="3970337" cy="435771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Повторити властивості вивчених органічних сполук.</a:t>
            </a:r>
          </a:p>
          <a:p>
            <a:r>
              <a:rPr lang="uk-UA" dirty="0" smtClean="0"/>
              <a:t>Закріпити якісні реакції на функціональні групи.</a:t>
            </a:r>
          </a:p>
          <a:p>
            <a:r>
              <a:rPr lang="uk-UA" dirty="0" smtClean="0"/>
              <a:t>Удосконалити вміння проводити і оформляти віртуальний та практичний експеримент.</a:t>
            </a:r>
          </a:p>
          <a:p>
            <a:r>
              <a:rPr lang="uk-UA" dirty="0" smtClean="0"/>
              <a:t>Повторити правила ТБ</a:t>
            </a:r>
            <a:endParaRPr lang="uk-UA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071546"/>
          <a:ext cx="8072496" cy="5487318"/>
        </p:xfrm>
        <a:graphic>
          <a:graphicData uri="http://schemas.openxmlformats.org/drawingml/2006/table">
            <a:tbl>
              <a:tblPr/>
              <a:tblGrid>
                <a:gridCol w="1344668"/>
                <a:gridCol w="1344668"/>
                <a:gridCol w="1344668"/>
                <a:gridCol w="1344668"/>
                <a:gridCol w="1346912"/>
                <a:gridCol w="1346912"/>
              </a:tblGrid>
              <a:tr h="99039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900" dirty="0">
                          <a:latin typeface="Times New Roman"/>
                          <a:ea typeface="Times New Roman"/>
                          <a:cs typeface="Times New Roman"/>
                        </a:rPr>
                        <a:t>Назва р-ни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900">
                          <a:latin typeface="Times New Roman"/>
                          <a:ea typeface="Times New Roman"/>
                          <a:cs typeface="Times New Roman"/>
                        </a:rPr>
                        <a:t>Молекулярна формула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900">
                          <a:latin typeface="Times New Roman"/>
                          <a:ea typeface="Times New Roman"/>
                          <a:cs typeface="Times New Roman"/>
                        </a:rPr>
                        <a:t>Структурна формула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900">
                          <a:latin typeface="Times New Roman"/>
                          <a:ea typeface="Times New Roman"/>
                          <a:cs typeface="Times New Roman"/>
                        </a:rPr>
                        <a:t>Функціональна група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900">
                          <a:latin typeface="Times New Roman"/>
                          <a:ea typeface="Times New Roman"/>
                          <a:cs typeface="Times New Roman"/>
                        </a:rPr>
                        <a:t>Якісна реакція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900">
                          <a:latin typeface="Times New Roman"/>
                          <a:ea typeface="Times New Roman"/>
                          <a:cs typeface="Times New Roman"/>
                        </a:rPr>
                        <a:t>Рівняння реакції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Назва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речовини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8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Молекуля-рна</a:t>
                      </a:r>
                      <a:r>
                        <a:rPr lang="uk-UA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формула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8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Структур-на</a:t>
                      </a:r>
                      <a:r>
                        <a:rPr lang="uk-UA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формула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8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Функціо-нальна</a:t>
                      </a:r>
                      <a:r>
                        <a:rPr lang="uk-UA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група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Якісна 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800" b="1">
                          <a:latin typeface="Times New Roman"/>
                          <a:ea typeface="Times New Roman"/>
                          <a:cs typeface="Times New Roman"/>
                        </a:rPr>
                        <a:t>реакція</a:t>
                      </a:r>
                      <a:endParaRPr lang="ru-RU" sz="1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Рівняння реакції</a:t>
                      </a:r>
                      <a:endParaRPr lang="ru-RU" sz="1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action="ppaction://hlinkpres?slideindex=1&amp;slidetitle="/>
                        </a:rPr>
                        <a:t>Оцтова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  <a:hlinkClick r:id="rId2" action="ppaction://hlinkpres?slideindex=1&amp;slidetitle=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action="ppaction://hlinkpres?slideindex=1&amp;slidetitle="/>
                        </a:rPr>
                        <a:t>кислота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20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 action="ppaction://hlinkpres?slideindex=1&amp;slidetitle="/>
                        </a:rPr>
                        <a:t>Гліцерол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action="ppaction://hlinkpres?slideindex=1&amp;slidetitle="/>
                        </a:rPr>
                        <a:t>Глюкоза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action="ppaction://hlinkpres?slideindex=1&amp;slidetitle="/>
                        </a:rPr>
                        <a:t>Крохмаль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action="ppaction://hlinkpres?slideindex=1&amp;slidetitle="/>
                        </a:rPr>
                        <a:t>Білок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endParaRPr lang="uk-UA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85852" y="428604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Узагальнююча таблиця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642918"/>
          <a:ext cx="8215370" cy="5688368"/>
        </p:xfrm>
        <a:graphic>
          <a:graphicData uri="http://schemas.openxmlformats.org/drawingml/2006/table">
            <a:tbl>
              <a:tblPr/>
              <a:tblGrid>
                <a:gridCol w="857256"/>
                <a:gridCol w="1000132"/>
                <a:gridCol w="1865066"/>
                <a:gridCol w="778140"/>
                <a:gridCol w="814363"/>
                <a:gridCol w="2900413"/>
              </a:tblGrid>
              <a:tr h="7294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речовини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Молекулярна формула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Структурна формула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Функціональна група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Якісна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реакція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Рівняння реакції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Оцтова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кислота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СООН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-СООН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Характерний запах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Змінює забарвлення індикаторів як кислота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02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Гліцерол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(ОН)-СН(ОН)- СН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(ОН)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-ОН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Cu(OH)</a:t>
                      </a:r>
                      <a:r>
                        <a:rPr lang="en-US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OH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→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розчин яскраво синього кольору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48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Глюкоза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СН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(ОН)-(СНОН)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-СНО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-ОН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-СНО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Cu(OH)</a:t>
                      </a:r>
                      <a:r>
                        <a:rPr lang="en-US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Cu(OH)</a:t>
                      </a:r>
                      <a:r>
                        <a:rPr lang="en-US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ru-RU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OH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2→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розчин яскраво синього кольору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ru-RU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OH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2→</a:t>
                      </a:r>
                      <a:r>
                        <a:rPr lang="en-US" sz="1400" b="1" baseline="30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осад оранжевого кольору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Крох-маль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en-US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en-US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-ОН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Крохмаль синіє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Білок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-------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R-CO-NH-R</a:t>
                      </a:r>
                      <a:r>
                        <a:rPr lang="en-US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…..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-CO-NH-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Cu(OH)</a:t>
                      </a:r>
                      <a:r>
                        <a:rPr lang="en-US" sz="1400" b="1" baseline="-250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Білок +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OH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uk-UA" sz="1400" b="1" baseline="-25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→ фіолетове забарвлення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Білок →t запах паленого пір’я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68" marR="6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Правила ТБ при проведенні дослідження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4" descr="G:\Новая папка\0463214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285750"/>
            <a:ext cx="121444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G:\Новая папка\i[3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643446"/>
            <a:ext cx="1922176" cy="1995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42910" y="2203228"/>
            <a:ext cx="2155171" cy="208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1798" y="1928802"/>
            <a:ext cx="2039415" cy="256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 descr="http://do.gendocs.ru/pars_docs/tw_refs/149/148842/148842_html_2718bf4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5286388"/>
            <a:ext cx="5856261" cy="1285521"/>
          </a:xfrm>
          <a:prstGeom prst="rect">
            <a:avLst/>
          </a:prstGeom>
          <a:noFill/>
        </p:spPr>
      </p:pic>
      <p:pic>
        <p:nvPicPr>
          <p:cNvPr id="7174" name="Picture 6" descr="http://upload.wikimedia.org/wikipedia/commons/thumb/0/06/Hazard_F.svg/120px-Hazard_F.sv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44" y="2428868"/>
            <a:ext cx="1643074" cy="178595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kumimoji="0" lang="uk-UA" sz="4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Експериментальна задача №</a:t>
            </a:r>
            <a:r>
              <a:rPr kumimoji="0" lang="uk-UA" sz="4400" b="0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18473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214422"/>
            <a:ext cx="6929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трьох пронумерованих пробірка міститься розчини: глюкози, оцтової кислоти, </a:t>
            </a:r>
            <a:r>
              <a:rPr lang="uk-UA" sz="3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гліцеролу</a:t>
            </a:r>
            <a:r>
              <a:rPr lang="uk-UA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Запропонуйте план визначення даних речовин.</a:t>
            </a:r>
            <a:endParaRPr lang="uk-UA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doctor_with_chart_hg_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0"/>
            <a:ext cx="2071671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План </a:t>
            </a:r>
            <a:r>
              <a:rPr lang="uk-UA" b="1" dirty="0" err="1" smtClean="0">
                <a:solidFill>
                  <a:srgbClr val="FF0000"/>
                </a:solidFill>
              </a:rPr>
              <a:t>розв</a:t>
            </a:r>
            <a:r>
              <a:rPr lang="en-US" b="1" dirty="0" smtClean="0">
                <a:solidFill>
                  <a:srgbClr val="FF0000"/>
                </a:solidFill>
              </a:rPr>
              <a:t>’</a:t>
            </a:r>
            <a:r>
              <a:rPr lang="uk-UA" b="1" dirty="0" err="1" smtClean="0">
                <a:solidFill>
                  <a:srgbClr val="FF0000"/>
                </a:solidFill>
              </a:rPr>
              <a:t>язку</a:t>
            </a:r>
            <a:r>
              <a:rPr lang="uk-UA" b="1" dirty="0" smtClean="0">
                <a:solidFill>
                  <a:srgbClr val="FF0000"/>
                </a:solidFill>
              </a:rPr>
              <a:t> експериментальної задачі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643050"/>
            <a:ext cx="4643470" cy="448787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Теоретична таблиця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29190" y="1643050"/>
            <a:ext cx="4038600" cy="453072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Практична таблиця</a:t>
            </a:r>
            <a:endParaRPr lang="uk-UA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928934"/>
          <a:ext cx="4429155" cy="278608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34450"/>
                <a:gridCol w="994442"/>
                <a:gridCol w="1043986"/>
                <a:gridCol w="956277"/>
              </a:tblGrid>
              <a:tr h="696521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реагенти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600" dirty="0"/>
                        <a:t>Оцтова кислота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600" dirty="0"/>
                        <a:t>гліцерол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uk-UA" sz="1600" dirty="0"/>
                        <a:t>глюкоза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6521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696521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696521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72066" y="2878839"/>
          <a:ext cx="3857652" cy="2354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7514"/>
                <a:gridCol w="544122"/>
                <a:gridCol w="642942"/>
                <a:gridCol w="500066"/>
                <a:gridCol w="1143008"/>
              </a:tblGrid>
              <a:tr h="571505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реагенти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4780" algn="l"/>
                        </a:tabLst>
                      </a:pP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висновок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1505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571505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571505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628" y="5429264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Відповідь №1___, №2_______, №3______</a:t>
            </a:r>
            <a:endParaRPr lang="uk-UA" sz="20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uk-UA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Визначити наявність крохмалю у </a:t>
            </a:r>
            <a:r>
              <a:rPr lang="uk-UA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бальбах</a:t>
            </a:r>
            <a:r>
              <a:rPr lang="uk-UA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картоплі, чорному хлібі,</a:t>
            </a:r>
            <a:br>
              <a:rPr lang="uk-UA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моркві.</a:t>
            </a:r>
            <a:endParaRPr lang="uk-UA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52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3786190"/>
            <a:ext cx="1711325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2910" y="357166"/>
            <a:ext cx="7858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Експериментальна задача №2</a:t>
            </a:r>
            <a:endParaRPr lang="uk-UA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6325_субкультури1</Template>
  <TotalTime>269</TotalTime>
  <Words>323</Words>
  <Application>Microsoft Office PowerPoint</Application>
  <PresentationFormat>Экран (4:3)</PresentationFormat>
  <Paragraphs>101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Край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ТБ при проведенні дослідження</vt:lpstr>
      <vt:lpstr>Експериментальна задача № 1 </vt:lpstr>
      <vt:lpstr>План розв’язку експериментальної задачі</vt:lpstr>
      <vt:lpstr>Визначити наявність крохмалю у бальбах картоплі, чорному хлібі, моркві.</vt:lpstr>
      <vt:lpstr>Оцінювання</vt:lpstr>
      <vt:lpstr>Домашнє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Виконання тренувальних вправ та розв’язок експериментальних задач на отримання та розпізнавання певних органічних сполук</dc:title>
  <cp:lastModifiedBy>RAONO-1</cp:lastModifiedBy>
  <cp:revision>32</cp:revision>
  <dcterms:modified xsi:type="dcterms:W3CDTF">2017-02-22T13:54:56Z</dcterms:modified>
</cp:coreProperties>
</file>