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48"/>
  </p:notesMasterIdLst>
  <p:sldIdLst>
    <p:sldId id="256" r:id="rId2"/>
    <p:sldId id="257" r:id="rId3"/>
    <p:sldId id="258" r:id="rId4"/>
    <p:sldId id="259" r:id="rId5"/>
    <p:sldId id="260" r:id="rId6"/>
    <p:sldId id="261" r:id="rId7"/>
    <p:sldId id="308" r:id="rId8"/>
    <p:sldId id="263" r:id="rId9"/>
    <p:sldId id="265" r:id="rId10"/>
    <p:sldId id="266" r:id="rId11"/>
    <p:sldId id="267" r:id="rId12"/>
    <p:sldId id="268" r:id="rId13"/>
    <p:sldId id="269" r:id="rId14"/>
    <p:sldId id="270" r:id="rId15"/>
    <p:sldId id="272" r:id="rId16"/>
    <p:sldId id="273" r:id="rId17"/>
    <p:sldId id="274" r:id="rId18"/>
    <p:sldId id="275" r:id="rId19"/>
    <p:sldId id="276" r:id="rId20"/>
    <p:sldId id="277" r:id="rId21"/>
    <p:sldId id="278" r:id="rId22"/>
    <p:sldId id="280" r:id="rId23"/>
    <p:sldId id="281" r:id="rId24"/>
    <p:sldId id="283" r:id="rId25"/>
    <p:sldId id="284" r:id="rId26"/>
    <p:sldId id="286" r:id="rId27"/>
    <p:sldId id="287" r:id="rId28"/>
    <p:sldId id="288" r:id="rId29"/>
    <p:sldId id="289" r:id="rId30"/>
    <p:sldId id="290" r:id="rId31"/>
    <p:sldId id="291" r:id="rId32"/>
    <p:sldId id="292" r:id="rId33"/>
    <p:sldId id="293" r:id="rId34"/>
    <p:sldId id="294"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12" autoAdjust="0"/>
  </p:normalViewPr>
  <p:slideViewPr>
    <p:cSldViewPr>
      <p:cViewPr varScale="1">
        <p:scale>
          <a:sx n="65" d="100"/>
          <a:sy n="65" d="100"/>
        </p:scale>
        <p:origin x="-1500" y="-108"/>
      </p:cViewPr>
      <p:guideLst>
        <p:guide orient="horz" pos="2160"/>
        <p:guide pos="2880"/>
      </p:guideLst>
    </p:cSldViewPr>
  </p:slideViewPr>
  <p:outlineViewPr>
    <p:cViewPr>
      <p:scale>
        <a:sx n="33" d="100"/>
        <a:sy n="33" d="100"/>
      </p:scale>
      <p:origin x="0" y="87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5233EC-0A8D-4668-B77B-38B8A5845827}" type="doc">
      <dgm:prSet loTypeId="urn:microsoft.com/office/officeart/2005/8/layout/lProcess1" loCatId="process" qsTypeId="urn:microsoft.com/office/officeart/2005/8/quickstyle/simple5" qsCatId="simple" csTypeId="urn:microsoft.com/office/officeart/2005/8/colors/colorful4" csCatId="colorful" phldr="1"/>
      <dgm:spPr/>
      <dgm:t>
        <a:bodyPr/>
        <a:lstStyle/>
        <a:p>
          <a:endParaRPr lang="ru-RU"/>
        </a:p>
      </dgm:t>
    </dgm:pt>
    <dgm:pt modelId="{2D98D211-EF70-4D3F-92D1-FAE251A809A4}">
      <dgm:prSet phldrT="[Текст]"/>
      <dgm:spPr/>
      <dgm:t>
        <a:bodyPr/>
        <a:lstStyle/>
        <a:p>
          <a:r>
            <a:rPr lang="uk-UA" b="1" dirty="0" smtClean="0">
              <a:latin typeface="Arial" pitchFamily="34" charset="0"/>
              <a:cs typeface="Arial" pitchFamily="34" charset="0"/>
            </a:rPr>
            <a:t>Активні метали</a:t>
          </a:r>
          <a:endParaRPr lang="ru-RU" b="1" dirty="0">
            <a:latin typeface="Arial" pitchFamily="34" charset="0"/>
            <a:cs typeface="Arial" pitchFamily="34" charset="0"/>
          </a:endParaRPr>
        </a:p>
      </dgm:t>
    </dgm:pt>
    <dgm:pt modelId="{042CF7D5-1641-4E01-BDD2-94B10BF64C4C}" type="parTrans" cxnId="{40077325-932B-49A8-B8E8-5C3778CD22D9}">
      <dgm:prSet/>
      <dgm:spPr/>
      <dgm:t>
        <a:bodyPr/>
        <a:lstStyle/>
        <a:p>
          <a:endParaRPr lang="ru-RU"/>
        </a:p>
      </dgm:t>
    </dgm:pt>
    <dgm:pt modelId="{6AC3ED1E-5C45-4505-941B-3F671DC19E94}" type="sibTrans" cxnId="{40077325-932B-49A8-B8E8-5C3778CD22D9}">
      <dgm:prSet/>
      <dgm:spPr/>
      <dgm:t>
        <a:bodyPr/>
        <a:lstStyle/>
        <a:p>
          <a:endParaRPr lang="ru-RU" b="1">
            <a:latin typeface="Arial" pitchFamily="34" charset="0"/>
            <a:cs typeface="Arial" pitchFamily="34" charset="0"/>
          </a:endParaRPr>
        </a:p>
      </dgm:t>
    </dgm:pt>
    <dgm:pt modelId="{CA0F0BE6-33D2-4E1E-8BDD-F965882A09D4}">
      <dgm:prSet phldrT="[Текст]"/>
      <dgm:spPr/>
      <dgm:t>
        <a:bodyPr/>
        <a:lstStyle/>
        <a:p>
          <a:r>
            <a:rPr lang="uk-UA" b="1" dirty="0">
              <a:latin typeface="Arial" pitchFamily="34" charset="0"/>
              <a:cs typeface="Arial" pitchFamily="34" charset="0"/>
            </a:rPr>
            <a:t>Сіль</a:t>
          </a:r>
          <a:r>
            <a:rPr lang="uk-UA" b="1" dirty="0" smtClean="0">
              <a:latin typeface="Arial" pitchFamily="34" charset="0"/>
              <a:cs typeface="Arial" pitchFamily="34" charset="0"/>
            </a:rPr>
            <a:t>,</a:t>
          </a:r>
          <a:endParaRPr lang="ru-RU" b="1" dirty="0">
            <a:latin typeface="Arial" pitchFamily="34" charset="0"/>
            <a:cs typeface="Arial" pitchFamily="34" charset="0"/>
          </a:endParaRPr>
        </a:p>
      </dgm:t>
    </dgm:pt>
    <dgm:pt modelId="{5DD60CC9-D577-4432-B1B6-6F355B60C7A2}" type="parTrans" cxnId="{5A8D0262-14A4-4396-A9DF-999D037BEC6A}">
      <dgm:prSet/>
      <dgm:spPr/>
      <dgm:t>
        <a:bodyPr/>
        <a:lstStyle/>
        <a:p>
          <a:endParaRPr lang="ru-RU"/>
        </a:p>
      </dgm:t>
    </dgm:pt>
    <dgm:pt modelId="{B5640166-CF4F-449E-A03D-D7CA9B8AFE3E}" type="sibTrans" cxnId="{5A8D0262-14A4-4396-A9DF-999D037BEC6A}">
      <dgm:prSet/>
      <dgm:spPr/>
      <dgm:t>
        <a:bodyPr/>
        <a:lstStyle/>
        <a:p>
          <a:endParaRPr lang="ru-RU"/>
        </a:p>
      </dgm:t>
    </dgm:pt>
    <dgm:pt modelId="{414C4FFE-DA1E-427A-8223-8CCA859F5749}">
      <dgm:prSet phldrT="[Текст]"/>
      <dgm:spPr/>
      <dgm:t>
        <a:bodyPr/>
        <a:lstStyle/>
        <a:p>
          <a:r>
            <a:rPr lang="uk-UA" b="1" dirty="0" smtClean="0">
              <a:latin typeface="Arial" pitchFamily="34" charset="0"/>
              <a:cs typeface="Arial" pitchFamily="34" charset="0"/>
            </a:rPr>
            <a:t>Н</a:t>
          </a:r>
          <a:r>
            <a:rPr lang="uk-UA" b="1" baseline="-25000" dirty="0" smtClean="0">
              <a:latin typeface="Arial" pitchFamily="34" charset="0"/>
              <a:cs typeface="Arial" pitchFamily="34" charset="0"/>
            </a:rPr>
            <a:t>2</a:t>
          </a:r>
          <a:r>
            <a:rPr lang="en-US" b="1" dirty="0" smtClean="0">
              <a:latin typeface="Arial" pitchFamily="34" charset="0"/>
              <a:cs typeface="Arial" pitchFamily="34" charset="0"/>
            </a:rPr>
            <a:t>S</a:t>
          </a:r>
          <a:endParaRPr lang="ru-RU" b="1" baseline="-25000" dirty="0">
            <a:latin typeface="Arial" pitchFamily="34" charset="0"/>
            <a:cs typeface="Arial" pitchFamily="34" charset="0"/>
          </a:endParaRPr>
        </a:p>
      </dgm:t>
    </dgm:pt>
    <dgm:pt modelId="{2B4EFD6E-53F6-45EA-B6F5-92F58DF7C23D}" type="parTrans" cxnId="{678E02D7-9514-467E-B4D1-DC9153E111A9}">
      <dgm:prSet/>
      <dgm:spPr/>
      <dgm:t>
        <a:bodyPr/>
        <a:lstStyle/>
        <a:p>
          <a:endParaRPr lang="ru-RU"/>
        </a:p>
      </dgm:t>
    </dgm:pt>
    <dgm:pt modelId="{3AA78979-64A1-4AF1-8455-E55D543421F8}" type="sibTrans" cxnId="{678E02D7-9514-467E-B4D1-DC9153E111A9}">
      <dgm:prSet/>
      <dgm:spPr/>
      <dgm:t>
        <a:bodyPr/>
        <a:lstStyle/>
        <a:p>
          <a:endParaRPr lang="ru-RU"/>
        </a:p>
      </dgm:t>
    </dgm:pt>
    <dgm:pt modelId="{E03796D4-AD7F-45C4-8F23-99E61FEDAA4D}">
      <dgm:prSet phldrT="[Текст]"/>
      <dgm:spPr/>
      <dgm:t>
        <a:bodyPr/>
        <a:lstStyle/>
        <a:p>
          <a:r>
            <a:rPr lang="uk-UA" b="1" dirty="0">
              <a:latin typeface="Arial" pitchFamily="34" charset="0"/>
              <a:cs typeface="Arial" pitchFamily="34" charset="0"/>
            </a:rPr>
            <a:t>Метали середньої активності</a:t>
          </a:r>
          <a:endParaRPr lang="ru-RU" b="1" dirty="0">
            <a:latin typeface="Arial" pitchFamily="34" charset="0"/>
            <a:cs typeface="Arial" pitchFamily="34" charset="0"/>
          </a:endParaRPr>
        </a:p>
      </dgm:t>
    </dgm:pt>
    <dgm:pt modelId="{910154F4-5A1C-4D1B-9089-DE6EFE4A26DF}" type="parTrans" cxnId="{5AF7BAEF-1ECF-4BA5-88B0-8615470C2742}">
      <dgm:prSet/>
      <dgm:spPr/>
      <dgm:t>
        <a:bodyPr/>
        <a:lstStyle/>
        <a:p>
          <a:endParaRPr lang="ru-RU"/>
        </a:p>
      </dgm:t>
    </dgm:pt>
    <dgm:pt modelId="{BD9BD906-3139-4CF6-A15D-C2E81D25E840}" type="sibTrans" cxnId="{5AF7BAEF-1ECF-4BA5-88B0-8615470C2742}">
      <dgm:prSet/>
      <dgm:spPr/>
      <dgm:t>
        <a:bodyPr/>
        <a:lstStyle/>
        <a:p>
          <a:endParaRPr lang="ru-RU" b="1">
            <a:latin typeface="Arial" pitchFamily="34" charset="0"/>
            <a:cs typeface="Arial" pitchFamily="34" charset="0"/>
          </a:endParaRPr>
        </a:p>
      </dgm:t>
    </dgm:pt>
    <dgm:pt modelId="{796E7B61-EA68-44EF-B1D7-04E3C8EAE604}">
      <dgm:prSet phldrT="[Текст]"/>
      <dgm:spPr/>
      <dgm:t>
        <a:bodyPr/>
        <a:lstStyle/>
        <a:p>
          <a:r>
            <a:rPr lang="en-US" b="1" dirty="0">
              <a:latin typeface="Arial" pitchFamily="34" charset="0"/>
              <a:cs typeface="Arial" pitchFamily="34" charset="0"/>
            </a:rPr>
            <a:t>C</a:t>
          </a:r>
          <a:r>
            <a:rPr lang="uk-UA" b="1" dirty="0" err="1">
              <a:latin typeface="Arial" pitchFamily="34" charset="0"/>
              <a:cs typeface="Arial" pitchFamily="34" charset="0"/>
            </a:rPr>
            <a:t>іль</a:t>
          </a:r>
          <a:r>
            <a:rPr lang="uk-UA" b="1" dirty="0">
              <a:latin typeface="Arial" pitchFamily="34" charset="0"/>
              <a:cs typeface="Arial" pitchFamily="34" charset="0"/>
            </a:rPr>
            <a:t>, </a:t>
          </a:r>
          <a:endParaRPr lang="ru-RU" b="1" dirty="0">
            <a:latin typeface="Arial" pitchFamily="34" charset="0"/>
            <a:cs typeface="Arial" pitchFamily="34" charset="0"/>
          </a:endParaRPr>
        </a:p>
      </dgm:t>
    </dgm:pt>
    <dgm:pt modelId="{1FE7D9E2-D5D8-457A-8239-8810D96EFFC9}" type="parTrans" cxnId="{AD36DDA8-16BC-4308-A84B-E798C7868643}">
      <dgm:prSet/>
      <dgm:spPr/>
      <dgm:t>
        <a:bodyPr/>
        <a:lstStyle/>
        <a:p>
          <a:endParaRPr lang="ru-RU"/>
        </a:p>
      </dgm:t>
    </dgm:pt>
    <dgm:pt modelId="{35288D14-B4B1-4870-9795-40B54713B6D1}" type="sibTrans" cxnId="{AD36DDA8-16BC-4308-A84B-E798C7868643}">
      <dgm:prSet/>
      <dgm:spPr/>
      <dgm:t>
        <a:bodyPr/>
        <a:lstStyle/>
        <a:p>
          <a:endParaRPr lang="ru-RU"/>
        </a:p>
      </dgm:t>
    </dgm:pt>
    <dgm:pt modelId="{441A06C5-0DC9-44C9-ABA3-2A1760035C75}">
      <dgm:prSet phldrT="[Текст]"/>
      <dgm:spPr/>
      <dgm:t>
        <a:bodyPr/>
        <a:lstStyle/>
        <a:p>
          <a:r>
            <a:rPr lang="en-US" b="1" dirty="0">
              <a:latin typeface="Arial" pitchFamily="34" charset="0"/>
              <a:cs typeface="Arial" pitchFamily="34" charset="0"/>
            </a:rPr>
            <a:t>S</a:t>
          </a:r>
          <a:endParaRPr lang="ru-RU" b="1" dirty="0">
            <a:latin typeface="Arial" pitchFamily="34" charset="0"/>
            <a:cs typeface="Arial" pitchFamily="34" charset="0"/>
          </a:endParaRPr>
        </a:p>
      </dgm:t>
    </dgm:pt>
    <dgm:pt modelId="{054AE43A-FB30-4CF4-AABF-7EAF159E8EA6}" type="parTrans" cxnId="{63821396-6BCF-46D5-9AB4-DC3C4BCEC70A}">
      <dgm:prSet/>
      <dgm:spPr/>
      <dgm:t>
        <a:bodyPr/>
        <a:lstStyle/>
        <a:p>
          <a:endParaRPr lang="ru-RU"/>
        </a:p>
      </dgm:t>
    </dgm:pt>
    <dgm:pt modelId="{DBE9E76E-2294-4441-AF37-90B11FEC59B4}" type="sibTrans" cxnId="{63821396-6BCF-46D5-9AB4-DC3C4BCEC70A}">
      <dgm:prSet/>
      <dgm:spPr/>
      <dgm:t>
        <a:bodyPr/>
        <a:lstStyle/>
        <a:p>
          <a:endParaRPr lang="ru-RU"/>
        </a:p>
      </dgm:t>
    </dgm:pt>
    <dgm:pt modelId="{57028F8F-F4C4-4920-9CE7-BFCA81769C72}">
      <dgm:prSet phldrT="[Текст]"/>
      <dgm:spPr/>
      <dgm:t>
        <a:bodyPr/>
        <a:lstStyle/>
        <a:p>
          <a:r>
            <a:rPr lang="uk-UA" b="1" dirty="0" smtClean="0">
              <a:latin typeface="Arial" pitchFamily="34" charset="0"/>
              <a:cs typeface="Arial" pitchFamily="34" charset="0"/>
            </a:rPr>
            <a:t>Малоактивні </a:t>
          </a:r>
          <a:r>
            <a:rPr lang="uk-UA" b="1" dirty="0">
              <a:latin typeface="Arial" pitchFamily="34" charset="0"/>
              <a:cs typeface="Arial" pitchFamily="34" charset="0"/>
            </a:rPr>
            <a:t>метали</a:t>
          </a:r>
          <a:endParaRPr lang="ru-RU" b="1" dirty="0">
            <a:latin typeface="Arial" pitchFamily="34" charset="0"/>
            <a:cs typeface="Arial" pitchFamily="34" charset="0"/>
          </a:endParaRPr>
        </a:p>
      </dgm:t>
    </dgm:pt>
    <dgm:pt modelId="{F5BD5CFF-045F-4743-A2CC-230BCC984696}" type="parTrans" cxnId="{8E4A4C89-AE58-4EC4-B026-04E73148C3A1}">
      <dgm:prSet/>
      <dgm:spPr/>
      <dgm:t>
        <a:bodyPr/>
        <a:lstStyle/>
        <a:p>
          <a:endParaRPr lang="ru-RU"/>
        </a:p>
      </dgm:t>
    </dgm:pt>
    <dgm:pt modelId="{DB571405-F993-4A86-A65B-50272057D4C0}" type="sibTrans" cxnId="{8E4A4C89-AE58-4EC4-B026-04E73148C3A1}">
      <dgm:prSet/>
      <dgm:spPr/>
      <dgm:t>
        <a:bodyPr/>
        <a:lstStyle/>
        <a:p>
          <a:endParaRPr lang="ru-RU"/>
        </a:p>
      </dgm:t>
    </dgm:pt>
    <dgm:pt modelId="{DFFA13D9-2E10-408D-84AA-7FDAB304BA81}">
      <dgm:prSet phldrT="[Текст]"/>
      <dgm:spPr/>
      <dgm:t>
        <a:bodyPr/>
        <a:lstStyle/>
        <a:p>
          <a:r>
            <a:rPr lang="en-US" b="1" dirty="0">
              <a:latin typeface="Arial" pitchFamily="34" charset="0"/>
              <a:cs typeface="Arial" pitchFamily="34" charset="0"/>
            </a:rPr>
            <a:t>C</a:t>
          </a:r>
          <a:r>
            <a:rPr lang="uk-UA" b="1" dirty="0" err="1">
              <a:latin typeface="Arial" pitchFamily="34" charset="0"/>
              <a:cs typeface="Arial" pitchFamily="34" charset="0"/>
            </a:rPr>
            <a:t>іль</a:t>
          </a:r>
          <a:r>
            <a:rPr lang="uk-UA" b="1" dirty="0">
              <a:latin typeface="Arial" pitchFamily="34" charset="0"/>
              <a:cs typeface="Arial" pitchFamily="34" charset="0"/>
            </a:rPr>
            <a:t>, </a:t>
          </a:r>
          <a:endParaRPr lang="ru-RU" b="1" dirty="0">
            <a:latin typeface="Arial" pitchFamily="34" charset="0"/>
            <a:cs typeface="Arial" pitchFamily="34" charset="0"/>
          </a:endParaRPr>
        </a:p>
      </dgm:t>
    </dgm:pt>
    <dgm:pt modelId="{95AC8376-BD5F-497B-A72E-25DA67AD56BE}" type="parTrans" cxnId="{571E5268-66E5-4E0B-9676-D7D7A4E98F21}">
      <dgm:prSet/>
      <dgm:spPr/>
      <dgm:t>
        <a:bodyPr/>
        <a:lstStyle/>
        <a:p>
          <a:endParaRPr lang="ru-RU"/>
        </a:p>
      </dgm:t>
    </dgm:pt>
    <dgm:pt modelId="{FA121EEF-96B0-49EB-BAE5-B78B5DEE8D32}" type="sibTrans" cxnId="{571E5268-66E5-4E0B-9676-D7D7A4E98F21}">
      <dgm:prSet/>
      <dgm:spPr/>
      <dgm:t>
        <a:bodyPr/>
        <a:lstStyle/>
        <a:p>
          <a:endParaRPr lang="ru-RU"/>
        </a:p>
      </dgm:t>
    </dgm:pt>
    <dgm:pt modelId="{CEC57804-4B33-4339-97C9-CF46A07C7EC9}">
      <dgm:prSet phldrT="[Текст]"/>
      <dgm:spPr/>
      <dgm:t>
        <a:bodyPr/>
        <a:lstStyle/>
        <a:p>
          <a:r>
            <a:rPr lang="en-US" b="1" dirty="0" smtClean="0">
              <a:latin typeface="Arial" pitchFamily="34" charset="0"/>
              <a:cs typeface="Arial" pitchFamily="34" charset="0"/>
            </a:rPr>
            <a:t>SO</a:t>
          </a:r>
          <a:r>
            <a:rPr lang="en-US" b="1" baseline="-25000" dirty="0" smtClean="0">
              <a:latin typeface="Arial" pitchFamily="34" charset="0"/>
              <a:cs typeface="Arial" pitchFamily="34" charset="0"/>
            </a:rPr>
            <a:t>2</a:t>
          </a:r>
          <a:endParaRPr lang="ru-RU" b="1" dirty="0">
            <a:latin typeface="Arial" pitchFamily="34" charset="0"/>
            <a:cs typeface="Arial" pitchFamily="34" charset="0"/>
          </a:endParaRPr>
        </a:p>
      </dgm:t>
    </dgm:pt>
    <dgm:pt modelId="{EC6ED96F-1DCA-4BBE-B7C2-1D5D3C924711}" type="parTrans" cxnId="{AAAC2B4B-A465-439C-8497-F946F6D63969}">
      <dgm:prSet/>
      <dgm:spPr/>
      <dgm:t>
        <a:bodyPr/>
        <a:lstStyle/>
        <a:p>
          <a:endParaRPr lang="ru-RU"/>
        </a:p>
      </dgm:t>
    </dgm:pt>
    <dgm:pt modelId="{D3596D33-B2CE-4269-AA77-54D05043C064}" type="sibTrans" cxnId="{AAAC2B4B-A465-439C-8497-F946F6D63969}">
      <dgm:prSet/>
      <dgm:spPr/>
      <dgm:t>
        <a:bodyPr/>
        <a:lstStyle/>
        <a:p>
          <a:endParaRPr lang="ru-RU"/>
        </a:p>
      </dgm:t>
    </dgm:pt>
    <dgm:pt modelId="{54E0E4E5-5E50-4671-B92D-3E8354AAE229}">
      <dgm:prSet phldrT="[Текст]"/>
      <dgm:spPr/>
      <dgm:t>
        <a:bodyPr/>
        <a:lstStyle/>
        <a:p>
          <a:r>
            <a:rPr lang="uk-UA" b="1" dirty="0" smtClean="0">
              <a:latin typeface="Arial" pitchFamily="34" charset="0"/>
              <a:cs typeface="Arial" pitchFamily="34" charset="0"/>
            </a:rPr>
            <a:t>вода</a:t>
          </a:r>
          <a:endParaRPr lang="ru-RU" b="1" dirty="0">
            <a:latin typeface="Arial" pitchFamily="34" charset="0"/>
            <a:cs typeface="Arial" pitchFamily="34" charset="0"/>
          </a:endParaRPr>
        </a:p>
      </dgm:t>
    </dgm:pt>
    <dgm:pt modelId="{CC78ECE7-07B2-4DB9-9AC0-E329768145A4}" type="parTrans" cxnId="{8F0BBC11-CDE9-42A7-8206-3418CFEB9920}">
      <dgm:prSet/>
      <dgm:spPr/>
      <dgm:t>
        <a:bodyPr/>
        <a:lstStyle/>
        <a:p>
          <a:endParaRPr lang="ru-RU"/>
        </a:p>
      </dgm:t>
    </dgm:pt>
    <dgm:pt modelId="{D4877FF2-D677-4804-8F7C-3DEFC7C0CE33}" type="sibTrans" cxnId="{8F0BBC11-CDE9-42A7-8206-3418CFEB9920}">
      <dgm:prSet/>
      <dgm:spPr/>
      <dgm:t>
        <a:bodyPr/>
        <a:lstStyle/>
        <a:p>
          <a:endParaRPr lang="ru-RU"/>
        </a:p>
      </dgm:t>
    </dgm:pt>
    <dgm:pt modelId="{4B60E6A9-909B-4A54-8C98-EEAF2236E3B5}">
      <dgm:prSet phldrT="[Текст]"/>
      <dgm:spPr/>
      <dgm:t>
        <a:bodyPr/>
        <a:lstStyle/>
        <a:p>
          <a:r>
            <a:rPr lang="uk-UA" b="1" dirty="0" smtClean="0">
              <a:latin typeface="Arial" pitchFamily="34" charset="0"/>
              <a:cs typeface="Arial" pitchFamily="34" charset="0"/>
            </a:rPr>
            <a:t>вода</a:t>
          </a:r>
          <a:endParaRPr lang="ru-RU" b="1" dirty="0">
            <a:latin typeface="Arial" pitchFamily="34" charset="0"/>
            <a:cs typeface="Arial" pitchFamily="34" charset="0"/>
          </a:endParaRPr>
        </a:p>
      </dgm:t>
    </dgm:pt>
    <dgm:pt modelId="{D8A9FB44-B6BE-4411-8912-532523DACB5E}" type="parTrans" cxnId="{BE93753A-C2FA-4B96-AFA3-C9BA295E2F7B}">
      <dgm:prSet/>
      <dgm:spPr/>
      <dgm:t>
        <a:bodyPr/>
        <a:lstStyle/>
        <a:p>
          <a:endParaRPr lang="ru-RU"/>
        </a:p>
      </dgm:t>
    </dgm:pt>
    <dgm:pt modelId="{982FF7F3-B204-4652-B12D-68B4D65492F9}" type="sibTrans" cxnId="{BE93753A-C2FA-4B96-AFA3-C9BA295E2F7B}">
      <dgm:prSet/>
      <dgm:spPr/>
      <dgm:t>
        <a:bodyPr/>
        <a:lstStyle/>
        <a:p>
          <a:endParaRPr lang="ru-RU"/>
        </a:p>
      </dgm:t>
    </dgm:pt>
    <dgm:pt modelId="{2C1D05AD-A049-4625-BAF3-D2C96B29A01E}">
      <dgm:prSet phldrT="[Текст]"/>
      <dgm:spPr/>
      <dgm:t>
        <a:bodyPr/>
        <a:lstStyle/>
        <a:p>
          <a:r>
            <a:rPr lang="uk-UA" b="1" dirty="0" smtClean="0">
              <a:latin typeface="Arial" pitchFamily="34" charset="0"/>
              <a:cs typeface="Arial" pitchFamily="34" charset="0"/>
            </a:rPr>
            <a:t>вода</a:t>
          </a:r>
          <a:endParaRPr lang="ru-RU" b="1" dirty="0">
            <a:latin typeface="Arial" pitchFamily="34" charset="0"/>
            <a:cs typeface="Arial" pitchFamily="34" charset="0"/>
          </a:endParaRPr>
        </a:p>
      </dgm:t>
    </dgm:pt>
    <dgm:pt modelId="{0A3C45AE-1F39-43A6-8D38-38170AD3976B}" type="parTrans" cxnId="{246D4F5E-0E2F-423E-AEBB-16675A4C6D6E}">
      <dgm:prSet/>
      <dgm:spPr/>
      <dgm:t>
        <a:bodyPr/>
        <a:lstStyle/>
        <a:p>
          <a:endParaRPr lang="ru-RU"/>
        </a:p>
      </dgm:t>
    </dgm:pt>
    <dgm:pt modelId="{83578C89-D8FF-49F8-A9A2-00504B91DB75}" type="sibTrans" cxnId="{246D4F5E-0E2F-423E-AEBB-16675A4C6D6E}">
      <dgm:prSet/>
      <dgm:spPr/>
      <dgm:t>
        <a:bodyPr/>
        <a:lstStyle/>
        <a:p>
          <a:endParaRPr lang="ru-RU"/>
        </a:p>
      </dgm:t>
    </dgm:pt>
    <dgm:pt modelId="{3018339E-5A5F-4220-8AF0-981F553B3B94}" type="pres">
      <dgm:prSet presAssocID="{755233EC-0A8D-4668-B77B-38B8A5845827}" presName="Name0" presStyleCnt="0">
        <dgm:presLayoutVars>
          <dgm:dir/>
          <dgm:animLvl val="lvl"/>
          <dgm:resizeHandles val="exact"/>
        </dgm:presLayoutVars>
      </dgm:prSet>
      <dgm:spPr/>
      <dgm:t>
        <a:bodyPr/>
        <a:lstStyle/>
        <a:p>
          <a:endParaRPr lang="ru-RU"/>
        </a:p>
      </dgm:t>
    </dgm:pt>
    <dgm:pt modelId="{A52938DA-093B-4747-AB58-D4566F55468C}" type="pres">
      <dgm:prSet presAssocID="{2D98D211-EF70-4D3F-92D1-FAE251A809A4}" presName="vertFlow" presStyleCnt="0"/>
      <dgm:spPr/>
    </dgm:pt>
    <dgm:pt modelId="{ED0EA290-E098-4FD2-92D5-B48429C0BD7A}" type="pres">
      <dgm:prSet presAssocID="{2D98D211-EF70-4D3F-92D1-FAE251A809A4}" presName="header" presStyleLbl="node1" presStyleIdx="0" presStyleCnt="3"/>
      <dgm:spPr/>
      <dgm:t>
        <a:bodyPr/>
        <a:lstStyle/>
        <a:p>
          <a:endParaRPr lang="ru-RU"/>
        </a:p>
      </dgm:t>
    </dgm:pt>
    <dgm:pt modelId="{5D5D1376-CCEE-4E99-943A-696151A87612}" type="pres">
      <dgm:prSet presAssocID="{5DD60CC9-D577-4432-B1B6-6F355B60C7A2}" presName="parTrans" presStyleLbl="sibTrans2D1" presStyleIdx="0" presStyleCnt="9"/>
      <dgm:spPr/>
      <dgm:t>
        <a:bodyPr/>
        <a:lstStyle/>
        <a:p>
          <a:endParaRPr lang="ru-RU"/>
        </a:p>
      </dgm:t>
    </dgm:pt>
    <dgm:pt modelId="{2B7579E6-2083-4F0D-BBD8-E933274D2E97}" type="pres">
      <dgm:prSet presAssocID="{CA0F0BE6-33D2-4E1E-8BDD-F965882A09D4}" presName="child" presStyleLbl="alignAccFollowNode1" presStyleIdx="0" presStyleCnt="9">
        <dgm:presLayoutVars>
          <dgm:chMax val="0"/>
          <dgm:bulletEnabled val="1"/>
        </dgm:presLayoutVars>
      </dgm:prSet>
      <dgm:spPr/>
      <dgm:t>
        <a:bodyPr/>
        <a:lstStyle/>
        <a:p>
          <a:endParaRPr lang="ru-RU"/>
        </a:p>
      </dgm:t>
    </dgm:pt>
    <dgm:pt modelId="{79D41DC8-77BD-4CA3-A554-CFF8AE50CB69}" type="pres">
      <dgm:prSet presAssocID="{B5640166-CF4F-449E-A03D-D7CA9B8AFE3E}" presName="sibTrans" presStyleLbl="sibTrans2D1" presStyleIdx="1" presStyleCnt="9"/>
      <dgm:spPr/>
      <dgm:t>
        <a:bodyPr/>
        <a:lstStyle/>
        <a:p>
          <a:endParaRPr lang="ru-RU"/>
        </a:p>
      </dgm:t>
    </dgm:pt>
    <dgm:pt modelId="{5D85715A-167D-4762-994E-72668A2DE7CA}" type="pres">
      <dgm:prSet presAssocID="{4B60E6A9-909B-4A54-8C98-EEAF2236E3B5}" presName="child" presStyleLbl="alignAccFollowNode1" presStyleIdx="1" presStyleCnt="9">
        <dgm:presLayoutVars>
          <dgm:chMax val="0"/>
          <dgm:bulletEnabled val="1"/>
        </dgm:presLayoutVars>
      </dgm:prSet>
      <dgm:spPr/>
      <dgm:t>
        <a:bodyPr/>
        <a:lstStyle/>
        <a:p>
          <a:endParaRPr lang="ru-RU"/>
        </a:p>
      </dgm:t>
    </dgm:pt>
    <dgm:pt modelId="{4C52A126-3AF7-425B-97D4-FA3AF52535DC}" type="pres">
      <dgm:prSet presAssocID="{982FF7F3-B204-4652-B12D-68B4D65492F9}" presName="sibTrans" presStyleLbl="sibTrans2D1" presStyleIdx="2" presStyleCnt="9"/>
      <dgm:spPr/>
      <dgm:t>
        <a:bodyPr/>
        <a:lstStyle/>
        <a:p>
          <a:endParaRPr lang="ru-RU"/>
        </a:p>
      </dgm:t>
    </dgm:pt>
    <dgm:pt modelId="{F4480BC6-1191-41F9-AC7E-9B07C83C1E67}" type="pres">
      <dgm:prSet presAssocID="{414C4FFE-DA1E-427A-8223-8CCA859F5749}" presName="child" presStyleLbl="alignAccFollowNode1" presStyleIdx="2" presStyleCnt="9">
        <dgm:presLayoutVars>
          <dgm:chMax val="0"/>
          <dgm:bulletEnabled val="1"/>
        </dgm:presLayoutVars>
      </dgm:prSet>
      <dgm:spPr/>
      <dgm:t>
        <a:bodyPr/>
        <a:lstStyle/>
        <a:p>
          <a:endParaRPr lang="ru-RU"/>
        </a:p>
      </dgm:t>
    </dgm:pt>
    <dgm:pt modelId="{DE94B417-0635-4CBD-A93B-9CEEF777BA4E}" type="pres">
      <dgm:prSet presAssocID="{2D98D211-EF70-4D3F-92D1-FAE251A809A4}" presName="hSp" presStyleCnt="0"/>
      <dgm:spPr/>
    </dgm:pt>
    <dgm:pt modelId="{9E39B3E8-421F-4E14-BAE5-82975223C9E9}" type="pres">
      <dgm:prSet presAssocID="{E03796D4-AD7F-45C4-8F23-99E61FEDAA4D}" presName="vertFlow" presStyleCnt="0"/>
      <dgm:spPr/>
    </dgm:pt>
    <dgm:pt modelId="{9E004ED3-BBAA-4898-B2C3-8D5ABCCCDF36}" type="pres">
      <dgm:prSet presAssocID="{E03796D4-AD7F-45C4-8F23-99E61FEDAA4D}" presName="header" presStyleLbl="node1" presStyleIdx="1" presStyleCnt="3"/>
      <dgm:spPr/>
      <dgm:t>
        <a:bodyPr/>
        <a:lstStyle/>
        <a:p>
          <a:endParaRPr lang="ru-RU"/>
        </a:p>
      </dgm:t>
    </dgm:pt>
    <dgm:pt modelId="{A7683D13-F846-43ED-BD85-2F805E409C72}" type="pres">
      <dgm:prSet presAssocID="{1FE7D9E2-D5D8-457A-8239-8810D96EFFC9}" presName="parTrans" presStyleLbl="sibTrans2D1" presStyleIdx="3" presStyleCnt="9"/>
      <dgm:spPr/>
      <dgm:t>
        <a:bodyPr/>
        <a:lstStyle/>
        <a:p>
          <a:endParaRPr lang="ru-RU"/>
        </a:p>
      </dgm:t>
    </dgm:pt>
    <dgm:pt modelId="{610E20FD-EEF0-455C-8C09-DAF25B4E646E}" type="pres">
      <dgm:prSet presAssocID="{796E7B61-EA68-44EF-B1D7-04E3C8EAE604}" presName="child" presStyleLbl="alignAccFollowNode1" presStyleIdx="3" presStyleCnt="9">
        <dgm:presLayoutVars>
          <dgm:chMax val="0"/>
          <dgm:bulletEnabled val="1"/>
        </dgm:presLayoutVars>
      </dgm:prSet>
      <dgm:spPr/>
      <dgm:t>
        <a:bodyPr/>
        <a:lstStyle/>
        <a:p>
          <a:endParaRPr lang="ru-RU"/>
        </a:p>
      </dgm:t>
    </dgm:pt>
    <dgm:pt modelId="{202E0E80-3586-4F39-8AA1-E5E687571040}" type="pres">
      <dgm:prSet presAssocID="{35288D14-B4B1-4870-9795-40B54713B6D1}" presName="sibTrans" presStyleLbl="sibTrans2D1" presStyleIdx="4" presStyleCnt="9"/>
      <dgm:spPr/>
      <dgm:t>
        <a:bodyPr/>
        <a:lstStyle/>
        <a:p>
          <a:endParaRPr lang="ru-RU"/>
        </a:p>
      </dgm:t>
    </dgm:pt>
    <dgm:pt modelId="{EC51CA9A-50CF-4D75-8F58-A17C7986F8E6}" type="pres">
      <dgm:prSet presAssocID="{54E0E4E5-5E50-4671-B92D-3E8354AAE229}" presName="child" presStyleLbl="alignAccFollowNode1" presStyleIdx="4" presStyleCnt="9">
        <dgm:presLayoutVars>
          <dgm:chMax val="0"/>
          <dgm:bulletEnabled val="1"/>
        </dgm:presLayoutVars>
      </dgm:prSet>
      <dgm:spPr/>
      <dgm:t>
        <a:bodyPr/>
        <a:lstStyle/>
        <a:p>
          <a:endParaRPr lang="ru-RU"/>
        </a:p>
      </dgm:t>
    </dgm:pt>
    <dgm:pt modelId="{1E47FA8E-42F3-42B0-9A2A-966D8DFACEB6}" type="pres">
      <dgm:prSet presAssocID="{D4877FF2-D677-4804-8F7C-3DEFC7C0CE33}" presName="sibTrans" presStyleLbl="sibTrans2D1" presStyleIdx="5" presStyleCnt="9"/>
      <dgm:spPr/>
      <dgm:t>
        <a:bodyPr/>
        <a:lstStyle/>
        <a:p>
          <a:endParaRPr lang="ru-RU"/>
        </a:p>
      </dgm:t>
    </dgm:pt>
    <dgm:pt modelId="{60C620D7-F939-4ACE-84E7-3A2AE067D85D}" type="pres">
      <dgm:prSet presAssocID="{441A06C5-0DC9-44C9-ABA3-2A1760035C75}" presName="child" presStyleLbl="alignAccFollowNode1" presStyleIdx="5" presStyleCnt="9">
        <dgm:presLayoutVars>
          <dgm:chMax val="0"/>
          <dgm:bulletEnabled val="1"/>
        </dgm:presLayoutVars>
      </dgm:prSet>
      <dgm:spPr/>
      <dgm:t>
        <a:bodyPr/>
        <a:lstStyle/>
        <a:p>
          <a:endParaRPr lang="ru-RU"/>
        </a:p>
      </dgm:t>
    </dgm:pt>
    <dgm:pt modelId="{D17F2B34-7213-43BD-9C1C-B241D1035D24}" type="pres">
      <dgm:prSet presAssocID="{E03796D4-AD7F-45C4-8F23-99E61FEDAA4D}" presName="hSp" presStyleCnt="0"/>
      <dgm:spPr/>
    </dgm:pt>
    <dgm:pt modelId="{3382B759-1AC9-494E-9ADD-2C60E9ED2D66}" type="pres">
      <dgm:prSet presAssocID="{57028F8F-F4C4-4920-9CE7-BFCA81769C72}" presName="vertFlow" presStyleCnt="0"/>
      <dgm:spPr/>
    </dgm:pt>
    <dgm:pt modelId="{C52BA42C-E3B2-47DA-9628-1FAC34BD1ABB}" type="pres">
      <dgm:prSet presAssocID="{57028F8F-F4C4-4920-9CE7-BFCA81769C72}" presName="header" presStyleLbl="node1" presStyleIdx="2" presStyleCnt="3"/>
      <dgm:spPr/>
      <dgm:t>
        <a:bodyPr/>
        <a:lstStyle/>
        <a:p>
          <a:endParaRPr lang="ru-RU"/>
        </a:p>
      </dgm:t>
    </dgm:pt>
    <dgm:pt modelId="{74A16670-4F60-43BF-857A-016D4BED457A}" type="pres">
      <dgm:prSet presAssocID="{95AC8376-BD5F-497B-A72E-25DA67AD56BE}" presName="parTrans" presStyleLbl="sibTrans2D1" presStyleIdx="6" presStyleCnt="9"/>
      <dgm:spPr/>
      <dgm:t>
        <a:bodyPr/>
        <a:lstStyle/>
        <a:p>
          <a:endParaRPr lang="ru-RU"/>
        </a:p>
      </dgm:t>
    </dgm:pt>
    <dgm:pt modelId="{75F99D9C-2C69-4E12-BA45-A31DF7549A97}" type="pres">
      <dgm:prSet presAssocID="{DFFA13D9-2E10-408D-84AA-7FDAB304BA81}" presName="child" presStyleLbl="alignAccFollowNode1" presStyleIdx="6" presStyleCnt="9">
        <dgm:presLayoutVars>
          <dgm:chMax val="0"/>
          <dgm:bulletEnabled val="1"/>
        </dgm:presLayoutVars>
      </dgm:prSet>
      <dgm:spPr/>
      <dgm:t>
        <a:bodyPr/>
        <a:lstStyle/>
        <a:p>
          <a:endParaRPr lang="ru-RU"/>
        </a:p>
      </dgm:t>
    </dgm:pt>
    <dgm:pt modelId="{2EFFDCFD-22AE-4D64-AE17-615C5206D462}" type="pres">
      <dgm:prSet presAssocID="{FA121EEF-96B0-49EB-BAE5-B78B5DEE8D32}" presName="sibTrans" presStyleLbl="sibTrans2D1" presStyleIdx="7" presStyleCnt="9"/>
      <dgm:spPr/>
      <dgm:t>
        <a:bodyPr/>
        <a:lstStyle/>
        <a:p>
          <a:endParaRPr lang="ru-RU"/>
        </a:p>
      </dgm:t>
    </dgm:pt>
    <dgm:pt modelId="{AD14C4DD-1D7D-4695-B35F-3FA28F5323D9}" type="pres">
      <dgm:prSet presAssocID="{2C1D05AD-A049-4625-BAF3-D2C96B29A01E}" presName="child" presStyleLbl="alignAccFollowNode1" presStyleIdx="7" presStyleCnt="9">
        <dgm:presLayoutVars>
          <dgm:chMax val="0"/>
          <dgm:bulletEnabled val="1"/>
        </dgm:presLayoutVars>
      </dgm:prSet>
      <dgm:spPr/>
      <dgm:t>
        <a:bodyPr/>
        <a:lstStyle/>
        <a:p>
          <a:endParaRPr lang="ru-RU"/>
        </a:p>
      </dgm:t>
    </dgm:pt>
    <dgm:pt modelId="{0FAE4A0D-131E-48B4-8619-B375F4EAD3EA}" type="pres">
      <dgm:prSet presAssocID="{83578C89-D8FF-49F8-A9A2-00504B91DB75}" presName="sibTrans" presStyleLbl="sibTrans2D1" presStyleIdx="8" presStyleCnt="9"/>
      <dgm:spPr/>
      <dgm:t>
        <a:bodyPr/>
        <a:lstStyle/>
        <a:p>
          <a:endParaRPr lang="ru-RU"/>
        </a:p>
      </dgm:t>
    </dgm:pt>
    <dgm:pt modelId="{E02025AC-B27B-44E7-AE43-84D2DD3EE84F}" type="pres">
      <dgm:prSet presAssocID="{CEC57804-4B33-4339-97C9-CF46A07C7EC9}" presName="child" presStyleLbl="alignAccFollowNode1" presStyleIdx="8" presStyleCnt="9">
        <dgm:presLayoutVars>
          <dgm:chMax val="0"/>
          <dgm:bulletEnabled val="1"/>
        </dgm:presLayoutVars>
      </dgm:prSet>
      <dgm:spPr/>
      <dgm:t>
        <a:bodyPr/>
        <a:lstStyle/>
        <a:p>
          <a:endParaRPr lang="ru-RU"/>
        </a:p>
      </dgm:t>
    </dgm:pt>
  </dgm:ptLst>
  <dgm:cxnLst>
    <dgm:cxn modelId="{A02D4CF1-F8C6-4FEE-BCDF-25D8719B1B59}" type="presOf" srcId="{2C1D05AD-A049-4625-BAF3-D2C96B29A01E}" destId="{AD14C4DD-1D7D-4695-B35F-3FA28F5323D9}" srcOrd="0" destOrd="0" presId="urn:microsoft.com/office/officeart/2005/8/layout/lProcess1"/>
    <dgm:cxn modelId="{169474B8-319B-410D-AF00-FD70F4F854E1}" type="presOf" srcId="{796E7B61-EA68-44EF-B1D7-04E3C8EAE604}" destId="{610E20FD-EEF0-455C-8C09-DAF25B4E646E}" srcOrd="0" destOrd="0" presId="urn:microsoft.com/office/officeart/2005/8/layout/lProcess1"/>
    <dgm:cxn modelId="{5A8D0262-14A4-4396-A9DF-999D037BEC6A}" srcId="{2D98D211-EF70-4D3F-92D1-FAE251A809A4}" destId="{CA0F0BE6-33D2-4E1E-8BDD-F965882A09D4}" srcOrd="0" destOrd="0" parTransId="{5DD60CC9-D577-4432-B1B6-6F355B60C7A2}" sibTransId="{B5640166-CF4F-449E-A03D-D7CA9B8AFE3E}"/>
    <dgm:cxn modelId="{8E4A4C89-AE58-4EC4-B026-04E73148C3A1}" srcId="{755233EC-0A8D-4668-B77B-38B8A5845827}" destId="{57028F8F-F4C4-4920-9CE7-BFCA81769C72}" srcOrd="2" destOrd="0" parTransId="{F5BD5CFF-045F-4743-A2CC-230BCC984696}" sibTransId="{DB571405-F993-4A86-A65B-50272057D4C0}"/>
    <dgm:cxn modelId="{BE93753A-C2FA-4B96-AFA3-C9BA295E2F7B}" srcId="{2D98D211-EF70-4D3F-92D1-FAE251A809A4}" destId="{4B60E6A9-909B-4A54-8C98-EEAF2236E3B5}" srcOrd="1" destOrd="0" parTransId="{D8A9FB44-B6BE-4411-8912-532523DACB5E}" sibTransId="{982FF7F3-B204-4652-B12D-68B4D65492F9}"/>
    <dgm:cxn modelId="{02813FCC-DE83-47F7-9D56-4FCF159C9B14}" type="presOf" srcId="{2D98D211-EF70-4D3F-92D1-FAE251A809A4}" destId="{ED0EA290-E098-4FD2-92D5-B48429C0BD7A}" srcOrd="0" destOrd="0" presId="urn:microsoft.com/office/officeart/2005/8/layout/lProcess1"/>
    <dgm:cxn modelId="{F2BDE07F-5DE8-48EC-B88C-0A85CCC6CD10}" type="presOf" srcId="{DFFA13D9-2E10-408D-84AA-7FDAB304BA81}" destId="{75F99D9C-2C69-4E12-BA45-A31DF7549A97}" srcOrd="0" destOrd="0" presId="urn:microsoft.com/office/officeart/2005/8/layout/lProcess1"/>
    <dgm:cxn modelId="{C1925EA8-47C5-4B27-AEE3-A3F43CE0202A}" type="presOf" srcId="{414C4FFE-DA1E-427A-8223-8CCA859F5749}" destId="{F4480BC6-1191-41F9-AC7E-9B07C83C1E67}" srcOrd="0" destOrd="0" presId="urn:microsoft.com/office/officeart/2005/8/layout/lProcess1"/>
    <dgm:cxn modelId="{C0CBBADA-4CC6-4D4E-A585-CA70E89A9DC1}" type="presOf" srcId="{1FE7D9E2-D5D8-457A-8239-8810D96EFFC9}" destId="{A7683D13-F846-43ED-BD85-2F805E409C72}" srcOrd="0" destOrd="0" presId="urn:microsoft.com/office/officeart/2005/8/layout/lProcess1"/>
    <dgm:cxn modelId="{FCD2AF1F-4B85-4E69-8D19-B8590F47215C}" type="presOf" srcId="{982FF7F3-B204-4652-B12D-68B4D65492F9}" destId="{4C52A126-3AF7-425B-97D4-FA3AF52535DC}" srcOrd="0" destOrd="0" presId="urn:microsoft.com/office/officeart/2005/8/layout/lProcess1"/>
    <dgm:cxn modelId="{246D4F5E-0E2F-423E-AEBB-16675A4C6D6E}" srcId="{57028F8F-F4C4-4920-9CE7-BFCA81769C72}" destId="{2C1D05AD-A049-4625-BAF3-D2C96B29A01E}" srcOrd="1" destOrd="0" parTransId="{0A3C45AE-1F39-43A6-8D38-38170AD3976B}" sibTransId="{83578C89-D8FF-49F8-A9A2-00504B91DB75}"/>
    <dgm:cxn modelId="{85D1B624-50A9-44C1-A8D3-BC990A0D3D31}" type="presOf" srcId="{54E0E4E5-5E50-4671-B92D-3E8354AAE229}" destId="{EC51CA9A-50CF-4D75-8F58-A17C7986F8E6}" srcOrd="0" destOrd="0" presId="urn:microsoft.com/office/officeart/2005/8/layout/lProcess1"/>
    <dgm:cxn modelId="{1FCB7A1E-BC84-4C58-8A29-98D3DA1FAA18}" type="presOf" srcId="{CEC57804-4B33-4339-97C9-CF46A07C7EC9}" destId="{E02025AC-B27B-44E7-AE43-84D2DD3EE84F}" srcOrd="0" destOrd="0" presId="urn:microsoft.com/office/officeart/2005/8/layout/lProcess1"/>
    <dgm:cxn modelId="{AAAC2B4B-A465-439C-8497-F946F6D63969}" srcId="{57028F8F-F4C4-4920-9CE7-BFCA81769C72}" destId="{CEC57804-4B33-4339-97C9-CF46A07C7EC9}" srcOrd="2" destOrd="0" parTransId="{EC6ED96F-1DCA-4BBE-B7C2-1D5D3C924711}" sibTransId="{D3596D33-B2CE-4269-AA77-54D05043C064}"/>
    <dgm:cxn modelId="{DB76CC41-762A-4DF2-8245-70FDFC19C1E3}" type="presOf" srcId="{83578C89-D8FF-49F8-A9A2-00504B91DB75}" destId="{0FAE4A0D-131E-48B4-8619-B375F4EAD3EA}" srcOrd="0" destOrd="0" presId="urn:microsoft.com/office/officeart/2005/8/layout/lProcess1"/>
    <dgm:cxn modelId="{8F0BBC11-CDE9-42A7-8206-3418CFEB9920}" srcId="{E03796D4-AD7F-45C4-8F23-99E61FEDAA4D}" destId="{54E0E4E5-5E50-4671-B92D-3E8354AAE229}" srcOrd="1" destOrd="0" parTransId="{CC78ECE7-07B2-4DB9-9AC0-E329768145A4}" sibTransId="{D4877FF2-D677-4804-8F7C-3DEFC7C0CE33}"/>
    <dgm:cxn modelId="{678E02D7-9514-467E-B4D1-DC9153E111A9}" srcId="{2D98D211-EF70-4D3F-92D1-FAE251A809A4}" destId="{414C4FFE-DA1E-427A-8223-8CCA859F5749}" srcOrd="2" destOrd="0" parTransId="{2B4EFD6E-53F6-45EA-B6F5-92F58DF7C23D}" sibTransId="{3AA78979-64A1-4AF1-8455-E55D543421F8}"/>
    <dgm:cxn modelId="{C72AB684-A1D3-444D-A85B-E17D217ECE25}" type="presOf" srcId="{CA0F0BE6-33D2-4E1E-8BDD-F965882A09D4}" destId="{2B7579E6-2083-4F0D-BBD8-E933274D2E97}" srcOrd="0" destOrd="0" presId="urn:microsoft.com/office/officeart/2005/8/layout/lProcess1"/>
    <dgm:cxn modelId="{AF77063B-BC04-4104-92ED-28CAD239E187}" type="presOf" srcId="{4B60E6A9-909B-4A54-8C98-EEAF2236E3B5}" destId="{5D85715A-167D-4762-994E-72668A2DE7CA}" srcOrd="0" destOrd="0" presId="urn:microsoft.com/office/officeart/2005/8/layout/lProcess1"/>
    <dgm:cxn modelId="{571E5268-66E5-4E0B-9676-D7D7A4E98F21}" srcId="{57028F8F-F4C4-4920-9CE7-BFCA81769C72}" destId="{DFFA13D9-2E10-408D-84AA-7FDAB304BA81}" srcOrd="0" destOrd="0" parTransId="{95AC8376-BD5F-497B-A72E-25DA67AD56BE}" sibTransId="{FA121EEF-96B0-49EB-BAE5-B78B5DEE8D32}"/>
    <dgm:cxn modelId="{35044B73-9F62-4F5F-9B10-EE620C870738}" type="presOf" srcId="{57028F8F-F4C4-4920-9CE7-BFCA81769C72}" destId="{C52BA42C-E3B2-47DA-9628-1FAC34BD1ABB}" srcOrd="0" destOrd="0" presId="urn:microsoft.com/office/officeart/2005/8/layout/lProcess1"/>
    <dgm:cxn modelId="{A8E58E72-BC45-4AFF-8179-DE1002EA6C76}" type="presOf" srcId="{5DD60CC9-D577-4432-B1B6-6F355B60C7A2}" destId="{5D5D1376-CCEE-4E99-943A-696151A87612}" srcOrd="0" destOrd="0" presId="urn:microsoft.com/office/officeart/2005/8/layout/lProcess1"/>
    <dgm:cxn modelId="{F36D05AD-3A92-44DB-BCD9-5D67CAACF15C}" type="presOf" srcId="{441A06C5-0DC9-44C9-ABA3-2A1760035C75}" destId="{60C620D7-F939-4ACE-84E7-3A2AE067D85D}" srcOrd="0" destOrd="0" presId="urn:microsoft.com/office/officeart/2005/8/layout/lProcess1"/>
    <dgm:cxn modelId="{C0F84E0A-4AAA-4121-8B7A-FD60EE8FC10B}" type="presOf" srcId="{D4877FF2-D677-4804-8F7C-3DEFC7C0CE33}" destId="{1E47FA8E-42F3-42B0-9A2A-966D8DFACEB6}" srcOrd="0" destOrd="0" presId="urn:microsoft.com/office/officeart/2005/8/layout/lProcess1"/>
    <dgm:cxn modelId="{07131A21-73D9-47A7-8CFF-2B3B12FED574}" type="presOf" srcId="{E03796D4-AD7F-45C4-8F23-99E61FEDAA4D}" destId="{9E004ED3-BBAA-4898-B2C3-8D5ABCCCDF36}" srcOrd="0" destOrd="0" presId="urn:microsoft.com/office/officeart/2005/8/layout/lProcess1"/>
    <dgm:cxn modelId="{40077325-932B-49A8-B8E8-5C3778CD22D9}" srcId="{755233EC-0A8D-4668-B77B-38B8A5845827}" destId="{2D98D211-EF70-4D3F-92D1-FAE251A809A4}" srcOrd="0" destOrd="0" parTransId="{042CF7D5-1641-4E01-BDD2-94B10BF64C4C}" sibTransId="{6AC3ED1E-5C45-4505-941B-3F671DC19E94}"/>
    <dgm:cxn modelId="{FB0841D5-1D09-4E81-80C9-2688C92CE83F}" type="presOf" srcId="{B5640166-CF4F-449E-A03D-D7CA9B8AFE3E}" destId="{79D41DC8-77BD-4CA3-A554-CFF8AE50CB69}" srcOrd="0" destOrd="0" presId="urn:microsoft.com/office/officeart/2005/8/layout/lProcess1"/>
    <dgm:cxn modelId="{C905810F-7897-4C4E-A7D3-F47ABD34548C}" type="presOf" srcId="{95AC8376-BD5F-497B-A72E-25DA67AD56BE}" destId="{74A16670-4F60-43BF-857A-016D4BED457A}" srcOrd="0" destOrd="0" presId="urn:microsoft.com/office/officeart/2005/8/layout/lProcess1"/>
    <dgm:cxn modelId="{F58248FC-9C5F-4B02-8D0C-8DBE403CD6B7}" type="presOf" srcId="{755233EC-0A8D-4668-B77B-38B8A5845827}" destId="{3018339E-5A5F-4220-8AF0-981F553B3B94}" srcOrd="0" destOrd="0" presId="urn:microsoft.com/office/officeart/2005/8/layout/lProcess1"/>
    <dgm:cxn modelId="{78E8F5FF-AE93-4DBA-B947-3EDD70BD8BEE}" type="presOf" srcId="{35288D14-B4B1-4870-9795-40B54713B6D1}" destId="{202E0E80-3586-4F39-8AA1-E5E687571040}" srcOrd="0" destOrd="0" presId="urn:microsoft.com/office/officeart/2005/8/layout/lProcess1"/>
    <dgm:cxn modelId="{AD36DDA8-16BC-4308-A84B-E798C7868643}" srcId="{E03796D4-AD7F-45C4-8F23-99E61FEDAA4D}" destId="{796E7B61-EA68-44EF-B1D7-04E3C8EAE604}" srcOrd="0" destOrd="0" parTransId="{1FE7D9E2-D5D8-457A-8239-8810D96EFFC9}" sibTransId="{35288D14-B4B1-4870-9795-40B54713B6D1}"/>
    <dgm:cxn modelId="{89EDFAFC-74BD-418C-9F46-4921B014C964}" type="presOf" srcId="{FA121EEF-96B0-49EB-BAE5-B78B5DEE8D32}" destId="{2EFFDCFD-22AE-4D64-AE17-615C5206D462}" srcOrd="0" destOrd="0" presId="urn:microsoft.com/office/officeart/2005/8/layout/lProcess1"/>
    <dgm:cxn modelId="{5AF7BAEF-1ECF-4BA5-88B0-8615470C2742}" srcId="{755233EC-0A8D-4668-B77B-38B8A5845827}" destId="{E03796D4-AD7F-45C4-8F23-99E61FEDAA4D}" srcOrd="1" destOrd="0" parTransId="{910154F4-5A1C-4D1B-9089-DE6EFE4A26DF}" sibTransId="{BD9BD906-3139-4CF6-A15D-C2E81D25E840}"/>
    <dgm:cxn modelId="{63821396-6BCF-46D5-9AB4-DC3C4BCEC70A}" srcId="{E03796D4-AD7F-45C4-8F23-99E61FEDAA4D}" destId="{441A06C5-0DC9-44C9-ABA3-2A1760035C75}" srcOrd="2" destOrd="0" parTransId="{054AE43A-FB30-4CF4-AABF-7EAF159E8EA6}" sibTransId="{DBE9E76E-2294-4441-AF37-90B11FEC59B4}"/>
    <dgm:cxn modelId="{FC7FB292-43C2-42FD-871C-5A73A864454F}" type="presParOf" srcId="{3018339E-5A5F-4220-8AF0-981F553B3B94}" destId="{A52938DA-093B-4747-AB58-D4566F55468C}" srcOrd="0" destOrd="0" presId="urn:microsoft.com/office/officeart/2005/8/layout/lProcess1"/>
    <dgm:cxn modelId="{B48C9BE4-AF41-460C-B018-0E185FA69501}" type="presParOf" srcId="{A52938DA-093B-4747-AB58-D4566F55468C}" destId="{ED0EA290-E098-4FD2-92D5-B48429C0BD7A}" srcOrd="0" destOrd="0" presId="urn:microsoft.com/office/officeart/2005/8/layout/lProcess1"/>
    <dgm:cxn modelId="{79C88982-492B-472C-8F56-6021803CCA62}" type="presParOf" srcId="{A52938DA-093B-4747-AB58-D4566F55468C}" destId="{5D5D1376-CCEE-4E99-943A-696151A87612}" srcOrd="1" destOrd="0" presId="urn:microsoft.com/office/officeart/2005/8/layout/lProcess1"/>
    <dgm:cxn modelId="{445F9E94-E785-4191-AEC6-D3E031CBE0B4}" type="presParOf" srcId="{A52938DA-093B-4747-AB58-D4566F55468C}" destId="{2B7579E6-2083-4F0D-BBD8-E933274D2E97}" srcOrd="2" destOrd="0" presId="urn:microsoft.com/office/officeart/2005/8/layout/lProcess1"/>
    <dgm:cxn modelId="{B2595C58-2D7D-4FD7-88B3-E65B2167414B}" type="presParOf" srcId="{A52938DA-093B-4747-AB58-D4566F55468C}" destId="{79D41DC8-77BD-4CA3-A554-CFF8AE50CB69}" srcOrd="3" destOrd="0" presId="urn:microsoft.com/office/officeart/2005/8/layout/lProcess1"/>
    <dgm:cxn modelId="{833F021B-9EE1-46D7-9F90-CCB21DBA2728}" type="presParOf" srcId="{A52938DA-093B-4747-AB58-D4566F55468C}" destId="{5D85715A-167D-4762-994E-72668A2DE7CA}" srcOrd="4" destOrd="0" presId="urn:microsoft.com/office/officeart/2005/8/layout/lProcess1"/>
    <dgm:cxn modelId="{85AD0236-2B49-4BAE-9A3E-B8C3E098A83B}" type="presParOf" srcId="{A52938DA-093B-4747-AB58-D4566F55468C}" destId="{4C52A126-3AF7-425B-97D4-FA3AF52535DC}" srcOrd="5" destOrd="0" presId="urn:microsoft.com/office/officeart/2005/8/layout/lProcess1"/>
    <dgm:cxn modelId="{2C4883D1-55A2-45FA-A8AC-FD5A3EF75A09}" type="presParOf" srcId="{A52938DA-093B-4747-AB58-D4566F55468C}" destId="{F4480BC6-1191-41F9-AC7E-9B07C83C1E67}" srcOrd="6" destOrd="0" presId="urn:microsoft.com/office/officeart/2005/8/layout/lProcess1"/>
    <dgm:cxn modelId="{7B2C7A8B-5B2F-4863-856F-6669BECA6D6F}" type="presParOf" srcId="{3018339E-5A5F-4220-8AF0-981F553B3B94}" destId="{DE94B417-0635-4CBD-A93B-9CEEF777BA4E}" srcOrd="1" destOrd="0" presId="urn:microsoft.com/office/officeart/2005/8/layout/lProcess1"/>
    <dgm:cxn modelId="{F1DB399E-C106-4EE8-B735-1E56655F4D8D}" type="presParOf" srcId="{3018339E-5A5F-4220-8AF0-981F553B3B94}" destId="{9E39B3E8-421F-4E14-BAE5-82975223C9E9}" srcOrd="2" destOrd="0" presId="urn:microsoft.com/office/officeart/2005/8/layout/lProcess1"/>
    <dgm:cxn modelId="{64B09DE1-1792-47C7-9CB8-27EAA07F3107}" type="presParOf" srcId="{9E39B3E8-421F-4E14-BAE5-82975223C9E9}" destId="{9E004ED3-BBAA-4898-B2C3-8D5ABCCCDF36}" srcOrd="0" destOrd="0" presId="urn:microsoft.com/office/officeart/2005/8/layout/lProcess1"/>
    <dgm:cxn modelId="{1D4B9065-5BDD-439F-B7C3-B69697B2825B}" type="presParOf" srcId="{9E39B3E8-421F-4E14-BAE5-82975223C9E9}" destId="{A7683D13-F846-43ED-BD85-2F805E409C72}" srcOrd="1" destOrd="0" presId="urn:microsoft.com/office/officeart/2005/8/layout/lProcess1"/>
    <dgm:cxn modelId="{EA5148DD-8D24-40B0-B7CD-933E0BEAC9B4}" type="presParOf" srcId="{9E39B3E8-421F-4E14-BAE5-82975223C9E9}" destId="{610E20FD-EEF0-455C-8C09-DAF25B4E646E}" srcOrd="2" destOrd="0" presId="urn:microsoft.com/office/officeart/2005/8/layout/lProcess1"/>
    <dgm:cxn modelId="{4D8BDCB0-CFC9-4989-9C1B-E2C63E18BCCE}" type="presParOf" srcId="{9E39B3E8-421F-4E14-BAE5-82975223C9E9}" destId="{202E0E80-3586-4F39-8AA1-E5E687571040}" srcOrd="3" destOrd="0" presId="urn:microsoft.com/office/officeart/2005/8/layout/lProcess1"/>
    <dgm:cxn modelId="{97C58EE1-0602-402E-82B9-9844A480517C}" type="presParOf" srcId="{9E39B3E8-421F-4E14-BAE5-82975223C9E9}" destId="{EC51CA9A-50CF-4D75-8F58-A17C7986F8E6}" srcOrd="4" destOrd="0" presId="urn:microsoft.com/office/officeart/2005/8/layout/lProcess1"/>
    <dgm:cxn modelId="{F28740EF-5013-42F2-8D4E-B3D37C062379}" type="presParOf" srcId="{9E39B3E8-421F-4E14-BAE5-82975223C9E9}" destId="{1E47FA8E-42F3-42B0-9A2A-966D8DFACEB6}" srcOrd="5" destOrd="0" presId="urn:microsoft.com/office/officeart/2005/8/layout/lProcess1"/>
    <dgm:cxn modelId="{389AC850-1789-42B6-A182-22F83672CA90}" type="presParOf" srcId="{9E39B3E8-421F-4E14-BAE5-82975223C9E9}" destId="{60C620D7-F939-4ACE-84E7-3A2AE067D85D}" srcOrd="6" destOrd="0" presId="urn:microsoft.com/office/officeart/2005/8/layout/lProcess1"/>
    <dgm:cxn modelId="{CC893885-2854-44C1-A57A-FE13B39AFEA8}" type="presParOf" srcId="{3018339E-5A5F-4220-8AF0-981F553B3B94}" destId="{D17F2B34-7213-43BD-9C1C-B241D1035D24}" srcOrd="3" destOrd="0" presId="urn:microsoft.com/office/officeart/2005/8/layout/lProcess1"/>
    <dgm:cxn modelId="{398D0E51-4006-41C5-A672-57D7592EBD6C}" type="presParOf" srcId="{3018339E-5A5F-4220-8AF0-981F553B3B94}" destId="{3382B759-1AC9-494E-9ADD-2C60E9ED2D66}" srcOrd="4" destOrd="0" presId="urn:microsoft.com/office/officeart/2005/8/layout/lProcess1"/>
    <dgm:cxn modelId="{50E7F8D8-1D11-4775-B155-7822099B62D9}" type="presParOf" srcId="{3382B759-1AC9-494E-9ADD-2C60E9ED2D66}" destId="{C52BA42C-E3B2-47DA-9628-1FAC34BD1ABB}" srcOrd="0" destOrd="0" presId="urn:microsoft.com/office/officeart/2005/8/layout/lProcess1"/>
    <dgm:cxn modelId="{3F64E42E-DCA0-4C76-8618-FAA9DE7571C3}" type="presParOf" srcId="{3382B759-1AC9-494E-9ADD-2C60E9ED2D66}" destId="{74A16670-4F60-43BF-857A-016D4BED457A}" srcOrd="1" destOrd="0" presId="urn:microsoft.com/office/officeart/2005/8/layout/lProcess1"/>
    <dgm:cxn modelId="{D2CBEA78-532C-4778-ABAD-797CCB42EABF}" type="presParOf" srcId="{3382B759-1AC9-494E-9ADD-2C60E9ED2D66}" destId="{75F99D9C-2C69-4E12-BA45-A31DF7549A97}" srcOrd="2" destOrd="0" presId="urn:microsoft.com/office/officeart/2005/8/layout/lProcess1"/>
    <dgm:cxn modelId="{B46A074C-8BE4-4175-A1AB-A7B9F4855F3D}" type="presParOf" srcId="{3382B759-1AC9-494E-9ADD-2C60E9ED2D66}" destId="{2EFFDCFD-22AE-4D64-AE17-615C5206D462}" srcOrd="3" destOrd="0" presId="urn:microsoft.com/office/officeart/2005/8/layout/lProcess1"/>
    <dgm:cxn modelId="{21AD0B06-E8CC-43B6-96B4-C426623471CF}" type="presParOf" srcId="{3382B759-1AC9-494E-9ADD-2C60E9ED2D66}" destId="{AD14C4DD-1D7D-4695-B35F-3FA28F5323D9}" srcOrd="4" destOrd="0" presId="urn:microsoft.com/office/officeart/2005/8/layout/lProcess1"/>
    <dgm:cxn modelId="{7F25E41D-8400-4FAF-9447-3198FA8959C3}" type="presParOf" srcId="{3382B759-1AC9-494E-9ADD-2C60E9ED2D66}" destId="{0FAE4A0D-131E-48B4-8619-B375F4EAD3EA}" srcOrd="5" destOrd="0" presId="urn:microsoft.com/office/officeart/2005/8/layout/lProcess1"/>
    <dgm:cxn modelId="{0B34F928-28A3-4BED-B658-3D42BB4AA12E}" type="presParOf" srcId="{3382B759-1AC9-494E-9ADD-2C60E9ED2D66}" destId="{E02025AC-B27B-44E7-AE43-84D2DD3EE84F}" srcOrd="6" destOrd="0" presId="urn:microsoft.com/office/officeart/2005/8/layout/l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0EA290-E098-4FD2-92D5-B48429C0BD7A}">
      <dsp:nvSpPr>
        <dsp:cNvPr id="0" name=""/>
        <dsp:cNvSpPr/>
      </dsp:nvSpPr>
      <dsp:spPr>
        <a:xfrm>
          <a:off x="5423" y="635066"/>
          <a:ext cx="2587224" cy="646806"/>
        </a:xfrm>
        <a:prstGeom prst="roundRect">
          <a:avLst>
            <a:gd name="adj" fmla="val 10000"/>
          </a:avLst>
        </a:prstGeom>
        <a:gradFill rotWithShape="0">
          <a:gsLst>
            <a:gs pos="0">
              <a:schemeClr val="accent4">
                <a:hueOff val="0"/>
                <a:satOff val="0"/>
                <a:lumOff val="0"/>
                <a:alphaOff val="0"/>
                <a:tint val="74000"/>
              </a:schemeClr>
            </a:gs>
            <a:gs pos="49000">
              <a:schemeClr val="accent4">
                <a:hueOff val="0"/>
                <a:satOff val="0"/>
                <a:lumOff val="0"/>
                <a:alphaOff val="0"/>
                <a:tint val="96000"/>
                <a:shade val="84000"/>
                <a:satMod val="110000"/>
              </a:schemeClr>
            </a:gs>
            <a:gs pos="49100">
              <a:schemeClr val="accent4">
                <a:hueOff val="0"/>
                <a:satOff val="0"/>
                <a:lumOff val="0"/>
                <a:alphaOff val="0"/>
                <a:shade val="55000"/>
                <a:satMod val="150000"/>
              </a:schemeClr>
            </a:gs>
            <a:gs pos="92000">
              <a:schemeClr val="accent4">
                <a:hueOff val="0"/>
                <a:satOff val="0"/>
                <a:lumOff val="0"/>
                <a:alphaOff val="0"/>
                <a:tint val="98000"/>
                <a:shade val="90000"/>
                <a:satMod val="128000"/>
              </a:schemeClr>
            </a:gs>
            <a:gs pos="100000">
              <a:schemeClr val="accent4">
                <a:hueOff val="0"/>
                <a:satOff val="0"/>
                <a:lumOff val="0"/>
                <a:alphaOff val="0"/>
                <a:tint val="90000"/>
                <a:shade val="97000"/>
                <a:satMod val="128000"/>
              </a:schemeClr>
            </a:gs>
          </a:gsLst>
          <a:lin ang="5400000" scaled="1"/>
        </a:gradFill>
        <a:ln>
          <a:noFill/>
        </a:ln>
        <a:effectLst>
          <a:outerShdw blurRad="39000" dist="25400" dir="5400000" rotWithShape="0">
            <a:schemeClr val="accent4">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uk-UA" sz="2100" b="1" kern="1200" dirty="0" smtClean="0">
              <a:latin typeface="Arial" pitchFamily="34" charset="0"/>
              <a:cs typeface="Arial" pitchFamily="34" charset="0"/>
            </a:rPr>
            <a:t>Активні метали</a:t>
          </a:r>
          <a:endParaRPr lang="ru-RU" sz="2100" b="1" kern="1200" dirty="0">
            <a:latin typeface="Arial" pitchFamily="34" charset="0"/>
            <a:cs typeface="Arial" pitchFamily="34" charset="0"/>
          </a:endParaRPr>
        </a:p>
      </dsp:txBody>
      <dsp:txXfrm>
        <a:off x="24367" y="654010"/>
        <a:ext cx="2549336" cy="608918"/>
      </dsp:txXfrm>
    </dsp:sp>
    <dsp:sp modelId="{5D5D1376-CCEE-4E99-943A-696151A87612}">
      <dsp:nvSpPr>
        <dsp:cNvPr id="0" name=""/>
        <dsp:cNvSpPr/>
      </dsp:nvSpPr>
      <dsp:spPr>
        <a:xfrm rot="5400000">
          <a:off x="1242440" y="1338468"/>
          <a:ext cx="113191" cy="113191"/>
        </a:xfrm>
        <a:prstGeom prst="rightArrow">
          <a:avLst>
            <a:gd name="adj1" fmla="val 66700"/>
            <a:gd name="adj2" fmla="val 50000"/>
          </a:avLst>
        </a:prstGeom>
        <a:gradFill rotWithShape="0">
          <a:gsLst>
            <a:gs pos="0">
              <a:schemeClr val="accent4">
                <a:hueOff val="0"/>
                <a:satOff val="0"/>
                <a:lumOff val="0"/>
                <a:alphaOff val="0"/>
                <a:tint val="74000"/>
              </a:schemeClr>
            </a:gs>
            <a:gs pos="49000">
              <a:schemeClr val="accent4">
                <a:hueOff val="0"/>
                <a:satOff val="0"/>
                <a:lumOff val="0"/>
                <a:alphaOff val="0"/>
                <a:tint val="96000"/>
                <a:shade val="84000"/>
                <a:satMod val="110000"/>
              </a:schemeClr>
            </a:gs>
            <a:gs pos="49100">
              <a:schemeClr val="accent4">
                <a:hueOff val="0"/>
                <a:satOff val="0"/>
                <a:lumOff val="0"/>
                <a:alphaOff val="0"/>
                <a:shade val="55000"/>
                <a:satMod val="150000"/>
              </a:schemeClr>
            </a:gs>
            <a:gs pos="92000">
              <a:schemeClr val="accent4">
                <a:hueOff val="0"/>
                <a:satOff val="0"/>
                <a:lumOff val="0"/>
                <a:alphaOff val="0"/>
                <a:tint val="98000"/>
                <a:shade val="90000"/>
                <a:satMod val="128000"/>
              </a:schemeClr>
            </a:gs>
            <a:gs pos="100000">
              <a:schemeClr val="accent4">
                <a:hueOff val="0"/>
                <a:satOff val="0"/>
                <a:lumOff val="0"/>
                <a:alphaOff val="0"/>
                <a:tint val="90000"/>
                <a:shade val="97000"/>
                <a:satMod val="128000"/>
              </a:schemeClr>
            </a:gs>
          </a:gsLst>
          <a:lin ang="5400000" scaled="1"/>
        </a:gradFill>
        <a:ln>
          <a:noFill/>
        </a:ln>
        <a:effectLst>
          <a:outerShdw blurRad="39000" dist="25400" dir="5400000" rotWithShape="0">
            <a:schemeClr val="accent4">
              <a:hueOff val="0"/>
              <a:satOff val="0"/>
              <a:lumOff val="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2B7579E6-2083-4F0D-BBD8-E933274D2E97}">
      <dsp:nvSpPr>
        <dsp:cNvPr id="0" name=""/>
        <dsp:cNvSpPr/>
      </dsp:nvSpPr>
      <dsp:spPr>
        <a:xfrm>
          <a:off x="5423" y="1508254"/>
          <a:ext cx="2587224" cy="646806"/>
        </a:xfrm>
        <a:prstGeom prst="roundRect">
          <a:avLst>
            <a:gd name="adj" fmla="val 10000"/>
          </a:avLst>
        </a:prstGeom>
        <a:solidFill>
          <a:schemeClr val="accent4">
            <a:tint val="40000"/>
            <a:alpha val="90000"/>
            <a:hueOff val="0"/>
            <a:satOff val="0"/>
            <a:lumOff val="0"/>
            <a:alphaOff val="0"/>
          </a:schemeClr>
        </a:solidFill>
        <a:ln w="11430" cap="flat" cmpd="sng" algn="ctr">
          <a:solidFill>
            <a:schemeClr val="accent4">
              <a:tint val="40000"/>
              <a:alpha val="90000"/>
              <a:hueOff val="0"/>
              <a:satOff val="0"/>
              <a:lumOff val="0"/>
              <a:alphaOff val="0"/>
            </a:schemeClr>
          </a:solidFill>
          <a:prstDash val="solid"/>
        </a:ln>
        <a:effectLst>
          <a:outerShdw blurRad="39000" dist="25400" dir="5400000" rotWithShape="0">
            <a:schemeClr val="accent4">
              <a:tint val="40000"/>
              <a:alpha val="90000"/>
              <a:hueOff val="0"/>
              <a:satOff val="0"/>
              <a:lumOff val="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uk-UA" sz="3800" b="1" kern="1200" dirty="0">
              <a:latin typeface="Arial" pitchFamily="34" charset="0"/>
              <a:cs typeface="Arial" pitchFamily="34" charset="0"/>
            </a:rPr>
            <a:t>Сіль</a:t>
          </a:r>
          <a:r>
            <a:rPr lang="uk-UA" sz="3800" b="1" kern="1200" dirty="0" smtClean="0">
              <a:latin typeface="Arial" pitchFamily="34" charset="0"/>
              <a:cs typeface="Arial" pitchFamily="34" charset="0"/>
            </a:rPr>
            <a:t>,</a:t>
          </a:r>
          <a:endParaRPr lang="ru-RU" sz="3800" b="1" kern="1200" dirty="0">
            <a:latin typeface="Arial" pitchFamily="34" charset="0"/>
            <a:cs typeface="Arial" pitchFamily="34" charset="0"/>
          </a:endParaRPr>
        </a:p>
      </dsp:txBody>
      <dsp:txXfrm>
        <a:off x="24367" y="1527198"/>
        <a:ext cx="2549336" cy="608918"/>
      </dsp:txXfrm>
    </dsp:sp>
    <dsp:sp modelId="{79D41DC8-77BD-4CA3-A554-CFF8AE50CB69}">
      <dsp:nvSpPr>
        <dsp:cNvPr id="0" name=""/>
        <dsp:cNvSpPr/>
      </dsp:nvSpPr>
      <dsp:spPr>
        <a:xfrm rot="5400000">
          <a:off x="1242440" y="2211656"/>
          <a:ext cx="113191" cy="113191"/>
        </a:xfrm>
        <a:prstGeom prst="rightArrow">
          <a:avLst>
            <a:gd name="adj1" fmla="val 66700"/>
            <a:gd name="adj2" fmla="val 50000"/>
          </a:avLst>
        </a:prstGeom>
        <a:gradFill rotWithShape="0">
          <a:gsLst>
            <a:gs pos="0">
              <a:schemeClr val="accent4">
                <a:hueOff val="2154486"/>
                <a:satOff val="-5450"/>
                <a:lumOff val="245"/>
                <a:alphaOff val="0"/>
                <a:tint val="74000"/>
              </a:schemeClr>
            </a:gs>
            <a:gs pos="49000">
              <a:schemeClr val="accent4">
                <a:hueOff val="2154486"/>
                <a:satOff val="-5450"/>
                <a:lumOff val="245"/>
                <a:alphaOff val="0"/>
                <a:tint val="96000"/>
                <a:shade val="84000"/>
                <a:satMod val="110000"/>
              </a:schemeClr>
            </a:gs>
            <a:gs pos="49100">
              <a:schemeClr val="accent4">
                <a:hueOff val="2154486"/>
                <a:satOff val="-5450"/>
                <a:lumOff val="245"/>
                <a:alphaOff val="0"/>
                <a:shade val="55000"/>
                <a:satMod val="150000"/>
              </a:schemeClr>
            </a:gs>
            <a:gs pos="92000">
              <a:schemeClr val="accent4">
                <a:hueOff val="2154486"/>
                <a:satOff val="-5450"/>
                <a:lumOff val="245"/>
                <a:alphaOff val="0"/>
                <a:tint val="98000"/>
                <a:shade val="90000"/>
                <a:satMod val="128000"/>
              </a:schemeClr>
            </a:gs>
            <a:gs pos="100000">
              <a:schemeClr val="accent4">
                <a:hueOff val="2154486"/>
                <a:satOff val="-5450"/>
                <a:lumOff val="245"/>
                <a:alphaOff val="0"/>
                <a:tint val="90000"/>
                <a:shade val="97000"/>
                <a:satMod val="128000"/>
              </a:schemeClr>
            </a:gs>
          </a:gsLst>
          <a:lin ang="5400000" scaled="1"/>
        </a:gradFill>
        <a:ln>
          <a:noFill/>
        </a:ln>
        <a:effectLst>
          <a:outerShdw blurRad="39000" dist="25400" dir="5400000" rotWithShape="0">
            <a:schemeClr val="accent4">
              <a:hueOff val="2154486"/>
              <a:satOff val="-5450"/>
              <a:lumOff val="245"/>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5D85715A-167D-4762-994E-72668A2DE7CA}">
      <dsp:nvSpPr>
        <dsp:cNvPr id="0" name=""/>
        <dsp:cNvSpPr/>
      </dsp:nvSpPr>
      <dsp:spPr>
        <a:xfrm>
          <a:off x="5423" y="2381443"/>
          <a:ext cx="2587224" cy="646806"/>
        </a:xfrm>
        <a:prstGeom prst="roundRect">
          <a:avLst>
            <a:gd name="adj" fmla="val 10000"/>
          </a:avLst>
        </a:prstGeom>
        <a:solidFill>
          <a:schemeClr val="accent4">
            <a:tint val="40000"/>
            <a:alpha val="90000"/>
            <a:hueOff val="2256176"/>
            <a:satOff val="-6174"/>
            <a:lumOff val="-215"/>
            <a:alphaOff val="0"/>
          </a:schemeClr>
        </a:solidFill>
        <a:ln w="11430" cap="flat" cmpd="sng" algn="ctr">
          <a:solidFill>
            <a:schemeClr val="accent4">
              <a:tint val="40000"/>
              <a:alpha val="90000"/>
              <a:hueOff val="2256176"/>
              <a:satOff val="-6174"/>
              <a:lumOff val="-215"/>
              <a:alphaOff val="0"/>
            </a:schemeClr>
          </a:solidFill>
          <a:prstDash val="solid"/>
        </a:ln>
        <a:effectLst>
          <a:outerShdw blurRad="39000" dist="25400" dir="5400000" rotWithShape="0">
            <a:schemeClr val="accent4">
              <a:tint val="40000"/>
              <a:alpha val="90000"/>
              <a:hueOff val="2256176"/>
              <a:satOff val="-6174"/>
              <a:lumOff val="-215"/>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uk-UA" sz="3800" b="1" kern="1200" dirty="0" smtClean="0">
              <a:latin typeface="Arial" pitchFamily="34" charset="0"/>
              <a:cs typeface="Arial" pitchFamily="34" charset="0"/>
            </a:rPr>
            <a:t>вода</a:t>
          </a:r>
          <a:endParaRPr lang="ru-RU" sz="3800" b="1" kern="1200" dirty="0">
            <a:latin typeface="Arial" pitchFamily="34" charset="0"/>
            <a:cs typeface="Arial" pitchFamily="34" charset="0"/>
          </a:endParaRPr>
        </a:p>
      </dsp:txBody>
      <dsp:txXfrm>
        <a:off x="24367" y="2400387"/>
        <a:ext cx="2549336" cy="608918"/>
      </dsp:txXfrm>
    </dsp:sp>
    <dsp:sp modelId="{4C52A126-3AF7-425B-97D4-FA3AF52535DC}">
      <dsp:nvSpPr>
        <dsp:cNvPr id="0" name=""/>
        <dsp:cNvSpPr/>
      </dsp:nvSpPr>
      <dsp:spPr>
        <a:xfrm rot="5400000">
          <a:off x="1242440" y="3084844"/>
          <a:ext cx="113191" cy="113191"/>
        </a:xfrm>
        <a:prstGeom prst="rightArrow">
          <a:avLst>
            <a:gd name="adj1" fmla="val 66700"/>
            <a:gd name="adj2" fmla="val 50000"/>
          </a:avLst>
        </a:prstGeom>
        <a:gradFill rotWithShape="0">
          <a:gsLst>
            <a:gs pos="0">
              <a:schemeClr val="accent4">
                <a:hueOff val="4308971"/>
                <a:satOff val="-10901"/>
                <a:lumOff val="490"/>
                <a:alphaOff val="0"/>
                <a:tint val="74000"/>
              </a:schemeClr>
            </a:gs>
            <a:gs pos="49000">
              <a:schemeClr val="accent4">
                <a:hueOff val="4308971"/>
                <a:satOff val="-10901"/>
                <a:lumOff val="490"/>
                <a:alphaOff val="0"/>
                <a:tint val="96000"/>
                <a:shade val="84000"/>
                <a:satMod val="110000"/>
              </a:schemeClr>
            </a:gs>
            <a:gs pos="49100">
              <a:schemeClr val="accent4">
                <a:hueOff val="4308971"/>
                <a:satOff val="-10901"/>
                <a:lumOff val="490"/>
                <a:alphaOff val="0"/>
                <a:shade val="55000"/>
                <a:satMod val="150000"/>
              </a:schemeClr>
            </a:gs>
            <a:gs pos="92000">
              <a:schemeClr val="accent4">
                <a:hueOff val="4308971"/>
                <a:satOff val="-10901"/>
                <a:lumOff val="490"/>
                <a:alphaOff val="0"/>
                <a:tint val="98000"/>
                <a:shade val="90000"/>
                <a:satMod val="128000"/>
              </a:schemeClr>
            </a:gs>
            <a:gs pos="100000">
              <a:schemeClr val="accent4">
                <a:hueOff val="4308971"/>
                <a:satOff val="-10901"/>
                <a:lumOff val="490"/>
                <a:alphaOff val="0"/>
                <a:tint val="90000"/>
                <a:shade val="97000"/>
                <a:satMod val="128000"/>
              </a:schemeClr>
            </a:gs>
          </a:gsLst>
          <a:lin ang="5400000" scaled="1"/>
        </a:gradFill>
        <a:ln>
          <a:noFill/>
        </a:ln>
        <a:effectLst>
          <a:outerShdw blurRad="39000" dist="25400" dir="5400000" rotWithShape="0">
            <a:schemeClr val="accent4">
              <a:hueOff val="4308971"/>
              <a:satOff val="-10901"/>
              <a:lumOff val="49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F4480BC6-1191-41F9-AC7E-9B07C83C1E67}">
      <dsp:nvSpPr>
        <dsp:cNvPr id="0" name=""/>
        <dsp:cNvSpPr/>
      </dsp:nvSpPr>
      <dsp:spPr>
        <a:xfrm>
          <a:off x="5423" y="3254631"/>
          <a:ext cx="2587224" cy="646806"/>
        </a:xfrm>
        <a:prstGeom prst="roundRect">
          <a:avLst>
            <a:gd name="adj" fmla="val 10000"/>
          </a:avLst>
        </a:prstGeom>
        <a:solidFill>
          <a:schemeClr val="accent4">
            <a:tint val="40000"/>
            <a:alpha val="90000"/>
            <a:hueOff val="4512351"/>
            <a:satOff val="-12348"/>
            <a:lumOff val="-430"/>
            <a:alphaOff val="0"/>
          </a:schemeClr>
        </a:solidFill>
        <a:ln w="11430" cap="flat" cmpd="sng" algn="ctr">
          <a:solidFill>
            <a:schemeClr val="accent4">
              <a:tint val="40000"/>
              <a:alpha val="90000"/>
              <a:hueOff val="4512351"/>
              <a:satOff val="-12348"/>
              <a:lumOff val="-430"/>
              <a:alphaOff val="0"/>
            </a:schemeClr>
          </a:solidFill>
          <a:prstDash val="solid"/>
        </a:ln>
        <a:effectLst>
          <a:outerShdw blurRad="39000" dist="25400" dir="5400000" rotWithShape="0">
            <a:schemeClr val="accent4">
              <a:tint val="40000"/>
              <a:alpha val="90000"/>
              <a:hueOff val="4512351"/>
              <a:satOff val="-12348"/>
              <a:lumOff val="-43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uk-UA" sz="3800" b="1" kern="1200" dirty="0" smtClean="0">
              <a:latin typeface="Arial" pitchFamily="34" charset="0"/>
              <a:cs typeface="Arial" pitchFamily="34" charset="0"/>
            </a:rPr>
            <a:t>Н</a:t>
          </a:r>
          <a:r>
            <a:rPr lang="uk-UA" sz="3800" b="1" kern="1200" baseline="-25000" dirty="0" smtClean="0">
              <a:latin typeface="Arial" pitchFamily="34" charset="0"/>
              <a:cs typeface="Arial" pitchFamily="34" charset="0"/>
            </a:rPr>
            <a:t>2</a:t>
          </a:r>
          <a:r>
            <a:rPr lang="en-US" sz="3800" b="1" kern="1200" dirty="0" smtClean="0">
              <a:latin typeface="Arial" pitchFamily="34" charset="0"/>
              <a:cs typeface="Arial" pitchFamily="34" charset="0"/>
            </a:rPr>
            <a:t>S</a:t>
          </a:r>
          <a:endParaRPr lang="ru-RU" sz="3800" b="1" kern="1200" baseline="-25000" dirty="0">
            <a:latin typeface="Arial" pitchFamily="34" charset="0"/>
            <a:cs typeface="Arial" pitchFamily="34" charset="0"/>
          </a:endParaRPr>
        </a:p>
      </dsp:txBody>
      <dsp:txXfrm>
        <a:off x="24367" y="3273575"/>
        <a:ext cx="2549336" cy="608918"/>
      </dsp:txXfrm>
    </dsp:sp>
    <dsp:sp modelId="{9E004ED3-BBAA-4898-B2C3-8D5ABCCCDF36}">
      <dsp:nvSpPr>
        <dsp:cNvPr id="0" name=""/>
        <dsp:cNvSpPr/>
      </dsp:nvSpPr>
      <dsp:spPr>
        <a:xfrm>
          <a:off x="2954859" y="635066"/>
          <a:ext cx="2587224" cy="646806"/>
        </a:xfrm>
        <a:prstGeom prst="roundRect">
          <a:avLst>
            <a:gd name="adj" fmla="val 10000"/>
          </a:avLst>
        </a:prstGeom>
        <a:gradFill rotWithShape="0">
          <a:gsLst>
            <a:gs pos="0">
              <a:schemeClr val="accent4">
                <a:hueOff val="8617942"/>
                <a:satOff val="-21801"/>
                <a:lumOff val="980"/>
                <a:alphaOff val="0"/>
                <a:tint val="74000"/>
              </a:schemeClr>
            </a:gs>
            <a:gs pos="49000">
              <a:schemeClr val="accent4">
                <a:hueOff val="8617942"/>
                <a:satOff val="-21801"/>
                <a:lumOff val="980"/>
                <a:alphaOff val="0"/>
                <a:tint val="96000"/>
                <a:shade val="84000"/>
                <a:satMod val="110000"/>
              </a:schemeClr>
            </a:gs>
            <a:gs pos="49100">
              <a:schemeClr val="accent4">
                <a:hueOff val="8617942"/>
                <a:satOff val="-21801"/>
                <a:lumOff val="980"/>
                <a:alphaOff val="0"/>
                <a:shade val="55000"/>
                <a:satMod val="150000"/>
              </a:schemeClr>
            </a:gs>
            <a:gs pos="92000">
              <a:schemeClr val="accent4">
                <a:hueOff val="8617942"/>
                <a:satOff val="-21801"/>
                <a:lumOff val="980"/>
                <a:alphaOff val="0"/>
                <a:tint val="98000"/>
                <a:shade val="90000"/>
                <a:satMod val="128000"/>
              </a:schemeClr>
            </a:gs>
            <a:gs pos="100000">
              <a:schemeClr val="accent4">
                <a:hueOff val="8617942"/>
                <a:satOff val="-21801"/>
                <a:lumOff val="980"/>
                <a:alphaOff val="0"/>
                <a:tint val="90000"/>
                <a:shade val="97000"/>
                <a:satMod val="128000"/>
              </a:schemeClr>
            </a:gs>
          </a:gsLst>
          <a:lin ang="5400000" scaled="1"/>
        </a:gradFill>
        <a:ln>
          <a:noFill/>
        </a:ln>
        <a:effectLst>
          <a:outerShdw blurRad="39000" dist="25400" dir="5400000" rotWithShape="0">
            <a:schemeClr val="accent4">
              <a:hueOff val="8617942"/>
              <a:satOff val="-21801"/>
              <a:lumOff val="98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uk-UA" sz="2100" b="1" kern="1200" dirty="0">
              <a:latin typeface="Arial" pitchFamily="34" charset="0"/>
              <a:cs typeface="Arial" pitchFamily="34" charset="0"/>
            </a:rPr>
            <a:t>Метали середньої активності</a:t>
          </a:r>
          <a:endParaRPr lang="ru-RU" sz="2100" b="1" kern="1200" dirty="0">
            <a:latin typeface="Arial" pitchFamily="34" charset="0"/>
            <a:cs typeface="Arial" pitchFamily="34" charset="0"/>
          </a:endParaRPr>
        </a:p>
      </dsp:txBody>
      <dsp:txXfrm>
        <a:off x="2973803" y="654010"/>
        <a:ext cx="2549336" cy="608918"/>
      </dsp:txXfrm>
    </dsp:sp>
    <dsp:sp modelId="{A7683D13-F846-43ED-BD85-2F805E409C72}">
      <dsp:nvSpPr>
        <dsp:cNvPr id="0" name=""/>
        <dsp:cNvSpPr/>
      </dsp:nvSpPr>
      <dsp:spPr>
        <a:xfrm rot="5400000">
          <a:off x="4191876" y="1338468"/>
          <a:ext cx="113191" cy="113191"/>
        </a:xfrm>
        <a:prstGeom prst="rightArrow">
          <a:avLst>
            <a:gd name="adj1" fmla="val 66700"/>
            <a:gd name="adj2" fmla="val 50000"/>
          </a:avLst>
        </a:prstGeom>
        <a:gradFill rotWithShape="0">
          <a:gsLst>
            <a:gs pos="0">
              <a:schemeClr val="accent4">
                <a:hueOff val="6463456"/>
                <a:satOff val="-16351"/>
                <a:lumOff val="735"/>
                <a:alphaOff val="0"/>
                <a:tint val="74000"/>
              </a:schemeClr>
            </a:gs>
            <a:gs pos="49000">
              <a:schemeClr val="accent4">
                <a:hueOff val="6463456"/>
                <a:satOff val="-16351"/>
                <a:lumOff val="735"/>
                <a:alphaOff val="0"/>
                <a:tint val="96000"/>
                <a:shade val="84000"/>
                <a:satMod val="110000"/>
              </a:schemeClr>
            </a:gs>
            <a:gs pos="49100">
              <a:schemeClr val="accent4">
                <a:hueOff val="6463456"/>
                <a:satOff val="-16351"/>
                <a:lumOff val="735"/>
                <a:alphaOff val="0"/>
                <a:shade val="55000"/>
                <a:satMod val="150000"/>
              </a:schemeClr>
            </a:gs>
            <a:gs pos="92000">
              <a:schemeClr val="accent4">
                <a:hueOff val="6463456"/>
                <a:satOff val="-16351"/>
                <a:lumOff val="735"/>
                <a:alphaOff val="0"/>
                <a:tint val="98000"/>
                <a:shade val="90000"/>
                <a:satMod val="128000"/>
              </a:schemeClr>
            </a:gs>
            <a:gs pos="100000">
              <a:schemeClr val="accent4">
                <a:hueOff val="6463456"/>
                <a:satOff val="-16351"/>
                <a:lumOff val="735"/>
                <a:alphaOff val="0"/>
                <a:tint val="90000"/>
                <a:shade val="97000"/>
                <a:satMod val="128000"/>
              </a:schemeClr>
            </a:gs>
          </a:gsLst>
          <a:lin ang="5400000" scaled="1"/>
        </a:gradFill>
        <a:ln>
          <a:noFill/>
        </a:ln>
        <a:effectLst>
          <a:outerShdw blurRad="39000" dist="25400" dir="5400000" rotWithShape="0">
            <a:schemeClr val="accent4">
              <a:hueOff val="6463456"/>
              <a:satOff val="-16351"/>
              <a:lumOff val="735"/>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610E20FD-EEF0-455C-8C09-DAF25B4E646E}">
      <dsp:nvSpPr>
        <dsp:cNvPr id="0" name=""/>
        <dsp:cNvSpPr/>
      </dsp:nvSpPr>
      <dsp:spPr>
        <a:xfrm>
          <a:off x="2954859" y="1508254"/>
          <a:ext cx="2587224" cy="646806"/>
        </a:xfrm>
        <a:prstGeom prst="roundRect">
          <a:avLst>
            <a:gd name="adj" fmla="val 10000"/>
          </a:avLst>
        </a:prstGeom>
        <a:solidFill>
          <a:schemeClr val="accent4">
            <a:tint val="40000"/>
            <a:alpha val="90000"/>
            <a:hueOff val="6768527"/>
            <a:satOff val="-18522"/>
            <a:lumOff val="-645"/>
            <a:alphaOff val="0"/>
          </a:schemeClr>
        </a:solidFill>
        <a:ln w="11430" cap="flat" cmpd="sng" algn="ctr">
          <a:solidFill>
            <a:schemeClr val="accent4">
              <a:tint val="40000"/>
              <a:alpha val="90000"/>
              <a:hueOff val="6768527"/>
              <a:satOff val="-18522"/>
              <a:lumOff val="-645"/>
              <a:alphaOff val="0"/>
            </a:schemeClr>
          </a:solidFill>
          <a:prstDash val="solid"/>
        </a:ln>
        <a:effectLst>
          <a:outerShdw blurRad="39000" dist="25400" dir="5400000" rotWithShape="0">
            <a:schemeClr val="accent4">
              <a:tint val="40000"/>
              <a:alpha val="90000"/>
              <a:hueOff val="6768527"/>
              <a:satOff val="-18522"/>
              <a:lumOff val="-645"/>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US" sz="3800" b="1" kern="1200" dirty="0">
              <a:latin typeface="Arial" pitchFamily="34" charset="0"/>
              <a:cs typeface="Arial" pitchFamily="34" charset="0"/>
            </a:rPr>
            <a:t>C</a:t>
          </a:r>
          <a:r>
            <a:rPr lang="uk-UA" sz="3800" b="1" kern="1200" dirty="0" err="1">
              <a:latin typeface="Arial" pitchFamily="34" charset="0"/>
              <a:cs typeface="Arial" pitchFamily="34" charset="0"/>
            </a:rPr>
            <a:t>іль</a:t>
          </a:r>
          <a:r>
            <a:rPr lang="uk-UA" sz="3800" b="1" kern="1200" dirty="0">
              <a:latin typeface="Arial" pitchFamily="34" charset="0"/>
              <a:cs typeface="Arial" pitchFamily="34" charset="0"/>
            </a:rPr>
            <a:t>, </a:t>
          </a:r>
          <a:endParaRPr lang="ru-RU" sz="3800" b="1" kern="1200" dirty="0">
            <a:latin typeface="Arial" pitchFamily="34" charset="0"/>
            <a:cs typeface="Arial" pitchFamily="34" charset="0"/>
          </a:endParaRPr>
        </a:p>
      </dsp:txBody>
      <dsp:txXfrm>
        <a:off x="2973803" y="1527198"/>
        <a:ext cx="2549336" cy="608918"/>
      </dsp:txXfrm>
    </dsp:sp>
    <dsp:sp modelId="{202E0E80-3586-4F39-8AA1-E5E687571040}">
      <dsp:nvSpPr>
        <dsp:cNvPr id="0" name=""/>
        <dsp:cNvSpPr/>
      </dsp:nvSpPr>
      <dsp:spPr>
        <a:xfrm rot="5400000">
          <a:off x="4191876" y="2211656"/>
          <a:ext cx="113191" cy="113191"/>
        </a:xfrm>
        <a:prstGeom prst="rightArrow">
          <a:avLst>
            <a:gd name="adj1" fmla="val 66700"/>
            <a:gd name="adj2" fmla="val 50000"/>
          </a:avLst>
        </a:prstGeom>
        <a:gradFill rotWithShape="0">
          <a:gsLst>
            <a:gs pos="0">
              <a:schemeClr val="accent4">
                <a:hueOff val="8617942"/>
                <a:satOff val="-21801"/>
                <a:lumOff val="980"/>
                <a:alphaOff val="0"/>
                <a:tint val="74000"/>
              </a:schemeClr>
            </a:gs>
            <a:gs pos="49000">
              <a:schemeClr val="accent4">
                <a:hueOff val="8617942"/>
                <a:satOff val="-21801"/>
                <a:lumOff val="980"/>
                <a:alphaOff val="0"/>
                <a:tint val="96000"/>
                <a:shade val="84000"/>
                <a:satMod val="110000"/>
              </a:schemeClr>
            </a:gs>
            <a:gs pos="49100">
              <a:schemeClr val="accent4">
                <a:hueOff val="8617942"/>
                <a:satOff val="-21801"/>
                <a:lumOff val="980"/>
                <a:alphaOff val="0"/>
                <a:shade val="55000"/>
                <a:satMod val="150000"/>
              </a:schemeClr>
            </a:gs>
            <a:gs pos="92000">
              <a:schemeClr val="accent4">
                <a:hueOff val="8617942"/>
                <a:satOff val="-21801"/>
                <a:lumOff val="980"/>
                <a:alphaOff val="0"/>
                <a:tint val="98000"/>
                <a:shade val="90000"/>
                <a:satMod val="128000"/>
              </a:schemeClr>
            </a:gs>
            <a:gs pos="100000">
              <a:schemeClr val="accent4">
                <a:hueOff val="8617942"/>
                <a:satOff val="-21801"/>
                <a:lumOff val="980"/>
                <a:alphaOff val="0"/>
                <a:tint val="90000"/>
                <a:shade val="97000"/>
                <a:satMod val="128000"/>
              </a:schemeClr>
            </a:gs>
          </a:gsLst>
          <a:lin ang="5400000" scaled="1"/>
        </a:gradFill>
        <a:ln>
          <a:noFill/>
        </a:ln>
        <a:effectLst>
          <a:outerShdw blurRad="39000" dist="25400" dir="5400000" rotWithShape="0">
            <a:schemeClr val="accent4">
              <a:hueOff val="8617942"/>
              <a:satOff val="-21801"/>
              <a:lumOff val="98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EC51CA9A-50CF-4D75-8F58-A17C7986F8E6}">
      <dsp:nvSpPr>
        <dsp:cNvPr id="0" name=""/>
        <dsp:cNvSpPr/>
      </dsp:nvSpPr>
      <dsp:spPr>
        <a:xfrm>
          <a:off x="2954859" y="2381443"/>
          <a:ext cx="2587224" cy="646806"/>
        </a:xfrm>
        <a:prstGeom prst="roundRect">
          <a:avLst>
            <a:gd name="adj" fmla="val 10000"/>
          </a:avLst>
        </a:prstGeom>
        <a:solidFill>
          <a:schemeClr val="accent4">
            <a:tint val="40000"/>
            <a:alpha val="90000"/>
            <a:hueOff val="9024703"/>
            <a:satOff val="-24697"/>
            <a:lumOff val="-860"/>
            <a:alphaOff val="0"/>
          </a:schemeClr>
        </a:solidFill>
        <a:ln w="11430" cap="flat" cmpd="sng" algn="ctr">
          <a:solidFill>
            <a:schemeClr val="accent4">
              <a:tint val="40000"/>
              <a:alpha val="90000"/>
              <a:hueOff val="9024703"/>
              <a:satOff val="-24697"/>
              <a:lumOff val="-860"/>
              <a:alphaOff val="0"/>
            </a:schemeClr>
          </a:solidFill>
          <a:prstDash val="solid"/>
        </a:ln>
        <a:effectLst>
          <a:outerShdw blurRad="39000" dist="25400" dir="5400000" rotWithShape="0">
            <a:schemeClr val="accent4">
              <a:tint val="40000"/>
              <a:alpha val="90000"/>
              <a:hueOff val="9024703"/>
              <a:satOff val="-24697"/>
              <a:lumOff val="-860"/>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uk-UA" sz="3800" b="1" kern="1200" dirty="0" smtClean="0">
              <a:latin typeface="Arial" pitchFamily="34" charset="0"/>
              <a:cs typeface="Arial" pitchFamily="34" charset="0"/>
            </a:rPr>
            <a:t>вода</a:t>
          </a:r>
          <a:endParaRPr lang="ru-RU" sz="3800" b="1" kern="1200" dirty="0">
            <a:latin typeface="Arial" pitchFamily="34" charset="0"/>
            <a:cs typeface="Arial" pitchFamily="34" charset="0"/>
          </a:endParaRPr>
        </a:p>
      </dsp:txBody>
      <dsp:txXfrm>
        <a:off x="2973803" y="2400387"/>
        <a:ext cx="2549336" cy="608918"/>
      </dsp:txXfrm>
    </dsp:sp>
    <dsp:sp modelId="{1E47FA8E-42F3-42B0-9A2A-966D8DFACEB6}">
      <dsp:nvSpPr>
        <dsp:cNvPr id="0" name=""/>
        <dsp:cNvSpPr/>
      </dsp:nvSpPr>
      <dsp:spPr>
        <a:xfrm rot="5400000">
          <a:off x="4191876" y="3084844"/>
          <a:ext cx="113191" cy="113191"/>
        </a:xfrm>
        <a:prstGeom prst="rightArrow">
          <a:avLst>
            <a:gd name="adj1" fmla="val 66700"/>
            <a:gd name="adj2" fmla="val 50000"/>
          </a:avLst>
        </a:prstGeom>
        <a:gradFill rotWithShape="0">
          <a:gsLst>
            <a:gs pos="0">
              <a:schemeClr val="accent4">
                <a:hueOff val="10772428"/>
                <a:satOff val="-27252"/>
                <a:lumOff val="1225"/>
                <a:alphaOff val="0"/>
                <a:tint val="74000"/>
              </a:schemeClr>
            </a:gs>
            <a:gs pos="49000">
              <a:schemeClr val="accent4">
                <a:hueOff val="10772428"/>
                <a:satOff val="-27252"/>
                <a:lumOff val="1225"/>
                <a:alphaOff val="0"/>
                <a:tint val="96000"/>
                <a:shade val="84000"/>
                <a:satMod val="110000"/>
              </a:schemeClr>
            </a:gs>
            <a:gs pos="49100">
              <a:schemeClr val="accent4">
                <a:hueOff val="10772428"/>
                <a:satOff val="-27252"/>
                <a:lumOff val="1225"/>
                <a:alphaOff val="0"/>
                <a:shade val="55000"/>
                <a:satMod val="150000"/>
              </a:schemeClr>
            </a:gs>
            <a:gs pos="92000">
              <a:schemeClr val="accent4">
                <a:hueOff val="10772428"/>
                <a:satOff val="-27252"/>
                <a:lumOff val="1225"/>
                <a:alphaOff val="0"/>
                <a:tint val="98000"/>
                <a:shade val="90000"/>
                <a:satMod val="128000"/>
              </a:schemeClr>
            </a:gs>
            <a:gs pos="100000">
              <a:schemeClr val="accent4">
                <a:hueOff val="10772428"/>
                <a:satOff val="-27252"/>
                <a:lumOff val="1225"/>
                <a:alphaOff val="0"/>
                <a:tint val="90000"/>
                <a:shade val="97000"/>
                <a:satMod val="128000"/>
              </a:schemeClr>
            </a:gs>
          </a:gsLst>
          <a:lin ang="5400000" scaled="1"/>
        </a:gradFill>
        <a:ln>
          <a:noFill/>
        </a:ln>
        <a:effectLst>
          <a:outerShdw blurRad="39000" dist="25400" dir="5400000" rotWithShape="0">
            <a:schemeClr val="accent4">
              <a:hueOff val="10772428"/>
              <a:satOff val="-27252"/>
              <a:lumOff val="1225"/>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60C620D7-F939-4ACE-84E7-3A2AE067D85D}">
      <dsp:nvSpPr>
        <dsp:cNvPr id="0" name=""/>
        <dsp:cNvSpPr/>
      </dsp:nvSpPr>
      <dsp:spPr>
        <a:xfrm>
          <a:off x="2954859" y="3254631"/>
          <a:ext cx="2587224" cy="646806"/>
        </a:xfrm>
        <a:prstGeom prst="roundRect">
          <a:avLst>
            <a:gd name="adj" fmla="val 10000"/>
          </a:avLst>
        </a:prstGeom>
        <a:solidFill>
          <a:schemeClr val="accent4">
            <a:tint val="40000"/>
            <a:alpha val="90000"/>
            <a:hueOff val="11280879"/>
            <a:satOff val="-30871"/>
            <a:lumOff val="-1074"/>
            <a:alphaOff val="0"/>
          </a:schemeClr>
        </a:solidFill>
        <a:ln w="11430" cap="flat" cmpd="sng" algn="ctr">
          <a:solidFill>
            <a:schemeClr val="accent4">
              <a:tint val="40000"/>
              <a:alpha val="90000"/>
              <a:hueOff val="11280879"/>
              <a:satOff val="-30871"/>
              <a:lumOff val="-1074"/>
              <a:alphaOff val="0"/>
            </a:schemeClr>
          </a:solidFill>
          <a:prstDash val="solid"/>
        </a:ln>
        <a:effectLst>
          <a:outerShdw blurRad="39000" dist="25400" dir="5400000" rotWithShape="0">
            <a:schemeClr val="accent4">
              <a:tint val="40000"/>
              <a:alpha val="90000"/>
              <a:hueOff val="11280879"/>
              <a:satOff val="-30871"/>
              <a:lumOff val="-1074"/>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US" sz="3800" b="1" kern="1200" dirty="0">
              <a:latin typeface="Arial" pitchFamily="34" charset="0"/>
              <a:cs typeface="Arial" pitchFamily="34" charset="0"/>
            </a:rPr>
            <a:t>S</a:t>
          </a:r>
          <a:endParaRPr lang="ru-RU" sz="3800" b="1" kern="1200" dirty="0">
            <a:latin typeface="Arial" pitchFamily="34" charset="0"/>
            <a:cs typeface="Arial" pitchFamily="34" charset="0"/>
          </a:endParaRPr>
        </a:p>
      </dsp:txBody>
      <dsp:txXfrm>
        <a:off x="2973803" y="3273575"/>
        <a:ext cx="2549336" cy="608918"/>
      </dsp:txXfrm>
    </dsp:sp>
    <dsp:sp modelId="{C52BA42C-E3B2-47DA-9628-1FAC34BD1ABB}">
      <dsp:nvSpPr>
        <dsp:cNvPr id="0" name=""/>
        <dsp:cNvSpPr/>
      </dsp:nvSpPr>
      <dsp:spPr>
        <a:xfrm>
          <a:off x="5904295" y="635066"/>
          <a:ext cx="2587224" cy="646806"/>
        </a:xfrm>
        <a:prstGeom prst="roundRect">
          <a:avLst>
            <a:gd name="adj" fmla="val 10000"/>
          </a:avLst>
        </a:prstGeom>
        <a:gradFill rotWithShape="0">
          <a:gsLst>
            <a:gs pos="0">
              <a:schemeClr val="accent4">
                <a:hueOff val="17235884"/>
                <a:satOff val="-43603"/>
                <a:lumOff val="1960"/>
                <a:alphaOff val="0"/>
                <a:tint val="74000"/>
              </a:schemeClr>
            </a:gs>
            <a:gs pos="49000">
              <a:schemeClr val="accent4">
                <a:hueOff val="17235884"/>
                <a:satOff val="-43603"/>
                <a:lumOff val="1960"/>
                <a:alphaOff val="0"/>
                <a:tint val="96000"/>
                <a:shade val="84000"/>
                <a:satMod val="110000"/>
              </a:schemeClr>
            </a:gs>
            <a:gs pos="49100">
              <a:schemeClr val="accent4">
                <a:hueOff val="17235884"/>
                <a:satOff val="-43603"/>
                <a:lumOff val="1960"/>
                <a:alphaOff val="0"/>
                <a:shade val="55000"/>
                <a:satMod val="150000"/>
              </a:schemeClr>
            </a:gs>
            <a:gs pos="92000">
              <a:schemeClr val="accent4">
                <a:hueOff val="17235884"/>
                <a:satOff val="-43603"/>
                <a:lumOff val="1960"/>
                <a:alphaOff val="0"/>
                <a:tint val="98000"/>
                <a:shade val="90000"/>
                <a:satMod val="128000"/>
              </a:schemeClr>
            </a:gs>
            <a:gs pos="100000">
              <a:schemeClr val="accent4">
                <a:hueOff val="17235884"/>
                <a:satOff val="-43603"/>
                <a:lumOff val="1960"/>
                <a:alphaOff val="0"/>
                <a:tint val="90000"/>
                <a:shade val="97000"/>
                <a:satMod val="128000"/>
              </a:schemeClr>
            </a:gs>
          </a:gsLst>
          <a:lin ang="5400000" scaled="1"/>
        </a:gradFill>
        <a:ln>
          <a:noFill/>
        </a:ln>
        <a:effectLst>
          <a:outerShdw blurRad="39000" dist="25400" dir="5400000" rotWithShape="0">
            <a:schemeClr val="accent4">
              <a:hueOff val="17235884"/>
              <a:satOff val="-43603"/>
              <a:lumOff val="196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uk-UA" sz="2100" b="1" kern="1200" dirty="0" smtClean="0">
              <a:latin typeface="Arial" pitchFamily="34" charset="0"/>
              <a:cs typeface="Arial" pitchFamily="34" charset="0"/>
            </a:rPr>
            <a:t>Малоактивні </a:t>
          </a:r>
          <a:r>
            <a:rPr lang="uk-UA" sz="2100" b="1" kern="1200" dirty="0">
              <a:latin typeface="Arial" pitchFamily="34" charset="0"/>
              <a:cs typeface="Arial" pitchFamily="34" charset="0"/>
            </a:rPr>
            <a:t>метали</a:t>
          </a:r>
          <a:endParaRPr lang="ru-RU" sz="2100" b="1" kern="1200" dirty="0">
            <a:latin typeface="Arial" pitchFamily="34" charset="0"/>
            <a:cs typeface="Arial" pitchFamily="34" charset="0"/>
          </a:endParaRPr>
        </a:p>
      </dsp:txBody>
      <dsp:txXfrm>
        <a:off x="5923239" y="654010"/>
        <a:ext cx="2549336" cy="608918"/>
      </dsp:txXfrm>
    </dsp:sp>
    <dsp:sp modelId="{74A16670-4F60-43BF-857A-016D4BED457A}">
      <dsp:nvSpPr>
        <dsp:cNvPr id="0" name=""/>
        <dsp:cNvSpPr/>
      </dsp:nvSpPr>
      <dsp:spPr>
        <a:xfrm rot="5400000">
          <a:off x="7141312" y="1338468"/>
          <a:ext cx="113191" cy="113191"/>
        </a:xfrm>
        <a:prstGeom prst="rightArrow">
          <a:avLst>
            <a:gd name="adj1" fmla="val 66700"/>
            <a:gd name="adj2" fmla="val 50000"/>
          </a:avLst>
        </a:prstGeom>
        <a:gradFill rotWithShape="0">
          <a:gsLst>
            <a:gs pos="0">
              <a:schemeClr val="accent4">
                <a:hueOff val="12926913"/>
                <a:satOff val="-32702"/>
                <a:lumOff val="1470"/>
                <a:alphaOff val="0"/>
                <a:tint val="74000"/>
              </a:schemeClr>
            </a:gs>
            <a:gs pos="49000">
              <a:schemeClr val="accent4">
                <a:hueOff val="12926913"/>
                <a:satOff val="-32702"/>
                <a:lumOff val="1470"/>
                <a:alphaOff val="0"/>
                <a:tint val="96000"/>
                <a:shade val="84000"/>
                <a:satMod val="110000"/>
              </a:schemeClr>
            </a:gs>
            <a:gs pos="49100">
              <a:schemeClr val="accent4">
                <a:hueOff val="12926913"/>
                <a:satOff val="-32702"/>
                <a:lumOff val="1470"/>
                <a:alphaOff val="0"/>
                <a:shade val="55000"/>
                <a:satMod val="150000"/>
              </a:schemeClr>
            </a:gs>
            <a:gs pos="92000">
              <a:schemeClr val="accent4">
                <a:hueOff val="12926913"/>
                <a:satOff val="-32702"/>
                <a:lumOff val="1470"/>
                <a:alphaOff val="0"/>
                <a:tint val="98000"/>
                <a:shade val="90000"/>
                <a:satMod val="128000"/>
              </a:schemeClr>
            </a:gs>
            <a:gs pos="100000">
              <a:schemeClr val="accent4">
                <a:hueOff val="12926913"/>
                <a:satOff val="-32702"/>
                <a:lumOff val="1470"/>
                <a:alphaOff val="0"/>
                <a:tint val="90000"/>
                <a:shade val="97000"/>
                <a:satMod val="128000"/>
              </a:schemeClr>
            </a:gs>
          </a:gsLst>
          <a:lin ang="5400000" scaled="1"/>
        </a:gradFill>
        <a:ln>
          <a:noFill/>
        </a:ln>
        <a:effectLst>
          <a:outerShdw blurRad="39000" dist="25400" dir="5400000" rotWithShape="0">
            <a:schemeClr val="accent4">
              <a:hueOff val="12926913"/>
              <a:satOff val="-32702"/>
              <a:lumOff val="147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75F99D9C-2C69-4E12-BA45-A31DF7549A97}">
      <dsp:nvSpPr>
        <dsp:cNvPr id="0" name=""/>
        <dsp:cNvSpPr/>
      </dsp:nvSpPr>
      <dsp:spPr>
        <a:xfrm>
          <a:off x="5904295" y="1508254"/>
          <a:ext cx="2587224" cy="646806"/>
        </a:xfrm>
        <a:prstGeom prst="roundRect">
          <a:avLst>
            <a:gd name="adj" fmla="val 10000"/>
          </a:avLst>
        </a:prstGeom>
        <a:solidFill>
          <a:schemeClr val="accent4">
            <a:tint val="40000"/>
            <a:alpha val="90000"/>
            <a:hueOff val="13537054"/>
            <a:satOff val="-37045"/>
            <a:lumOff val="-1289"/>
            <a:alphaOff val="0"/>
          </a:schemeClr>
        </a:solidFill>
        <a:ln w="11430" cap="flat" cmpd="sng" algn="ctr">
          <a:solidFill>
            <a:schemeClr val="accent4">
              <a:tint val="40000"/>
              <a:alpha val="90000"/>
              <a:hueOff val="13537054"/>
              <a:satOff val="-37045"/>
              <a:lumOff val="-1289"/>
              <a:alphaOff val="0"/>
            </a:schemeClr>
          </a:solidFill>
          <a:prstDash val="solid"/>
        </a:ln>
        <a:effectLst>
          <a:outerShdw blurRad="39000" dist="25400" dir="5400000" rotWithShape="0">
            <a:schemeClr val="accent4">
              <a:tint val="40000"/>
              <a:alpha val="90000"/>
              <a:hueOff val="13537054"/>
              <a:satOff val="-37045"/>
              <a:lumOff val="-1289"/>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US" sz="3800" b="1" kern="1200" dirty="0">
              <a:latin typeface="Arial" pitchFamily="34" charset="0"/>
              <a:cs typeface="Arial" pitchFamily="34" charset="0"/>
            </a:rPr>
            <a:t>C</a:t>
          </a:r>
          <a:r>
            <a:rPr lang="uk-UA" sz="3800" b="1" kern="1200" dirty="0" err="1">
              <a:latin typeface="Arial" pitchFamily="34" charset="0"/>
              <a:cs typeface="Arial" pitchFamily="34" charset="0"/>
            </a:rPr>
            <a:t>іль</a:t>
          </a:r>
          <a:r>
            <a:rPr lang="uk-UA" sz="3800" b="1" kern="1200" dirty="0">
              <a:latin typeface="Arial" pitchFamily="34" charset="0"/>
              <a:cs typeface="Arial" pitchFamily="34" charset="0"/>
            </a:rPr>
            <a:t>, </a:t>
          </a:r>
          <a:endParaRPr lang="ru-RU" sz="3800" b="1" kern="1200" dirty="0">
            <a:latin typeface="Arial" pitchFamily="34" charset="0"/>
            <a:cs typeface="Arial" pitchFamily="34" charset="0"/>
          </a:endParaRPr>
        </a:p>
      </dsp:txBody>
      <dsp:txXfrm>
        <a:off x="5923239" y="1527198"/>
        <a:ext cx="2549336" cy="608918"/>
      </dsp:txXfrm>
    </dsp:sp>
    <dsp:sp modelId="{2EFFDCFD-22AE-4D64-AE17-615C5206D462}">
      <dsp:nvSpPr>
        <dsp:cNvPr id="0" name=""/>
        <dsp:cNvSpPr/>
      </dsp:nvSpPr>
      <dsp:spPr>
        <a:xfrm rot="5400000">
          <a:off x="7141312" y="2211656"/>
          <a:ext cx="113191" cy="113191"/>
        </a:xfrm>
        <a:prstGeom prst="rightArrow">
          <a:avLst>
            <a:gd name="adj1" fmla="val 66700"/>
            <a:gd name="adj2" fmla="val 50000"/>
          </a:avLst>
        </a:prstGeom>
        <a:gradFill rotWithShape="0">
          <a:gsLst>
            <a:gs pos="0">
              <a:schemeClr val="accent4">
                <a:hueOff val="15081399"/>
                <a:satOff val="-38153"/>
                <a:lumOff val="1715"/>
                <a:alphaOff val="0"/>
                <a:tint val="74000"/>
              </a:schemeClr>
            </a:gs>
            <a:gs pos="49000">
              <a:schemeClr val="accent4">
                <a:hueOff val="15081399"/>
                <a:satOff val="-38153"/>
                <a:lumOff val="1715"/>
                <a:alphaOff val="0"/>
                <a:tint val="96000"/>
                <a:shade val="84000"/>
                <a:satMod val="110000"/>
              </a:schemeClr>
            </a:gs>
            <a:gs pos="49100">
              <a:schemeClr val="accent4">
                <a:hueOff val="15081399"/>
                <a:satOff val="-38153"/>
                <a:lumOff val="1715"/>
                <a:alphaOff val="0"/>
                <a:shade val="55000"/>
                <a:satMod val="150000"/>
              </a:schemeClr>
            </a:gs>
            <a:gs pos="92000">
              <a:schemeClr val="accent4">
                <a:hueOff val="15081399"/>
                <a:satOff val="-38153"/>
                <a:lumOff val="1715"/>
                <a:alphaOff val="0"/>
                <a:tint val="98000"/>
                <a:shade val="90000"/>
                <a:satMod val="128000"/>
              </a:schemeClr>
            </a:gs>
            <a:gs pos="100000">
              <a:schemeClr val="accent4">
                <a:hueOff val="15081399"/>
                <a:satOff val="-38153"/>
                <a:lumOff val="1715"/>
                <a:alphaOff val="0"/>
                <a:tint val="90000"/>
                <a:shade val="97000"/>
                <a:satMod val="128000"/>
              </a:schemeClr>
            </a:gs>
          </a:gsLst>
          <a:lin ang="5400000" scaled="1"/>
        </a:gradFill>
        <a:ln>
          <a:noFill/>
        </a:ln>
        <a:effectLst>
          <a:outerShdw blurRad="39000" dist="25400" dir="5400000" rotWithShape="0">
            <a:schemeClr val="accent4">
              <a:hueOff val="15081399"/>
              <a:satOff val="-38153"/>
              <a:lumOff val="1715"/>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AD14C4DD-1D7D-4695-B35F-3FA28F5323D9}">
      <dsp:nvSpPr>
        <dsp:cNvPr id="0" name=""/>
        <dsp:cNvSpPr/>
      </dsp:nvSpPr>
      <dsp:spPr>
        <a:xfrm>
          <a:off x="5904295" y="2381443"/>
          <a:ext cx="2587224" cy="646806"/>
        </a:xfrm>
        <a:prstGeom prst="roundRect">
          <a:avLst>
            <a:gd name="adj" fmla="val 10000"/>
          </a:avLst>
        </a:prstGeom>
        <a:solidFill>
          <a:schemeClr val="accent4">
            <a:tint val="40000"/>
            <a:alpha val="90000"/>
            <a:hueOff val="15793229"/>
            <a:satOff val="-43219"/>
            <a:lumOff val="-1504"/>
            <a:alphaOff val="0"/>
          </a:schemeClr>
        </a:solidFill>
        <a:ln w="11430" cap="flat" cmpd="sng" algn="ctr">
          <a:solidFill>
            <a:schemeClr val="accent4">
              <a:tint val="40000"/>
              <a:alpha val="90000"/>
              <a:hueOff val="15793229"/>
              <a:satOff val="-43219"/>
              <a:lumOff val="-1504"/>
              <a:alphaOff val="0"/>
            </a:schemeClr>
          </a:solidFill>
          <a:prstDash val="solid"/>
        </a:ln>
        <a:effectLst>
          <a:outerShdw blurRad="39000" dist="25400" dir="5400000" rotWithShape="0">
            <a:schemeClr val="accent4">
              <a:tint val="40000"/>
              <a:alpha val="90000"/>
              <a:hueOff val="15793229"/>
              <a:satOff val="-43219"/>
              <a:lumOff val="-1504"/>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uk-UA" sz="3800" b="1" kern="1200" dirty="0" smtClean="0">
              <a:latin typeface="Arial" pitchFamily="34" charset="0"/>
              <a:cs typeface="Arial" pitchFamily="34" charset="0"/>
            </a:rPr>
            <a:t>вода</a:t>
          </a:r>
          <a:endParaRPr lang="ru-RU" sz="3800" b="1" kern="1200" dirty="0">
            <a:latin typeface="Arial" pitchFamily="34" charset="0"/>
            <a:cs typeface="Arial" pitchFamily="34" charset="0"/>
          </a:endParaRPr>
        </a:p>
      </dsp:txBody>
      <dsp:txXfrm>
        <a:off x="5923239" y="2400387"/>
        <a:ext cx="2549336" cy="608918"/>
      </dsp:txXfrm>
    </dsp:sp>
    <dsp:sp modelId="{0FAE4A0D-131E-48B4-8619-B375F4EAD3EA}">
      <dsp:nvSpPr>
        <dsp:cNvPr id="0" name=""/>
        <dsp:cNvSpPr/>
      </dsp:nvSpPr>
      <dsp:spPr>
        <a:xfrm rot="5400000">
          <a:off x="7141312" y="3084844"/>
          <a:ext cx="113191" cy="113191"/>
        </a:xfrm>
        <a:prstGeom prst="rightArrow">
          <a:avLst>
            <a:gd name="adj1" fmla="val 66700"/>
            <a:gd name="adj2" fmla="val 50000"/>
          </a:avLst>
        </a:prstGeom>
        <a:gradFill rotWithShape="0">
          <a:gsLst>
            <a:gs pos="0">
              <a:schemeClr val="accent4">
                <a:hueOff val="17235884"/>
                <a:satOff val="-43603"/>
                <a:lumOff val="1960"/>
                <a:alphaOff val="0"/>
                <a:tint val="74000"/>
              </a:schemeClr>
            </a:gs>
            <a:gs pos="49000">
              <a:schemeClr val="accent4">
                <a:hueOff val="17235884"/>
                <a:satOff val="-43603"/>
                <a:lumOff val="1960"/>
                <a:alphaOff val="0"/>
                <a:tint val="96000"/>
                <a:shade val="84000"/>
                <a:satMod val="110000"/>
              </a:schemeClr>
            </a:gs>
            <a:gs pos="49100">
              <a:schemeClr val="accent4">
                <a:hueOff val="17235884"/>
                <a:satOff val="-43603"/>
                <a:lumOff val="1960"/>
                <a:alphaOff val="0"/>
                <a:shade val="55000"/>
                <a:satMod val="150000"/>
              </a:schemeClr>
            </a:gs>
            <a:gs pos="92000">
              <a:schemeClr val="accent4">
                <a:hueOff val="17235884"/>
                <a:satOff val="-43603"/>
                <a:lumOff val="1960"/>
                <a:alphaOff val="0"/>
                <a:tint val="98000"/>
                <a:shade val="90000"/>
                <a:satMod val="128000"/>
              </a:schemeClr>
            </a:gs>
            <a:gs pos="100000">
              <a:schemeClr val="accent4">
                <a:hueOff val="17235884"/>
                <a:satOff val="-43603"/>
                <a:lumOff val="1960"/>
                <a:alphaOff val="0"/>
                <a:tint val="90000"/>
                <a:shade val="97000"/>
                <a:satMod val="128000"/>
              </a:schemeClr>
            </a:gs>
          </a:gsLst>
          <a:lin ang="5400000" scaled="1"/>
        </a:gradFill>
        <a:ln>
          <a:noFill/>
        </a:ln>
        <a:effectLst>
          <a:outerShdw blurRad="39000" dist="25400" dir="5400000" rotWithShape="0">
            <a:schemeClr val="accent4">
              <a:hueOff val="17235884"/>
              <a:satOff val="-43603"/>
              <a:lumOff val="1960"/>
              <a:alphaOff val="0"/>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dsp:spPr>
      <dsp:style>
        <a:lnRef idx="0">
          <a:scrgbClr r="0" g="0" b="0"/>
        </a:lnRef>
        <a:fillRef idx="3">
          <a:scrgbClr r="0" g="0" b="0"/>
        </a:fillRef>
        <a:effectRef idx="3">
          <a:scrgbClr r="0" g="0" b="0"/>
        </a:effectRef>
        <a:fontRef idx="minor">
          <a:schemeClr val="lt1"/>
        </a:fontRef>
      </dsp:style>
    </dsp:sp>
    <dsp:sp modelId="{E02025AC-B27B-44E7-AE43-84D2DD3EE84F}">
      <dsp:nvSpPr>
        <dsp:cNvPr id="0" name=""/>
        <dsp:cNvSpPr/>
      </dsp:nvSpPr>
      <dsp:spPr>
        <a:xfrm>
          <a:off x="5904295" y="3254631"/>
          <a:ext cx="2587224" cy="646806"/>
        </a:xfrm>
        <a:prstGeom prst="roundRect">
          <a:avLst>
            <a:gd name="adj" fmla="val 10000"/>
          </a:avLst>
        </a:prstGeom>
        <a:solidFill>
          <a:schemeClr val="accent4">
            <a:tint val="40000"/>
            <a:alpha val="90000"/>
            <a:hueOff val="18049406"/>
            <a:satOff val="-49393"/>
            <a:lumOff val="-1719"/>
            <a:alphaOff val="0"/>
          </a:schemeClr>
        </a:solidFill>
        <a:ln w="11430" cap="flat" cmpd="sng" algn="ctr">
          <a:solidFill>
            <a:schemeClr val="accent4">
              <a:tint val="40000"/>
              <a:alpha val="90000"/>
              <a:hueOff val="18049406"/>
              <a:satOff val="-49393"/>
              <a:lumOff val="-1719"/>
              <a:alphaOff val="0"/>
            </a:schemeClr>
          </a:solidFill>
          <a:prstDash val="solid"/>
        </a:ln>
        <a:effectLst>
          <a:outerShdw blurRad="39000" dist="25400" dir="5400000" rotWithShape="0">
            <a:schemeClr val="accent4">
              <a:tint val="40000"/>
              <a:alpha val="90000"/>
              <a:hueOff val="18049406"/>
              <a:satOff val="-49393"/>
              <a:lumOff val="-1719"/>
              <a:alphaOff val="0"/>
              <a:shade val="33000"/>
              <a:alpha val="83000"/>
            </a:schemeClr>
          </a:outerShdw>
        </a:effectLst>
      </dsp:spPr>
      <dsp:style>
        <a:lnRef idx="1">
          <a:scrgbClr r="0" g="0" b="0"/>
        </a:lnRef>
        <a:fillRef idx="1">
          <a:scrgbClr r="0" g="0" b="0"/>
        </a:fillRef>
        <a:effectRef idx="2">
          <a:scrgbClr r="0" g="0" b="0"/>
        </a:effectRef>
        <a:fontRef idx="minor"/>
      </dsp:style>
      <dsp:txBody>
        <a:bodyPr spcFirstLastPara="0" vert="horz" wrap="square" lIns="48260" tIns="48260" rIns="48260" bIns="48260" numCol="1" spcCol="1270" anchor="ctr" anchorCtr="0">
          <a:noAutofit/>
        </a:bodyPr>
        <a:lstStyle/>
        <a:p>
          <a:pPr lvl="0" algn="ctr" defTabSz="1689100">
            <a:lnSpc>
              <a:spcPct val="90000"/>
            </a:lnSpc>
            <a:spcBef>
              <a:spcPct val="0"/>
            </a:spcBef>
            <a:spcAft>
              <a:spcPct val="35000"/>
            </a:spcAft>
          </a:pPr>
          <a:r>
            <a:rPr lang="en-US" sz="3800" b="1" kern="1200" dirty="0" smtClean="0">
              <a:latin typeface="Arial" pitchFamily="34" charset="0"/>
              <a:cs typeface="Arial" pitchFamily="34" charset="0"/>
            </a:rPr>
            <a:t>SO</a:t>
          </a:r>
          <a:r>
            <a:rPr lang="en-US" sz="3800" b="1" kern="1200" baseline="-25000" dirty="0" smtClean="0">
              <a:latin typeface="Arial" pitchFamily="34" charset="0"/>
              <a:cs typeface="Arial" pitchFamily="34" charset="0"/>
            </a:rPr>
            <a:t>2</a:t>
          </a:r>
          <a:endParaRPr lang="ru-RU" sz="3800" b="1" kern="1200" dirty="0">
            <a:latin typeface="Arial" pitchFamily="34" charset="0"/>
            <a:cs typeface="Arial" pitchFamily="34" charset="0"/>
          </a:endParaRPr>
        </a:p>
      </dsp:txBody>
      <dsp:txXfrm>
        <a:off x="5923239" y="3273575"/>
        <a:ext cx="2549336" cy="60891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ink/ink1.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28.34646" units="1/cm"/>
          <inkml:channelProperty channel="Y" name="resolution" value="28.30189" units="1/cm"/>
        </inkml:channelProperties>
      </inkml:inkSource>
      <inkml:timestamp xml:id="ts0" timeString="2016-11-17T06:38:05.233"/>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1291 3577,'0'0,"21"43,-21-22,22 21,-1 0,0 1,21-1,22 43,-22-43,-21 0,22 1,-1 20,0-20,22 20,-1 1,1 20,20 1,22 21,0 0,21-1,-21-41,42 63,-63-64,42 22,-85-43,43 43,-43-21,0-22,64 43,-42-1,-1-20,43 42,0-1,21 44,-42-107,20 64,-41-22,-1 1,-20-43,41 43,-62-64,41 64,-42-43,0-21,1 1,-22-1,21-21</inkml:trace>
</inkml:ink>
</file>

<file path=ppt/ink/ink2.xml><?xml version="1.0" encoding="utf-8"?>
<inkml:ink xmlns:inkml="http://www.w3.org/2003/InkML">
  <inkml:definitions>
    <inkml:context xml:id="ctx0">
      <inkml:inkSource xml:id="inkSrc0">
        <inkml:traceFormat>
          <inkml:channel name="X" type="integer" max="1440" units="cm"/>
          <inkml:channel name="Y" type="integer" max="900" units="cm"/>
        </inkml:traceFormat>
        <inkml:channelProperties>
          <inkml:channelProperty channel="X" name="resolution" value="28.34646" units="1/cm"/>
          <inkml:channelProperty channel="Y" name="resolution" value="28.30189" units="1/cm"/>
        </inkml:channelProperties>
      </inkml:inkSource>
      <inkml:timestamp xml:id="ts0" timeString="2016-11-17T06:38:05.954"/>
    </inkml:context>
    <inkml:brush xml:id="br0">
      <inkml:brushProperty name="width" value="0.08819" units="cm"/>
      <inkml:brushProperty name="height" value="0.35278" units="cm"/>
      <inkml:brushProperty name="color" value="#FFFF00"/>
      <inkml:brushProperty name="tip" value="rectangle"/>
      <inkml:brushProperty name="rasterOp" value="maskPen"/>
    </inkml:brush>
  </inkml:definitions>
  <inkml:trace contextRef="#ctx0" brushRef="#br0">3471 8954,'0'0,"0"0,64-43,21-20,-1-43,43-63,-63 63,105-42,-84 42,-22 0,64 0,-84 64,20-22,22 1,-43 42,64-43,-85 43,64-43,-22 22,-20 21,-1 0,21-22,-20 43,-1 0,22-42,-22 21,-42 21,42 0,1 0,-22 0,0 0,21 0,-42 0,43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34B89D-98E2-4DD3-B8CF-B00E77239541}" type="datetimeFigureOut">
              <a:rPr lang="ru-RU" smtClean="0"/>
              <a:t>14.12.2016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FDD953-37C4-45F0-8E9C-92D11703C718}" type="slidenum">
              <a:rPr lang="ru-RU" smtClean="0"/>
              <a:t>‹#›</a:t>
            </a:fld>
            <a:endParaRPr lang="ru-RU"/>
          </a:p>
        </p:txBody>
      </p:sp>
    </p:spTree>
    <p:extLst>
      <p:ext uri="{BB962C8B-B14F-4D97-AF65-F5344CB8AC3E}">
        <p14:creationId xmlns:p14="http://schemas.microsoft.com/office/powerpoint/2010/main" val="918623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normAutofit/>
          </a:bodyPr>
          <a:lstStyle/>
          <a:p>
            <a:endParaRPr lang="ru-RU" dirty="0"/>
          </a:p>
        </p:txBody>
      </p:sp>
      <p:sp>
        <p:nvSpPr>
          <p:cNvPr id="4" name="Місце для номера слайда 3"/>
          <p:cNvSpPr>
            <a:spLocks noGrp="1"/>
          </p:cNvSpPr>
          <p:nvPr>
            <p:ph type="sldNum" sz="quarter" idx="10"/>
          </p:nvPr>
        </p:nvSpPr>
        <p:spPr/>
        <p:txBody>
          <a:bodyPr/>
          <a:lstStyle/>
          <a:p>
            <a:fld id="{38B6129E-247A-444D-AE7A-4EE7D2B197BE}" type="slidenum">
              <a:rPr lang="uk-UA" smtClean="0"/>
              <a:pPr/>
              <a:t>9</a:t>
            </a:fld>
            <a:endParaRPr lang="uk-U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A4FDD953-37C4-45F0-8E9C-92D11703C718}" type="slidenum">
              <a:rPr lang="ru-RU" smtClean="0"/>
              <a:t>22</a:t>
            </a:fld>
            <a:endParaRPr lang="ru-RU"/>
          </a:p>
        </p:txBody>
      </p:sp>
    </p:spTree>
    <p:extLst>
      <p:ext uri="{BB962C8B-B14F-4D97-AF65-F5344CB8AC3E}">
        <p14:creationId xmlns:p14="http://schemas.microsoft.com/office/powerpoint/2010/main" val="86330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noFill/>
          <a:ln>
            <a:solidFill>
              <a:srgbClr val="000000"/>
            </a:solidFill>
            <a:miter lim="800000"/>
            <a:headEnd/>
            <a:tailEnd/>
          </a:ln>
        </p:spPr>
      </p:sp>
      <p:sp>
        <p:nvSpPr>
          <p:cNvPr id="552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5530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7B66D1-EF06-429F-BD3E-490D8B1F9885}" type="slidenum">
              <a:rPr lang="ru-RU" smtClean="0"/>
              <a:pPr fontAlgn="base">
                <a:spcBef>
                  <a:spcPct val="0"/>
                </a:spcBef>
                <a:spcAft>
                  <a:spcPct val="0"/>
                </a:spcAft>
                <a:defRPr/>
              </a:pPr>
              <a:t>29</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150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3E3A3960-60A7-4B81-A43B-E843C34EE7F2}" type="slidenum">
              <a:rPr lang="ru-RU" altLang="ru-RU" sz="1200" smtClean="0"/>
              <a:pPr eaLnBrk="1" hangingPunct="1"/>
              <a:t>43</a:t>
            </a:fld>
            <a:endParaRPr lang="ru-RU" altLang="ru-RU" sz="12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B4C71EC6-210F-42DE-9C53-41977AD35B3D}" type="datetimeFigureOut">
              <a:rPr lang="ru-RU" smtClean="0"/>
              <a:t>14.12.2016</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B4C71EC6-210F-42DE-9C53-41977AD35B3D}" type="datetimeFigureOut">
              <a:rPr lang="ru-RU" smtClean="0"/>
              <a:t>14.12.2016</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B4C71EC6-210F-42DE-9C53-41977AD35B3D}" type="datetimeFigureOut">
              <a:rPr lang="ru-RU" smtClean="0"/>
              <a:t>14.12.2016</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B4C71EC6-210F-42DE-9C53-41977AD35B3D}" type="datetimeFigureOut">
              <a:rPr lang="ru-RU" smtClean="0"/>
              <a:t>14.12.2016</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B4C71EC6-210F-42DE-9C53-41977AD35B3D}" type="datetimeFigureOut">
              <a:rPr lang="ru-RU" smtClean="0"/>
              <a:t>14.12.2016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B4C71EC6-210F-42DE-9C53-41977AD35B3D}" type="datetimeFigureOut">
              <a:rPr lang="ru-RU" smtClean="0"/>
              <a:t>14.12.2016</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Layout" Target="../slideLayouts/slideLayout2.xml"/><Relationship Id="rId7" Type="http://schemas.openxmlformats.org/officeDocument/2006/relationships/customXml" Target="../ink/ink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2.emf"/><Relationship Id="rId5" Type="http://schemas.openxmlformats.org/officeDocument/2006/relationships/customXml" Target="../ink/ink1.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4.jpe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2.jpe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3.wmf"/><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http://him.1september.ru/2006/18/3-1.jpg" TargetMode="Externa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196752"/>
            <a:ext cx="7772400" cy="2016224"/>
          </a:xfrm>
        </p:spPr>
        <p:txBody>
          <a:bodyPr>
            <a:normAutofit fontScale="90000"/>
          </a:bodyPr>
          <a:lstStyle/>
          <a:p>
            <a:r>
              <a:rPr lang="uk-UA" dirty="0" smtClean="0"/>
              <a:t>Урок-хімічна гра  </a:t>
            </a:r>
            <a:br>
              <a:rPr lang="uk-UA" dirty="0" smtClean="0"/>
            </a:br>
            <a:r>
              <a:rPr lang="uk-UA" dirty="0" smtClean="0"/>
              <a:t>«Давай одружимось»</a:t>
            </a:r>
            <a:br>
              <a:rPr lang="uk-UA" dirty="0" smtClean="0"/>
            </a:br>
            <a:r>
              <a:rPr lang="uk-UA" dirty="0" smtClean="0"/>
              <a:t>Тема:«Сульфатна кислота»</a:t>
            </a:r>
            <a:br>
              <a:rPr lang="uk-UA" dirty="0" smtClean="0"/>
            </a:br>
            <a:r>
              <a:rPr lang="uk-UA" dirty="0" smtClean="0"/>
              <a:t>10 Клас</a:t>
            </a:r>
            <a:endParaRPr lang="ru-RU" dirty="0"/>
          </a:p>
        </p:txBody>
      </p:sp>
      <p:sp>
        <p:nvSpPr>
          <p:cNvPr id="3" name="Подзаголовок 2"/>
          <p:cNvSpPr>
            <a:spLocks noGrp="1"/>
          </p:cNvSpPr>
          <p:nvPr>
            <p:ph type="subTitle" idx="1"/>
          </p:nvPr>
        </p:nvSpPr>
        <p:spPr>
          <a:xfrm>
            <a:off x="6156176" y="5301208"/>
            <a:ext cx="2808312" cy="1124744"/>
          </a:xfrm>
        </p:spPr>
        <p:txBody>
          <a:bodyPr>
            <a:normAutofit fontScale="92500"/>
          </a:bodyPr>
          <a:lstStyle/>
          <a:p>
            <a:r>
              <a:rPr lang="uk-UA" dirty="0" smtClean="0"/>
              <a:t>Вчитель </a:t>
            </a:r>
            <a:r>
              <a:rPr lang="uk-UA" dirty="0" err="1" smtClean="0"/>
              <a:t>Киричун</a:t>
            </a:r>
            <a:r>
              <a:rPr lang="uk-UA" dirty="0" smtClean="0"/>
              <a:t> І.Л</a:t>
            </a:r>
          </a:p>
          <a:p>
            <a:r>
              <a:rPr lang="uk-UA" dirty="0" smtClean="0"/>
              <a:t>ЗОШ №12 </a:t>
            </a:r>
            <a:r>
              <a:rPr lang="uk-UA" dirty="0" err="1" smtClean="0"/>
              <a:t>м.Бердичева</a:t>
            </a:r>
            <a:endParaRPr lang="uk-UA" dirty="0" smtClean="0"/>
          </a:p>
          <a:p>
            <a:r>
              <a:rPr lang="uk-UA" dirty="0" smtClean="0"/>
              <a:t>2016-2017 </a:t>
            </a:r>
            <a:r>
              <a:rPr lang="uk-UA" dirty="0" err="1" smtClean="0"/>
              <a:t>навч.рік</a:t>
            </a:r>
            <a:endParaRPr lang="ru-RU" dirty="0"/>
          </a:p>
        </p:txBody>
      </p:sp>
      <p:pic>
        <p:nvPicPr>
          <p:cNvPr id="3074"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941080"/>
            <a:ext cx="3888432" cy="2358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1573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200"/>
                                        <p:tgtEl>
                                          <p:spTgt spid="3">
                                            <p:txEl>
                                              <p:pRg st="2" end="2"/>
                                            </p:txEl>
                                          </p:spTgt>
                                        </p:tgtEl>
                                      </p:cBhvr>
                                    </p:animEffect>
                                    <p:anim calcmode="lin" valueType="num">
                                      <p:cBhvr>
                                        <p:cTn id="22" dur="12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2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descr="D:\вув.jpg"/>
          <p:cNvPicPr>
            <a:picLocks noChangeAspect="1" noChangeArrowheads="1"/>
          </p:cNvPicPr>
          <p:nvPr/>
        </p:nvPicPr>
        <p:blipFill>
          <a:blip r:embed="rId2" cstate="print"/>
          <a:srcRect/>
          <a:stretch>
            <a:fillRect/>
          </a:stretch>
        </p:blipFill>
        <p:spPr bwMode="auto">
          <a:xfrm>
            <a:off x="498445" y="319629"/>
            <a:ext cx="3497491" cy="6538371"/>
          </a:xfrm>
          <a:prstGeom prst="rect">
            <a:avLst/>
          </a:prstGeom>
          <a:noFill/>
        </p:spPr>
      </p:pic>
      <p:sp>
        <p:nvSpPr>
          <p:cNvPr id="2" name="Прямоугольник 1"/>
          <p:cNvSpPr>
            <a:spLocks noChangeArrowheads="1"/>
          </p:cNvSpPr>
          <p:nvPr/>
        </p:nvSpPr>
        <p:spPr bwMode="auto">
          <a:xfrm>
            <a:off x="683568" y="404664"/>
            <a:ext cx="5472608" cy="2585323"/>
          </a:xfrm>
          <a:prstGeom prst="rect">
            <a:avLst/>
          </a:prstGeom>
          <a:noFill/>
          <a:ln w="9525">
            <a:noFill/>
            <a:miter lim="800000"/>
            <a:headEnd/>
            <a:tailEnd/>
          </a:ln>
        </p:spPr>
        <p:txBody>
          <a:bodyPr wrap="square">
            <a:spAutoFit/>
          </a:bodyPr>
          <a:lstStyle/>
          <a:p>
            <a:r>
              <a:rPr lang="uk-UA" sz="2700" b="1" dirty="0">
                <a:solidFill>
                  <a:srgbClr val="002060"/>
                </a:solidFill>
                <a:latin typeface="Times New Roman" pitchFamily="18" charset="0"/>
                <a:cs typeface="Times New Roman" pitchFamily="18" charset="0"/>
              </a:rPr>
              <a:t>Перша згадка про кислі гази, що отримуються при прожарюванні </a:t>
            </a:r>
            <a:r>
              <a:rPr lang="uk-UA" sz="2700" b="1" dirty="0" smtClean="0">
                <a:solidFill>
                  <a:srgbClr val="002060"/>
                </a:solidFill>
                <a:latin typeface="Times New Roman" pitchFamily="18" charset="0"/>
                <a:cs typeface="Times New Roman" pitchFamily="18" charset="0"/>
              </a:rPr>
              <a:t> </a:t>
            </a:r>
            <a:r>
              <a:rPr lang="uk-UA" sz="2700" b="1" dirty="0">
                <a:solidFill>
                  <a:srgbClr val="002060"/>
                </a:solidFill>
                <a:latin typeface="Times New Roman" pitchFamily="18" charset="0"/>
                <a:cs typeface="Times New Roman" pitchFamily="18" charset="0"/>
              </a:rPr>
              <a:t>залізного купоросу «зеленого каменя», зустрічається у записах арабського алхіміка </a:t>
            </a:r>
            <a:r>
              <a:rPr lang="uk-UA" sz="2700" b="1" dirty="0" err="1">
                <a:solidFill>
                  <a:srgbClr val="002060"/>
                </a:solidFill>
                <a:latin typeface="Times New Roman" pitchFamily="18" charset="0"/>
                <a:cs typeface="Times New Roman" pitchFamily="18" charset="0"/>
              </a:rPr>
              <a:t>Джабір</a:t>
            </a:r>
            <a:r>
              <a:rPr lang="uk-UA" sz="2700" b="1" dirty="0">
                <a:solidFill>
                  <a:srgbClr val="002060"/>
                </a:solidFill>
                <a:latin typeface="Times New Roman" pitchFamily="18" charset="0"/>
                <a:cs typeface="Times New Roman" pitchFamily="18" charset="0"/>
              </a:rPr>
              <a:t> </a:t>
            </a:r>
            <a:r>
              <a:rPr lang="uk-UA" sz="2700" b="1" dirty="0" err="1">
                <a:solidFill>
                  <a:srgbClr val="002060"/>
                </a:solidFill>
                <a:latin typeface="Times New Roman" pitchFamily="18" charset="0"/>
                <a:cs typeface="Times New Roman" pitchFamily="18" charset="0"/>
              </a:rPr>
              <a:t>ібн</a:t>
            </a:r>
            <a:r>
              <a:rPr lang="uk-UA" sz="2700" b="1" dirty="0">
                <a:solidFill>
                  <a:srgbClr val="002060"/>
                </a:solidFill>
                <a:latin typeface="Times New Roman" pitchFamily="18" charset="0"/>
                <a:cs typeface="Times New Roman" pitchFamily="18" charset="0"/>
              </a:rPr>
              <a:t> </a:t>
            </a:r>
            <a:r>
              <a:rPr lang="uk-UA" sz="2700" b="1" dirty="0" err="1">
                <a:solidFill>
                  <a:srgbClr val="002060"/>
                </a:solidFill>
                <a:latin typeface="Times New Roman" pitchFamily="18" charset="0"/>
                <a:cs typeface="Times New Roman" pitchFamily="18" charset="0"/>
              </a:rPr>
              <a:t>Хайяна</a:t>
            </a:r>
            <a:r>
              <a:rPr lang="uk-UA" sz="2700" b="1" dirty="0">
                <a:solidFill>
                  <a:srgbClr val="002060"/>
                </a:solidFill>
                <a:latin typeface="Times New Roman" pitchFamily="18" charset="0"/>
                <a:cs typeface="Times New Roman" pitchFamily="18" charset="0"/>
              </a:rPr>
              <a:t>.</a:t>
            </a:r>
          </a:p>
        </p:txBody>
      </p:sp>
      <p:pic>
        <p:nvPicPr>
          <p:cNvPr id="4098" name="Picture 2"/>
          <p:cNvPicPr>
            <a:picLocks noChangeAspect="1" noChangeArrowheads="1"/>
          </p:cNvPicPr>
          <p:nvPr/>
        </p:nvPicPr>
        <p:blipFill>
          <a:blip r:embed="rId3" cstate="print"/>
          <a:srcRect/>
          <a:stretch>
            <a:fillRect/>
          </a:stretch>
        </p:blipFill>
        <p:spPr bwMode="auto">
          <a:xfrm>
            <a:off x="6228184" y="332656"/>
            <a:ext cx="2664296" cy="2808312"/>
          </a:xfrm>
          <a:prstGeom prst="rect">
            <a:avLst/>
          </a:prstGeom>
          <a:ln>
            <a:noFill/>
          </a:ln>
          <a:effectLst>
            <a:outerShdw blurRad="292100" dist="139700" dir="2700000" algn="tl" rotWithShape="0">
              <a:srgbClr val="333333">
                <a:alpha val="65000"/>
              </a:srgbClr>
            </a:outerShdw>
          </a:effectLst>
        </p:spPr>
      </p:pic>
      <p:pic>
        <p:nvPicPr>
          <p:cNvPr id="4" name="Picture 2"/>
          <p:cNvPicPr>
            <a:picLocks noChangeAspect="1" noChangeArrowheads="1"/>
          </p:cNvPicPr>
          <p:nvPr/>
        </p:nvPicPr>
        <p:blipFill>
          <a:blip r:embed="rId4" cstate="print"/>
          <a:srcRect/>
          <a:stretch>
            <a:fillRect/>
          </a:stretch>
        </p:blipFill>
        <p:spPr bwMode="auto">
          <a:xfrm>
            <a:off x="683568" y="3645024"/>
            <a:ext cx="3024336" cy="2952328"/>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4067944" y="3501008"/>
            <a:ext cx="4968552" cy="3000821"/>
          </a:xfrm>
          <a:prstGeom prst="rect">
            <a:avLst/>
          </a:prstGeom>
        </p:spPr>
        <p:txBody>
          <a:bodyPr wrap="square">
            <a:spAutoFit/>
          </a:bodyPr>
          <a:lstStyle/>
          <a:p>
            <a:pPr fontAlgn="auto">
              <a:spcBef>
                <a:spcPts val="0"/>
              </a:spcBef>
              <a:spcAft>
                <a:spcPts val="0"/>
              </a:spcAft>
              <a:defRPr/>
            </a:pPr>
            <a:r>
              <a:rPr lang="ru-RU" sz="2700" b="1" dirty="0" err="1">
                <a:ln w="12700">
                  <a:noFill/>
                  <a:prstDash val="solid"/>
                </a:ln>
                <a:solidFill>
                  <a:srgbClr val="002060"/>
                </a:solidFill>
                <a:latin typeface="Times New Roman" pitchFamily="18" charset="0"/>
                <a:cs typeface="Times New Roman" pitchFamily="18" charset="0"/>
              </a:rPr>
              <a:t>Пізніше</a:t>
            </a:r>
            <a:r>
              <a:rPr lang="ru-RU" sz="2700" b="1" dirty="0">
                <a:ln w="12700">
                  <a:noFill/>
                  <a:prstDash val="solid"/>
                </a:ln>
                <a:solidFill>
                  <a:srgbClr val="002060"/>
                </a:solidFill>
                <a:latin typeface="Times New Roman" pitchFamily="18" charset="0"/>
                <a:cs typeface="Times New Roman" pitchFamily="18" charset="0"/>
              </a:rPr>
              <a:t>, в IX </a:t>
            </a:r>
            <a:r>
              <a:rPr lang="ru-RU" sz="2700" b="1" dirty="0" err="1" smtClean="0">
                <a:ln w="12700">
                  <a:noFill/>
                  <a:prstDash val="solid"/>
                </a:ln>
                <a:solidFill>
                  <a:srgbClr val="002060"/>
                </a:solidFill>
                <a:latin typeface="Times New Roman" pitchFamily="18" charset="0"/>
                <a:cs typeface="Times New Roman" pitchFamily="18" charset="0"/>
              </a:rPr>
              <a:t>столітті</a:t>
            </a:r>
            <a:r>
              <a:rPr lang="ru-RU" sz="2700" b="1" dirty="0" smtClean="0">
                <a:ln w="12700">
                  <a:noFill/>
                  <a:prstDash val="solid"/>
                </a:ln>
                <a:solidFill>
                  <a:srgbClr val="002060"/>
                </a:solidFill>
                <a:latin typeface="Times New Roman" pitchFamily="18" charset="0"/>
                <a:cs typeface="Times New Roman" pitchFamily="18" charset="0"/>
              </a:rPr>
              <a:t> </a:t>
            </a:r>
            <a:r>
              <a:rPr lang="ru-RU" sz="2700" b="1" dirty="0" err="1" smtClean="0">
                <a:ln w="12700">
                  <a:noFill/>
                  <a:prstDash val="solid"/>
                </a:ln>
                <a:solidFill>
                  <a:srgbClr val="002060"/>
                </a:solidFill>
                <a:latin typeface="Times New Roman" pitchFamily="18" charset="0"/>
                <a:cs typeface="Times New Roman" pitchFamily="18" charset="0"/>
              </a:rPr>
              <a:t>персидський</a:t>
            </a:r>
            <a:r>
              <a:rPr lang="ru-RU" sz="2700" b="1" dirty="0" smtClean="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алхімік</a:t>
            </a:r>
            <a:r>
              <a:rPr lang="ru-RU" sz="2700" b="1" dirty="0">
                <a:ln w="12700">
                  <a:noFill/>
                  <a:prstDash val="solid"/>
                </a:ln>
                <a:solidFill>
                  <a:srgbClr val="002060"/>
                </a:solidFill>
                <a:latin typeface="Times New Roman" pitchFamily="18" charset="0"/>
                <a:cs typeface="Times New Roman" pitchFamily="18" charset="0"/>
              </a:rPr>
              <a:t> </a:t>
            </a:r>
            <a:r>
              <a:rPr lang="ru-RU" sz="2700" b="1" dirty="0" smtClean="0">
                <a:ln w="12700">
                  <a:noFill/>
                  <a:prstDash val="solid"/>
                </a:ln>
                <a:solidFill>
                  <a:srgbClr val="002060"/>
                </a:solidFill>
                <a:latin typeface="Times New Roman" pitchFamily="18" charset="0"/>
                <a:cs typeface="Times New Roman" pitchFamily="18" charset="0"/>
              </a:rPr>
              <a:t>Аль </a:t>
            </a:r>
            <a:r>
              <a:rPr lang="ru-RU" sz="2700" b="1" dirty="0" err="1" smtClean="0">
                <a:ln w="12700">
                  <a:noFill/>
                  <a:prstDash val="solid"/>
                </a:ln>
                <a:solidFill>
                  <a:srgbClr val="002060"/>
                </a:solidFill>
                <a:latin typeface="Times New Roman" pitchFamily="18" charset="0"/>
                <a:cs typeface="Times New Roman" pitchFamily="18" charset="0"/>
              </a:rPr>
              <a:t>Разі</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прожарюючи</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суміш</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залізного</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і</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мідного</a:t>
            </a:r>
            <a:r>
              <a:rPr lang="ru-RU" sz="2700" b="1" dirty="0">
                <a:ln w="12700">
                  <a:noFill/>
                  <a:prstDash val="solid"/>
                </a:ln>
                <a:solidFill>
                  <a:srgbClr val="002060"/>
                </a:solidFill>
                <a:latin typeface="Times New Roman" pitchFamily="18" charset="0"/>
                <a:cs typeface="Times New Roman" pitchFamily="18" charset="0"/>
              </a:rPr>
              <a:t> купоросу </a:t>
            </a:r>
            <a:endParaRPr lang="ru-RU" sz="2700" b="1" dirty="0" smtClean="0">
              <a:ln w="12700">
                <a:noFill/>
                <a:prstDash val="solid"/>
              </a:ln>
              <a:solidFill>
                <a:srgbClr val="002060"/>
              </a:solidFill>
              <a:latin typeface="Times New Roman" pitchFamily="18" charset="0"/>
              <a:cs typeface="Times New Roman" pitchFamily="18" charset="0"/>
            </a:endParaRPr>
          </a:p>
          <a:p>
            <a:pPr fontAlgn="auto">
              <a:spcBef>
                <a:spcPts val="0"/>
              </a:spcBef>
              <a:spcAft>
                <a:spcPts val="0"/>
              </a:spcAft>
              <a:defRPr/>
            </a:pPr>
            <a:r>
              <a:rPr lang="ru-RU" sz="2700" b="1" dirty="0" smtClean="0">
                <a:ln w="12700">
                  <a:noFill/>
                  <a:prstDash val="solid"/>
                </a:ln>
                <a:solidFill>
                  <a:srgbClr val="002060"/>
                </a:solidFill>
                <a:latin typeface="Times New Roman" pitchFamily="18" charset="0"/>
                <a:cs typeface="Times New Roman" pitchFamily="18" charset="0"/>
              </a:rPr>
              <a:t>(FeSO</a:t>
            </a:r>
            <a:r>
              <a:rPr lang="ru-RU" sz="2700" b="1" baseline="-25000" dirty="0" smtClean="0">
                <a:ln w="12700">
                  <a:noFill/>
                  <a:prstDash val="solid"/>
                </a:ln>
                <a:solidFill>
                  <a:srgbClr val="002060"/>
                </a:solidFill>
                <a:latin typeface="Times New Roman" pitchFamily="18" charset="0"/>
                <a:cs typeface="Times New Roman" pitchFamily="18" charset="0"/>
              </a:rPr>
              <a:t>4</a:t>
            </a:r>
            <a:r>
              <a:rPr lang="ru-RU" sz="2700" b="1" dirty="0" smtClean="0">
                <a:ln w="12700">
                  <a:noFill/>
                  <a:prstDash val="solid"/>
                </a:ln>
                <a:solidFill>
                  <a:srgbClr val="002060"/>
                </a:solidFill>
                <a:latin typeface="Times New Roman" pitchFamily="18" charset="0"/>
                <a:cs typeface="Times New Roman" pitchFamily="18" charset="0"/>
              </a:rPr>
              <a:t>∙7H</a:t>
            </a:r>
            <a:r>
              <a:rPr lang="ru-RU" sz="2700" b="1" baseline="-25000" dirty="0" smtClean="0">
                <a:ln w="12700">
                  <a:noFill/>
                  <a:prstDash val="solid"/>
                </a:ln>
                <a:solidFill>
                  <a:srgbClr val="002060"/>
                </a:solidFill>
                <a:latin typeface="Times New Roman" pitchFamily="18" charset="0"/>
                <a:cs typeface="Times New Roman" pitchFamily="18" charset="0"/>
              </a:rPr>
              <a:t>2</a:t>
            </a:r>
            <a:r>
              <a:rPr lang="ru-RU" sz="2700" b="1" dirty="0" smtClean="0">
                <a:ln w="12700">
                  <a:noFill/>
                  <a:prstDash val="solid"/>
                </a:ln>
                <a:solidFill>
                  <a:srgbClr val="002060"/>
                </a:solidFill>
                <a:latin typeface="Times New Roman" pitchFamily="18" charset="0"/>
                <a:cs typeface="Times New Roman" pitchFamily="18" charset="0"/>
              </a:rPr>
              <a:t>O </a:t>
            </a:r>
            <a:r>
              <a:rPr lang="ru-RU" sz="2700" b="1" dirty="0" err="1">
                <a:ln w="12700">
                  <a:noFill/>
                  <a:prstDash val="solid"/>
                </a:ln>
                <a:solidFill>
                  <a:srgbClr val="002060"/>
                </a:solidFill>
                <a:latin typeface="Times New Roman" pitchFamily="18" charset="0"/>
                <a:cs typeface="Times New Roman" pitchFamily="18" charset="0"/>
              </a:rPr>
              <a:t>і</a:t>
            </a:r>
            <a:r>
              <a:rPr lang="ru-RU" sz="2700" b="1" dirty="0">
                <a:ln w="12700">
                  <a:noFill/>
                  <a:prstDash val="solid"/>
                </a:ln>
                <a:solidFill>
                  <a:srgbClr val="002060"/>
                </a:solidFill>
                <a:latin typeface="Times New Roman" pitchFamily="18" charset="0"/>
                <a:cs typeface="Times New Roman" pitchFamily="18" charset="0"/>
              </a:rPr>
              <a:t> </a:t>
            </a:r>
            <a:r>
              <a:rPr lang="ru-RU" sz="2700" b="1" dirty="0" smtClean="0">
                <a:ln w="12700">
                  <a:noFill/>
                  <a:prstDash val="solid"/>
                </a:ln>
                <a:solidFill>
                  <a:srgbClr val="002060"/>
                </a:solidFill>
                <a:latin typeface="Times New Roman" pitchFamily="18" charset="0"/>
                <a:cs typeface="Times New Roman" pitchFamily="18" charset="0"/>
              </a:rPr>
              <a:t>CuSO</a:t>
            </a:r>
            <a:r>
              <a:rPr lang="ru-RU" sz="2700" b="1" baseline="-25000" dirty="0" smtClean="0">
                <a:ln w="12700">
                  <a:noFill/>
                  <a:prstDash val="solid"/>
                </a:ln>
                <a:solidFill>
                  <a:srgbClr val="002060"/>
                </a:solidFill>
                <a:latin typeface="Times New Roman" pitchFamily="18" charset="0"/>
                <a:cs typeface="Times New Roman" pitchFamily="18" charset="0"/>
              </a:rPr>
              <a:t>4</a:t>
            </a:r>
            <a:r>
              <a:rPr lang="ru-RU" sz="2700" b="1" dirty="0" smtClean="0">
                <a:ln w="12700">
                  <a:noFill/>
                  <a:prstDash val="solid"/>
                </a:ln>
                <a:solidFill>
                  <a:srgbClr val="002060"/>
                </a:solidFill>
                <a:latin typeface="Times New Roman" pitchFamily="18" charset="0"/>
                <a:cs typeface="Times New Roman" pitchFamily="18" charset="0"/>
              </a:rPr>
              <a:t>∙5H</a:t>
            </a:r>
            <a:r>
              <a:rPr lang="ru-RU" sz="2700" b="1" baseline="-25000" dirty="0" smtClean="0">
                <a:ln w="12700">
                  <a:noFill/>
                  <a:prstDash val="solid"/>
                </a:ln>
                <a:solidFill>
                  <a:srgbClr val="002060"/>
                </a:solidFill>
                <a:latin typeface="Times New Roman" pitchFamily="18" charset="0"/>
                <a:cs typeface="Times New Roman" pitchFamily="18" charset="0"/>
              </a:rPr>
              <a:t>2</a:t>
            </a:r>
            <a:r>
              <a:rPr lang="ru-RU" sz="2700" b="1" dirty="0" smtClean="0">
                <a:ln w="12700">
                  <a:noFill/>
                  <a:prstDash val="solid"/>
                </a:ln>
                <a:solidFill>
                  <a:srgbClr val="002060"/>
                </a:solidFill>
                <a:latin typeface="Times New Roman" pitchFamily="18" charset="0"/>
                <a:cs typeface="Times New Roman" pitchFamily="18" charset="0"/>
              </a:rPr>
              <a:t>O</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smtClean="0">
                <a:ln w="12700">
                  <a:noFill/>
                  <a:prstDash val="solid"/>
                </a:ln>
                <a:solidFill>
                  <a:srgbClr val="002060"/>
                </a:solidFill>
                <a:latin typeface="Times New Roman" pitchFamily="18" charset="0"/>
                <a:cs typeface="Times New Roman" pitchFamily="18" charset="0"/>
              </a:rPr>
              <a:t>також</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smtClean="0">
                <a:ln w="12700">
                  <a:noFill/>
                  <a:prstDash val="solid"/>
                </a:ln>
                <a:solidFill>
                  <a:srgbClr val="002060"/>
                </a:solidFill>
                <a:latin typeface="Times New Roman" pitchFamily="18" charset="0"/>
                <a:cs typeface="Times New Roman" pitchFamily="18" charset="0"/>
              </a:rPr>
              <a:t>отримав</a:t>
            </a:r>
            <a:r>
              <a:rPr lang="ru-RU" sz="2700" b="1" dirty="0" smtClean="0">
                <a:ln w="12700">
                  <a:noFill/>
                  <a:prstDash val="solid"/>
                </a:ln>
                <a:solidFill>
                  <a:srgbClr val="002060"/>
                </a:solidFill>
                <a:latin typeface="Times New Roman" pitchFamily="18" charset="0"/>
                <a:cs typeface="Times New Roman" pitchFamily="18" charset="0"/>
              </a:rPr>
              <a:t> </a:t>
            </a:r>
            <a:r>
              <a:rPr lang="ru-RU" sz="2700" b="1" dirty="0" err="1" smtClean="0">
                <a:ln w="12700">
                  <a:noFill/>
                  <a:prstDash val="solid"/>
                </a:ln>
                <a:solidFill>
                  <a:srgbClr val="002060"/>
                </a:solidFill>
                <a:latin typeface="Times New Roman" pitchFamily="18" charset="0"/>
                <a:cs typeface="Times New Roman" pitchFamily="18" charset="0"/>
              </a:rPr>
              <a:t>розчин</a:t>
            </a:r>
            <a:r>
              <a:rPr lang="ru-RU" sz="2700" b="1" dirty="0">
                <a:ln w="12700">
                  <a:noFill/>
                  <a:prstDash val="solid"/>
                </a:ln>
                <a:solidFill>
                  <a:srgbClr val="002060"/>
                </a:solidFill>
                <a:latin typeface="Times New Roman" pitchFamily="18" charset="0"/>
                <a:cs typeface="Times New Roman" pitchFamily="18" charset="0"/>
              </a:rPr>
              <a:t> </a:t>
            </a:r>
            <a:r>
              <a:rPr lang="ru-RU" sz="2700" b="1" dirty="0" err="1" smtClean="0">
                <a:ln w="12700">
                  <a:noFill/>
                  <a:prstDash val="solid"/>
                </a:ln>
                <a:solidFill>
                  <a:srgbClr val="002060"/>
                </a:solidFill>
                <a:latin typeface="Times New Roman" pitchFamily="18" charset="0"/>
                <a:cs typeface="Times New Roman" pitchFamily="18" charset="0"/>
              </a:rPr>
              <a:t>сірчаної</a:t>
            </a:r>
            <a:r>
              <a:rPr lang="ru-RU" sz="2700" b="1" dirty="0" smtClean="0">
                <a:ln w="12700">
                  <a:noFill/>
                  <a:prstDash val="solid"/>
                </a:ln>
                <a:solidFill>
                  <a:srgbClr val="002060"/>
                </a:solidFill>
                <a:latin typeface="Times New Roman" pitchFamily="18" charset="0"/>
                <a:cs typeface="Times New Roman" pitchFamily="18" charset="0"/>
              </a:rPr>
              <a:t> </a:t>
            </a:r>
            <a:r>
              <a:rPr lang="ru-RU" sz="2700" b="1" dirty="0" err="1">
                <a:ln w="12700">
                  <a:noFill/>
                  <a:prstDash val="solid"/>
                </a:ln>
                <a:solidFill>
                  <a:srgbClr val="002060"/>
                </a:solidFill>
                <a:latin typeface="Times New Roman" pitchFamily="18" charset="0"/>
                <a:cs typeface="Times New Roman" pitchFamily="18" charset="0"/>
              </a:rPr>
              <a:t>кислоти</a:t>
            </a:r>
            <a:r>
              <a:rPr lang="ru-RU" sz="2700" b="1" dirty="0">
                <a:ln w="12700">
                  <a:noFill/>
                  <a:prstDash val="solid"/>
                </a:ln>
                <a:solidFill>
                  <a:srgbClr val="002060"/>
                </a:solidFill>
                <a:latin typeface="Times New Roman" pitchFamily="18" charset="0"/>
                <a:cs typeface="Times New Roman" pitchFamily="18" charset="0"/>
              </a:rPr>
              <a:t>. </a:t>
            </a:r>
          </a:p>
        </p:txBody>
      </p:sp>
    </p:spTree>
    <p:extLst>
      <p:ext uri="{BB962C8B-B14F-4D97-AF65-F5344CB8AC3E}">
        <p14:creationId xmlns:p14="http://schemas.microsoft.com/office/powerpoint/2010/main" val="41675026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1000" fill="hold"/>
                                        <p:tgtEl>
                                          <p:spTgt spid="4098"/>
                                        </p:tgtEl>
                                        <p:attrNameLst>
                                          <p:attrName>ppt_x</p:attrName>
                                        </p:attrNameLst>
                                      </p:cBhvr>
                                      <p:tavLst>
                                        <p:tav tm="0">
                                          <p:val>
                                            <p:strVal val="1+#ppt_w/2"/>
                                          </p:val>
                                        </p:tav>
                                        <p:tav tm="100000">
                                          <p:val>
                                            <p:strVal val="#ppt_x"/>
                                          </p:val>
                                        </p:tav>
                                      </p:tavLst>
                                    </p:anim>
                                    <p:anim calcmode="lin" valueType="num">
                                      <p:cBhvr additive="base">
                                        <p:cTn id="13" dur="1000" fill="hold"/>
                                        <p:tgtEl>
                                          <p:spTgt spid="409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0-#ppt_w/2"/>
                                          </p:val>
                                        </p:tav>
                                        <p:tav tm="100000">
                                          <p:val>
                                            <p:strVal val="#ppt_x"/>
                                          </p:val>
                                        </p:tav>
                                      </p:tavLst>
                                    </p:anim>
                                    <p:anim calcmode="lin" valueType="num">
                                      <p:cBhvr additive="base">
                                        <p:cTn id="23"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Grp="1" noChangeAspect="1" noChangeArrowheads="1"/>
          </p:cNvPicPr>
          <p:nvPr>
            <p:ph sz="half" idx="1"/>
          </p:nvPr>
        </p:nvPicPr>
        <p:blipFill>
          <a:blip r:embed="rId2" cstate="print"/>
          <a:srcRect/>
          <a:stretch>
            <a:fillRect/>
          </a:stretch>
        </p:blipFill>
        <p:spPr bwMode="auto">
          <a:xfrm>
            <a:off x="683568" y="476672"/>
            <a:ext cx="4032448" cy="4032448"/>
          </a:xfrm>
          <a:prstGeom prst="rect">
            <a:avLst/>
          </a:prstGeom>
          <a:ln>
            <a:noFill/>
          </a:ln>
          <a:effectLst>
            <a:outerShdw blurRad="292100" dist="139700" dir="2700000" algn="tl" rotWithShape="0">
              <a:srgbClr val="333333">
                <a:alpha val="65000"/>
              </a:srgbClr>
            </a:outerShdw>
          </a:effectLst>
        </p:spPr>
      </p:pic>
      <p:sp>
        <p:nvSpPr>
          <p:cNvPr id="4" name="Місце для вмісту 3"/>
          <p:cNvSpPr>
            <a:spLocks noGrp="1"/>
          </p:cNvSpPr>
          <p:nvPr>
            <p:ph sz="half" idx="2"/>
          </p:nvPr>
        </p:nvSpPr>
        <p:spPr>
          <a:xfrm>
            <a:off x="4648200" y="548680"/>
            <a:ext cx="4172272" cy="5577483"/>
          </a:xfrm>
        </p:spPr>
        <p:txBody>
          <a:bodyPr/>
          <a:lstStyle/>
          <a:p>
            <a:pPr>
              <a:buNone/>
            </a:pPr>
            <a:r>
              <a:rPr lang="ru-RU" b="1" dirty="0" smtClean="0">
                <a:solidFill>
                  <a:srgbClr val="002060"/>
                </a:solidFill>
                <a:latin typeface="Times New Roman" pitchFamily="18" charset="0"/>
                <a:cs typeface="Times New Roman" pitchFamily="18" charset="0"/>
              </a:rPr>
              <a:t>	Але </a:t>
            </a:r>
            <a:r>
              <a:rPr lang="ru-RU" b="1" dirty="0" err="1" smtClean="0">
                <a:solidFill>
                  <a:srgbClr val="002060"/>
                </a:solidFill>
                <a:latin typeface="Times New Roman" pitchFamily="18" charset="0"/>
                <a:cs typeface="Times New Roman" pitchFamily="18" charset="0"/>
              </a:rPr>
              <a:t>перші</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детальні</a:t>
            </a:r>
            <a:r>
              <a:rPr lang="ru-RU" b="1" dirty="0" smtClean="0">
                <a:solidFill>
                  <a:srgbClr val="002060"/>
                </a:solidFill>
                <a:latin typeface="Times New Roman" pitchFamily="18" charset="0"/>
                <a:cs typeface="Times New Roman" pitchFamily="18" charset="0"/>
              </a:rPr>
              <a:t> описи  </a:t>
            </a:r>
            <a:r>
              <a:rPr lang="ru-RU" b="1" dirty="0" err="1" smtClean="0">
                <a:solidFill>
                  <a:srgbClr val="002060"/>
                </a:solidFill>
                <a:latin typeface="Times New Roman" pitchFamily="18" charset="0"/>
                <a:cs typeface="Times New Roman" pitchFamily="18" charset="0"/>
              </a:rPr>
              <a:t>добування</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сірчаної</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кислоти</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Купорового</a:t>
            </a:r>
            <a:r>
              <a:rPr lang="ru-RU" b="1" dirty="0" smtClean="0">
                <a:solidFill>
                  <a:srgbClr val="002060"/>
                </a:solidFill>
                <a:latin typeface="Times New Roman" pitchFamily="18" charset="0"/>
                <a:cs typeface="Times New Roman" pitchFamily="18" charset="0"/>
              </a:rPr>
              <a:t> масла») </a:t>
            </a:r>
            <a:r>
              <a:rPr lang="ru-RU" b="1" dirty="0" err="1" smtClean="0">
                <a:solidFill>
                  <a:srgbClr val="002060"/>
                </a:solidFill>
                <a:latin typeface="Times New Roman" pitchFamily="18" charset="0"/>
                <a:cs typeface="Times New Roman" pitchFamily="18" charset="0"/>
              </a:rPr>
              <a:t>д</a:t>
            </a:r>
            <a:r>
              <a:rPr lang="uk-UA" b="1" dirty="0" smtClean="0">
                <a:solidFill>
                  <a:srgbClr val="002060"/>
                </a:solidFill>
                <a:latin typeface="Times New Roman" pitchFamily="18" charset="0"/>
                <a:cs typeface="Times New Roman" pitchFamily="18" charset="0"/>
              </a:rPr>
              <a:t>а</a:t>
            </a:r>
            <a:r>
              <a:rPr lang="ru-RU" b="1" dirty="0" smtClean="0">
                <a:solidFill>
                  <a:srgbClr val="002060"/>
                </a:solidFill>
                <a:latin typeface="Times New Roman" pitchFamily="18" charset="0"/>
                <a:cs typeface="Times New Roman" pitchFamily="18" charset="0"/>
              </a:rPr>
              <a:t>ли </a:t>
            </a:r>
            <a:r>
              <a:rPr lang="ru-RU" b="1" dirty="0" err="1" smtClean="0">
                <a:solidFill>
                  <a:srgbClr val="002060"/>
                </a:solidFill>
                <a:latin typeface="Times New Roman" pitchFamily="18" charset="0"/>
                <a:cs typeface="Times New Roman" pitchFamily="18" charset="0"/>
              </a:rPr>
              <a:t>італійський</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вчений</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В.Берінгучо</a:t>
            </a:r>
            <a:r>
              <a:rPr lang="ru-RU" b="1" dirty="0" smtClean="0">
                <a:solidFill>
                  <a:srgbClr val="002060"/>
                </a:solidFill>
                <a:latin typeface="Times New Roman" pitchFamily="18" charset="0"/>
                <a:cs typeface="Times New Roman" pitchFamily="18" charset="0"/>
              </a:rPr>
              <a:t> та </a:t>
            </a:r>
            <a:r>
              <a:rPr lang="ru-RU" b="1" dirty="0" err="1" smtClean="0">
                <a:solidFill>
                  <a:srgbClr val="002060"/>
                </a:solidFill>
                <a:latin typeface="Times New Roman" pitchFamily="18" charset="0"/>
                <a:cs typeface="Times New Roman" pitchFamily="18" charset="0"/>
              </a:rPr>
              <a:t>німецький</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алхімік</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чиї</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праці</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були</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опубліковані</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під</a:t>
            </a:r>
            <a:r>
              <a:rPr lang="ru-RU" b="1" dirty="0" smtClean="0">
                <a:solidFill>
                  <a:srgbClr val="002060"/>
                </a:solidFill>
                <a:latin typeface="Times New Roman" pitchFamily="18" charset="0"/>
                <a:cs typeface="Times New Roman" pitchFamily="18" charset="0"/>
              </a:rPr>
              <a:t> </a:t>
            </a:r>
            <a:r>
              <a:rPr lang="ru-RU" b="1" dirty="0" err="1" smtClean="0">
                <a:solidFill>
                  <a:srgbClr val="002060"/>
                </a:solidFill>
                <a:latin typeface="Times New Roman" pitchFamily="18" charset="0"/>
                <a:cs typeface="Times New Roman" pitchFamily="18" charset="0"/>
              </a:rPr>
              <a:t>іменем</a:t>
            </a:r>
            <a:r>
              <a:rPr lang="ru-RU" b="1" dirty="0" smtClean="0">
                <a:solidFill>
                  <a:srgbClr val="002060"/>
                </a:solidFill>
                <a:latin typeface="Times New Roman" pitchFamily="18" charset="0"/>
                <a:cs typeface="Times New Roman" pitchFamily="18" charset="0"/>
              </a:rPr>
              <a:t> Василя Валентина в </a:t>
            </a:r>
            <a:r>
              <a:rPr lang="ru-RU" b="1" dirty="0" err="1" smtClean="0">
                <a:solidFill>
                  <a:srgbClr val="002060"/>
                </a:solidFill>
                <a:latin typeface="Times New Roman" pitchFamily="18" charset="0"/>
                <a:cs typeface="Times New Roman" pitchFamily="18" charset="0"/>
              </a:rPr>
              <a:t>кінці</a:t>
            </a:r>
            <a:r>
              <a:rPr lang="ru-RU" b="1" dirty="0" smtClean="0">
                <a:solidFill>
                  <a:srgbClr val="002060"/>
                </a:solidFill>
                <a:latin typeface="Times New Roman" pitchFamily="18" charset="0"/>
                <a:cs typeface="Times New Roman" pitchFamily="18" charset="0"/>
              </a:rPr>
              <a:t> ХVІ </a:t>
            </a:r>
            <a:r>
              <a:rPr lang="ru-RU" b="1" dirty="0" err="1" smtClean="0">
                <a:solidFill>
                  <a:srgbClr val="002060"/>
                </a:solidFill>
                <a:latin typeface="Times New Roman" pitchFamily="18" charset="0"/>
                <a:cs typeface="Times New Roman" pitchFamily="18" charset="0"/>
              </a:rPr>
              <a:t>століття</a:t>
            </a:r>
            <a:r>
              <a:rPr lang="ru-RU" b="1" dirty="0" smtClean="0">
                <a:solidFill>
                  <a:srgbClr val="002060"/>
                </a:solidFill>
                <a:latin typeface="Times New Roman" pitchFamily="18" charset="0"/>
                <a:cs typeface="Times New Roman" pitchFamily="18" charset="0"/>
              </a:rPr>
              <a:t>. </a:t>
            </a:r>
          </a:p>
          <a:p>
            <a:endParaRPr lang="ru-RU" dirty="0"/>
          </a:p>
        </p:txBody>
      </p:sp>
    </p:spTree>
    <p:extLst>
      <p:ext uri="{BB962C8B-B14F-4D97-AF65-F5344CB8AC3E}">
        <p14:creationId xmlns:p14="http://schemas.microsoft.com/office/powerpoint/2010/main" val="361573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D:\вув.jpg"/>
          <p:cNvPicPr>
            <a:picLocks noChangeAspect="1" noChangeArrowheads="1"/>
          </p:cNvPicPr>
          <p:nvPr/>
        </p:nvPicPr>
        <p:blipFill>
          <a:blip r:embed="rId2" cstate="print"/>
          <a:srcRect/>
          <a:stretch>
            <a:fillRect/>
          </a:stretch>
        </p:blipFill>
        <p:spPr bwMode="auto">
          <a:xfrm>
            <a:off x="683568" y="329184"/>
            <a:ext cx="3538765" cy="6528816"/>
          </a:xfrm>
          <a:prstGeom prst="rect">
            <a:avLst/>
          </a:prstGeom>
          <a:noFill/>
        </p:spPr>
      </p:pic>
      <p:sp>
        <p:nvSpPr>
          <p:cNvPr id="2" name="Заголовок 1"/>
          <p:cNvSpPr>
            <a:spLocks noGrp="1"/>
          </p:cNvSpPr>
          <p:nvPr>
            <p:ph type="title"/>
          </p:nvPr>
        </p:nvSpPr>
        <p:spPr>
          <a:xfrm>
            <a:off x="179512" y="116632"/>
            <a:ext cx="7242048" cy="914360"/>
          </a:xfrm>
        </p:spPr>
        <p:txBody>
          <a:bodyPr/>
          <a:lstStyle/>
          <a:p>
            <a:r>
              <a:rPr lang="uk-UA" b="1" dirty="0" smtClean="0">
                <a:solidFill>
                  <a:schemeClr val="tx2">
                    <a:lumMod val="75000"/>
                  </a:schemeClr>
                </a:solidFill>
                <a:latin typeface="Times New Roman" pitchFamily="18" charset="0"/>
                <a:cs typeface="Times New Roman" pitchFamily="18" charset="0"/>
              </a:rPr>
              <a:t>Будова </a:t>
            </a:r>
            <a:r>
              <a:rPr lang="ru-RU" b="1" dirty="0" smtClean="0">
                <a:solidFill>
                  <a:schemeClr val="tx2">
                    <a:lumMod val="75000"/>
                  </a:schemeClr>
                </a:solidFill>
                <a:latin typeface="Times New Roman" pitchFamily="18" charset="0"/>
                <a:cs typeface="Times New Roman" pitchFamily="18" charset="0"/>
              </a:rPr>
              <a:t>H</a:t>
            </a:r>
            <a:r>
              <a:rPr lang="uk-UA" b="1" baseline="-25000" dirty="0" smtClean="0">
                <a:solidFill>
                  <a:schemeClr val="tx2">
                    <a:lumMod val="75000"/>
                  </a:schemeClr>
                </a:solidFill>
                <a:latin typeface="Times New Roman" pitchFamily="18" charset="0"/>
                <a:cs typeface="Times New Roman" pitchFamily="18" charset="0"/>
              </a:rPr>
              <a:t>2</a:t>
            </a:r>
            <a:r>
              <a:rPr lang="ru-RU" b="1" dirty="0" smtClean="0">
                <a:solidFill>
                  <a:schemeClr val="tx2">
                    <a:lumMod val="75000"/>
                  </a:schemeClr>
                </a:solidFill>
                <a:latin typeface="Times New Roman" pitchFamily="18" charset="0"/>
                <a:cs typeface="Times New Roman" pitchFamily="18" charset="0"/>
              </a:rPr>
              <a:t>SO</a:t>
            </a:r>
            <a:r>
              <a:rPr lang="uk-UA" b="1" baseline="-25000" dirty="0" smtClean="0">
                <a:solidFill>
                  <a:schemeClr val="tx2">
                    <a:lumMod val="75000"/>
                  </a:schemeClr>
                </a:solidFill>
                <a:latin typeface="Times New Roman" pitchFamily="18" charset="0"/>
                <a:cs typeface="Times New Roman" pitchFamily="18" charset="0"/>
              </a:rPr>
              <a:t>4</a:t>
            </a:r>
            <a:r>
              <a:rPr lang="uk-UA" b="1" dirty="0" smtClean="0">
                <a:solidFill>
                  <a:schemeClr val="tx2">
                    <a:lumMod val="75000"/>
                  </a:schemeClr>
                </a:solidFill>
                <a:latin typeface="Times New Roman" pitchFamily="18" charset="0"/>
                <a:cs typeface="Times New Roman" pitchFamily="18" charset="0"/>
              </a:rPr>
              <a:t> </a:t>
            </a:r>
            <a:endParaRPr lang="ru-RU" dirty="0"/>
          </a:p>
        </p:txBody>
      </p:sp>
      <p:sp>
        <p:nvSpPr>
          <p:cNvPr id="3" name="Місце для тексту 2"/>
          <p:cNvSpPr>
            <a:spLocks noGrp="1"/>
          </p:cNvSpPr>
          <p:nvPr>
            <p:ph type="body" idx="1"/>
          </p:nvPr>
        </p:nvSpPr>
        <p:spPr>
          <a:xfrm>
            <a:off x="-1080" y="1268760"/>
            <a:ext cx="4546848" cy="648072"/>
          </a:xfrm>
        </p:spPr>
        <p:txBody>
          <a:bodyPr/>
          <a:lstStyle/>
          <a:p>
            <a:pPr algn="ctr"/>
            <a:r>
              <a:rPr lang="uk-UA" sz="3000" u="sng" dirty="0" err="1" smtClean="0">
                <a:solidFill>
                  <a:schemeClr val="tx2">
                    <a:lumMod val="75000"/>
                  </a:schemeClr>
                </a:solidFill>
                <a:latin typeface="Times New Roman" pitchFamily="18" charset="0"/>
                <a:cs typeface="Times New Roman" pitchFamily="18" charset="0"/>
              </a:rPr>
              <a:t>Кулестержнева</a:t>
            </a:r>
            <a:r>
              <a:rPr lang="uk-UA" sz="3000" u="sng" dirty="0" smtClean="0">
                <a:solidFill>
                  <a:schemeClr val="tx2">
                    <a:lumMod val="75000"/>
                  </a:schemeClr>
                </a:solidFill>
                <a:latin typeface="Times New Roman" pitchFamily="18" charset="0"/>
                <a:cs typeface="Times New Roman" pitchFamily="18" charset="0"/>
              </a:rPr>
              <a:t> модель</a:t>
            </a:r>
            <a:endParaRPr lang="ru-RU" sz="3000" u="sng" dirty="0"/>
          </a:p>
        </p:txBody>
      </p:sp>
      <p:pic>
        <p:nvPicPr>
          <p:cNvPr id="7" name="Picture 2" descr="sernaya"/>
          <p:cNvPicPr>
            <a:picLocks noGrp="1" noChangeAspect="1" noChangeArrowheads="1"/>
          </p:cNvPicPr>
          <p:nvPr>
            <p:ph sz="half" idx="2"/>
          </p:nvPr>
        </p:nvPicPr>
        <p:blipFill>
          <a:blip r:embed="rId3" cstate="print"/>
          <a:srcRect/>
          <a:stretch>
            <a:fillRect/>
          </a:stretch>
        </p:blipFill>
        <p:spPr bwMode="auto">
          <a:xfrm>
            <a:off x="4644008" y="1916832"/>
            <a:ext cx="3456384" cy="3096344"/>
          </a:xfrm>
          <a:prstGeom prst="rect">
            <a:avLst/>
          </a:prstGeom>
          <a:noFill/>
          <a:ln w="9525">
            <a:noFill/>
            <a:miter lim="800000"/>
            <a:headEnd/>
            <a:tailEnd/>
          </a:ln>
        </p:spPr>
      </p:pic>
      <p:sp>
        <p:nvSpPr>
          <p:cNvPr id="5" name="Місце для тексту 4"/>
          <p:cNvSpPr>
            <a:spLocks noGrp="1"/>
          </p:cNvSpPr>
          <p:nvPr>
            <p:ph type="body" sz="quarter" idx="3"/>
          </p:nvPr>
        </p:nvSpPr>
        <p:spPr>
          <a:xfrm>
            <a:off x="4256613" y="1268760"/>
            <a:ext cx="4041775" cy="648072"/>
          </a:xfrm>
        </p:spPr>
        <p:txBody>
          <a:bodyPr/>
          <a:lstStyle/>
          <a:p>
            <a:r>
              <a:rPr lang="uk-UA" sz="2800" dirty="0" smtClean="0">
                <a:solidFill>
                  <a:schemeClr val="tx2">
                    <a:lumMod val="75000"/>
                  </a:schemeClr>
                </a:solidFill>
                <a:latin typeface="Times New Roman" pitchFamily="18" charset="0"/>
                <a:cs typeface="Times New Roman" pitchFamily="18" charset="0"/>
              </a:rPr>
              <a:t>       </a:t>
            </a:r>
            <a:r>
              <a:rPr lang="uk-UA" sz="3000" u="sng" dirty="0" smtClean="0">
                <a:solidFill>
                  <a:schemeClr val="tx2">
                    <a:lumMod val="75000"/>
                  </a:schemeClr>
                </a:solidFill>
                <a:latin typeface="Times New Roman" pitchFamily="18" charset="0"/>
                <a:cs typeface="Times New Roman" pitchFamily="18" charset="0"/>
              </a:rPr>
              <a:t>Об'ємна модель</a:t>
            </a:r>
            <a:endParaRPr lang="ru-RU" sz="3000" u="sng" dirty="0"/>
          </a:p>
        </p:txBody>
      </p:sp>
      <p:pic>
        <p:nvPicPr>
          <p:cNvPr id="3074" name="Picture 2" descr="D:\вув.jpg"/>
          <p:cNvPicPr>
            <a:picLocks noChangeAspect="1" noChangeArrowheads="1"/>
          </p:cNvPicPr>
          <p:nvPr/>
        </p:nvPicPr>
        <p:blipFill>
          <a:blip r:embed="rId2" cstate="print"/>
          <a:srcRect/>
          <a:stretch>
            <a:fillRect/>
          </a:stretch>
        </p:blipFill>
        <p:spPr bwMode="auto">
          <a:xfrm>
            <a:off x="532785" y="2080240"/>
            <a:ext cx="4006216" cy="4445104"/>
          </a:xfrm>
          <a:prstGeom prst="rect">
            <a:avLst/>
          </a:prstGeom>
          <a:noFill/>
        </p:spPr>
      </p:pic>
      <p:pic>
        <p:nvPicPr>
          <p:cNvPr id="9" name="Picture 3" descr="sera"/>
          <p:cNvPicPr>
            <a:picLocks noGrp="1" noChangeAspect="1" noChangeArrowheads="1"/>
          </p:cNvPicPr>
          <p:nvPr>
            <p:ph sz="quarter" idx="4"/>
          </p:nvPr>
        </p:nvPicPr>
        <p:blipFill>
          <a:blip r:embed="rId4" cstate="print"/>
          <a:srcRect/>
          <a:stretch>
            <a:fillRect/>
          </a:stretch>
        </p:blipFill>
        <p:spPr bwMode="auto">
          <a:xfrm>
            <a:off x="532785" y="1916832"/>
            <a:ext cx="3672408" cy="3168352"/>
          </a:xfrm>
          <a:prstGeom prst="rect">
            <a:avLst/>
          </a:prstGeom>
          <a:noFill/>
          <a:ln w="9525">
            <a:noFill/>
            <a:miter lim="800000"/>
            <a:headEnd/>
            <a:tailEnd/>
          </a:ln>
        </p:spPr>
      </p:pic>
    </p:spTree>
    <p:extLst>
      <p:ext uri="{BB962C8B-B14F-4D97-AF65-F5344CB8AC3E}">
        <p14:creationId xmlns:p14="http://schemas.microsoft.com/office/powerpoint/2010/main" val="2768931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вув.jpg"/>
          <p:cNvPicPr>
            <a:picLocks noChangeAspect="1" noChangeArrowheads="1"/>
          </p:cNvPicPr>
          <p:nvPr/>
        </p:nvPicPr>
        <p:blipFill>
          <a:blip r:embed="rId2" cstate="print"/>
          <a:srcRect/>
          <a:stretch>
            <a:fillRect/>
          </a:stretch>
        </p:blipFill>
        <p:spPr bwMode="auto">
          <a:xfrm>
            <a:off x="512064" y="329184"/>
            <a:ext cx="3538765" cy="5836120"/>
          </a:xfrm>
          <a:prstGeom prst="rect">
            <a:avLst/>
          </a:prstGeom>
          <a:noFill/>
        </p:spPr>
      </p:pic>
      <p:sp>
        <p:nvSpPr>
          <p:cNvPr id="3" name="Місце для тексту 2"/>
          <p:cNvSpPr>
            <a:spLocks noGrp="1"/>
          </p:cNvSpPr>
          <p:nvPr>
            <p:ph type="body" idx="1"/>
          </p:nvPr>
        </p:nvSpPr>
        <p:spPr>
          <a:xfrm>
            <a:off x="-2252" y="305218"/>
            <a:ext cx="4040188" cy="792088"/>
          </a:xfrm>
        </p:spPr>
        <p:txBody>
          <a:bodyPr/>
          <a:lstStyle/>
          <a:p>
            <a:pPr algn="ctr"/>
            <a:r>
              <a:rPr lang="uk-UA" sz="3200" u="sng" dirty="0" smtClean="0">
                <a:latin typeface="Times New Roman" pitchFamily="18" charset="0"/>
                <a:cs typeface="Times New Roman" pitchFamily="18" charset="0"/>
              </a:rPr>
              <a:t>Графічна формула</a:t>
            </a:r>
            <a:endParaRPr lang="ru-RU" sz="3200" u="sng" dirty="0">
              <a:latin typeface="Times New Roman" pitchFamily="18" charset="0"/>
              <a:cs typeface="Times New Roman" pitchFamily="18" charset="0"/>
            </a:endParaRPr>
          </a:p>
        </p:txBody>
      </p:sp>
      <p:pic>
        <p:nvPicPr>
          <p:cNvPr id="25601" name="Picture 1" descr="D:\403646.png"/>
          <p:cNvPicPr>
            <a:picLocks noGrp="1" noChangeAspect="1" noChangeArrowheads="1"/>
          </p:cNvPicPr>
          <p:nvPr>
            <p:ph sz="half" idx="2"/>
          </p:nvPr>
        </p:nvPicPr>
        <p:blipFill>
          <a:blip r:embed="rId3" cstate="print"/>
          <a:srcRect/>
          <a:stretch>
            <a:fillRect/>
          </a:stretch>
        </p:blipFill>
        <p:spPr bwMode="auto">
          <a:xfrm>
            <a:off x="30" y="1628800"/>
            <a:ext cx="3896172" cy="3168352"/>
          </a:xfrm>
          <a:prstGeom prst="rect">
            <a:avLst/>
          </a:prstGeom>
          <a:noFill/>
        </p:spPr>
      </p:pic>
      <p:sp>
        <p:nvSpPr>
          <p:cNvPr id="5" name="Місце для тексту 4"/>
          <p:cNvSpPr>
            <a:spLocks noGrp="1"/>
          </p:cNvSpPr>
          <p:nvPr>
            <p:ph type="body" sz="quarter" idx="3"/>
          </p:nvPr>
        </p:nvSpPr>
        <p:spPr>
          <a:xfrm>
            <a:off x="4048537" y="313220"/>
            <a:ext cx="4498975" cy="811524"/>
          </a:xfrm>
        </p:spPr>
        <p:txBody>
          <a:bodyPr/>
          <a:lstStyle/>
          <a:p>
            <a:pPr algn="ctr"/>
            <a:r>
              <a:rPr lang="uk-UA" sz="3200" u="sng" dirty="0" smtClean="0">
                <a:solidFill>
                  <a:schemeClr val="tx2">
                    <a:lumMod val="50000"/>
                  </a:schemeClr>
                </a:solidFill>
                <a:latin typeface="Times New Roman" pitchFamily="18" charset="0"/>
                <a:cs typeface="Times New Roman" pitchFamily="18" charset="0"/>
              </a:rPr>
              <a:t>Електронна будова </a:t>
            </a:r>
            <a:endParaRPr lang="ru-RU" sz="3200" u="sng" dirty="0">
              <a:solidFill>
                <a:schemeClr val="tx2">
                  <a:lumMod val="50000"/>
                </a:schemeClr>
              </a:solidFill>
              <a:latin typeface="Times New Roman" pitchFamily="18" charset="0"/>
              <a:cs typeface="Times New Roman" pitchFamily="18" charset="0"/>
            </a:endParaRPr>
          </a:p>
        </p:txBody>
      </p:sp>
      <p:pic>
        <p:nvPicPr>
          <p:cNvPr id="7" name="Picture 3" descr="елетонна формула"/>
          <p:cNvPicPr>
            <a:picLocks noGrp="1" noChangeAspect="1" noChangeArrowheads="1"/>
          </p:cNvPicPr>
          <p:nvPr>
            <p:ph sz="quarter" idx="4"/>
          </p:nvPr>
        </p:nvPicPr>
        <p:blipFill>
          <a:blip r:embed="rId4" cstate="print"/>
          <a:srcRect/>
          <a:stretch>
            <a:fillRect/>
          </a:stretch>
        </p:blipFill>
        <p:spPr bwMode="auto">
          <a:xfrm>
            <a:off x="4050829" y="1412776"/>
            <a:ext cx="4104456" cy="3502939"/>
          </a:xfrm>
          <a:prstGeom prst="rect">
            <a:avLst/>
          </a:prstGeom>
          <a:noFill/>
          <a:ln w="9525">
            <a:noFill/>
            <a:miter lim="800000"/>
            <a:headEnd/>
            <a:tailEnd/>
          </a:ln>
        </p:spPr>
      </p:pic>
    </p:spTree>
    <p:extLst>
      <p:ext uri="{BB962C8B-B14F-4D97-AF65-F5344CB8AC3E}">
        <p14:creationId xmlns:p14="http://schemas.microsoft.com/office/powerpoint/2010/main" val="341502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5601"/>
                                        </p:tgtEl>
                                        <p:attrNameLst>
                                          <p:attrName>style.visibility</p:attrName>
                                        </p:attrNameLst>
                                      </p:cBhvr>
                                      <p:to>
                                        <p:strVal val="visible"/>
                                      </p:to>
                                    </p:set>
                                    <p:anim calcmode="lin" valueType="num">
                                      <p:cBhvr additive="base">
                                        <p:cTn id="12" dur="500" fill="hold"/>
                                        <p:tgtEl>
                                          <p:spTgt spid="25601"/>
                                        </p:tgtEl>
                                        <p:attrNameLst>
                                          <p:attrName>ppt_x</p:attrName>
                                        </p:attrNameLst>
                                      </p:cBhvr>
                                      <p:tavLst>
                                        <p:tav tm="0">
                                          <p:val>
                                            <p:strVal val="0-#ppt_w/2"/>
                                          </p:val>
                                        </p:tav>
                                        <p:tav tm="100000">
                                          <p:val>
                                            <p:strVal val="#ppt_x"/>
                                          </p:val>
                                        </p:tav>
                                      </p:tavLst>
                                    </p:anim>
                                    <p:anim calcmode="lin" valueType="num">
                                      <p:cBhvr additive="base">
                                        <p:cTn id="13" dur="500" fill="hold"/>
                                        <p:tgtEl>
                                          <p:spTgt spid="2560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additive="base">
                                        <p:cTn id="17"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p:txBody>
          <a:bodyPr/>
          <a:lstStyle/>
          <a:p>
            <a:pPr eaLnBrk="1" hangingPunct="1"/>
            <a:r>
              <a:rPr lang="uk-UA" altLang="ru-RU" smtClean="0">
                <a:solidFill>
                  <a:srgbClr val="002060"/>
                </a:solidFill>
              </a:rPr>
              <a:t>Хімічні властивості</a:t>
            </a:r>
            <a:endParaRPr lang="ru-RU" altLang="ru-RU" smtClean="0">
              <a:solidFill>
                <a:srgbClr val="002060"/>
              </a:solidFill>
            </a:endParaRPr>
          </a:p>
        </p:txBody>
      </p:sp>
      <p:sp>
        <p:nvSpPr>
          <p:cNvPr id="8195" name="Содержимое 2"/>
          <p:cNvSpPr>
            <a:spLocks noGrp="1"/>
          </p:cNvSpPr>
          <p:nvPr>
            <p:ph idx="1"/>
          </p:nvPr>
        </p:nvSpPr>
        <p:spPr/>
        <p:txBody>
          <a:bodyPr>
            <a:normAutofit/>
          </a:bodyPr>
          <a:lstStyle/>
          <a:p>
            <a:pPr eaLnBrk="1" hangingPunct="1"/>
            <a:r>
              <a:rPr lang="uk-UA" altLang="ru-RU" sz="4000" b="1" i="1" u="sng" dirty="0" smtClean="0">
                <a:solidFill>
                  <a:srgbClr val="C00000"/>
                </a:solidFill>
              </a:rPr>
              <a:t>1.</a:t>
            </a:r>
            <a:r>
              <a:rPr lang="uk-UA" altLang="ru-RU" dirty="0" smtClean="0">
                <a:solidFill>
                  <a:srgbClr val="C00000"/>
                </a:solidFill>
              </a:rPr>
              <a:t> </a:t>
            </a:r>
            <a:r>
              <a:rPr lang="uk-UA" altLang="ru-RU" sz="4000" b="1" i="1" u="sng" dirty="0" smtClean="0">
                <a:solidFill>
                  <a:srgbClr val="C00000"/>
                </a:solidFill>
              </a:rPr>
              <a:t>Дисоціація</a:t>
            </a:r>
            <a:endParaRPr lang="uk-UA" altLang="ru-RU" b="1" i="1" u="sng" dirty="0" smtClean="0">
              <a:solidFill>
                <a:srgbClr val="C00000"/>
              </a:solidFill>
            </a:endParaRPr>
          </a:p>
          <a:p>
            <a:pPr eaLnBrk="1" hangingPunct="1"/>
            <a:r>
              <a:rPr lang="en-US" altLang="ru-RU" sz="6000" b="1" i="1" dirty="0" smtClean="0">
                <a:solidFill>
                  <a:srgbClr val="002060"/>
                </a:solidFill>
                <a:latin typeface="Times New Roman" pitchFamily="18" charset="0"/>
                <a:cs typeface="Times New Roman" pitchFamily="18" charset="0"/>
              </a:rPr>
              <a:t>H</a:t>
            </a:r>
            <a:r>
              <a:rPr lang="en-US" altLang="ru-RU" b="1" i="1" dirty="0" smtClean="0">
                <a:solidFill>
                  <a:srgbClr val="002060"/>
                </a:solidFill>
                <a:latin typeface="Times New Roman" pitchFamily="18" charset="0"/>
                <a:cs typeface="Times New Roman" pitchFamily="18" charset="0"/>
              </a:rPr>
              <a:t>2</a:t>
            </a:r>
            <a:r>
              <a:rPr lang="en-US" altLang="ru-RU" sz="6000" b="1" i="1" dirty="0" smtClean="0">
                <a:solidFill>
                  <a:srgbClr val="002060"/>
                </a:solidFill>
                <a:latin typeface="Times New Roman" pitchFamily="18" charset="0"/>
                <a:cs typeface="Times New Roman" pitchFamily="18" charset="0"/>
              </a:rPr>
              <a:t>SO</a:t>
            </a:r>
            <a:r>
              <a:rPr lang="en-US" altLang="ru-RU" b="1" i="1" dirty="0" smtClean="0">
                <a:solidFill>
                  <a:srgbClr val="002060"/>
                </a:solidFill>
                <a:latin typeface="Times New Roman" pitchFamily="18" charset="0"/>
                <a:cs typeface="Times New Roman" pitchFamily="18" charset="0"/>
              </a:rPr>
              <a:t>4</a:t>
            </a:r>
            <a:r>
              <a:rPr lang="uk-UA" altLang="ru-RU" b="1" i="1" dirty="0" smtClean="0">
                <a:solidFill>
                  <a:srgbClr val="002060"/>
                </a:solidFill>
                <a:latin typeface="Times New Roman" pitchFamily="18" charset="0"/>
                <a:cs typeface="Times New Roman" pitchFamily="18" charset="0"/>
              </a:rPr>
              <a:t>           </a:t>
            </a:r>
            <a:r>
              <a:rPr lang="en-US" altLang="ru-RU" sz="5400" b="1" i="1" dirty="0" smtClean="0">
                <a:solidFill>
                  <a:srgbClr val="002060"/>
                </a:solidFill>
                <a:latin typeface="Times New Roman" pitchFamily="18" charset="0"/>
                <a:cs typeface="Times New Roman" pitchFamily="18" charset="0"/>
              </a:rPr>
              <a:t>H</a:t>
            </a:r>
            <a:r>
              <a:rPr lang="en-US" altLang="ru-RU" sz="5400" b="1" i="1" baseline="30000" dirty="0" smtClean="0">
                <a:solidFill>
                  <a:srgbClr val="002060"/>
                </a:solidFill>
                <a:latin typeface="Times New Roman" pitchFamily="18" charset="0"/>
                <a:cs typeface="Times New Roman" pitchFamily="18" charset="0"/>
              </a:rPr>
              <a:t>+</a:t>
            </a:r>
            <a:r>
              <a:rPr lang="en-US" altLang="ru-RU" sz="5400" b="1" i="1" dirty="0" smtClean="0">
                <a:solidFill>
                  <a:srgbClr val="002060"/>
                </a:solidFill>
                <a:latin typeface="Times New Roman" pitchFamily="18" charset="0"/>
                <a:cs typeface="Times New Roman" pitchFamily="18" charset="0"/>
              </a:rPr>
              <a:t>+HSO</a:t>
            </a:r>
            <a:r>
              <a:rPr lang="en-US" altLang="ru-RU" sz="5400" b="1" i="1" baseline="-25000" dirty="0" smtClean="0">
                <a:solidFill>
                  <a:srgbClr val="002060"/>
                </a:solidFill>
                <a:latin typeface="Times New Roman" pitchFamily="18" charset="0"/>
                <a:cs typeface="Times New Roman" pitchFamily="18" charset="0"/>
              </a:rPr>
              <a:t>4</a:t>
            </a:r>
            <a:r>
              <a:rPr lang="uk-UA" altLang="ru-RU" sz="5400" b="1" i="1" baseline="30000" dirty="0" smtClean="0">
                <a:solidFill>
                  <a:srgbClr val="002060"/>
                </a:solidFill>
                <a:latin typeface="Times New Roman" pitchFamily="18" charset="0"/>
                <a:cs typeface="Times New Roman" pitchFamily="18" charset="0"/>
              </a:rPr>
              <a:t>-</a:t>
            </a:r>
            <a:endParaRPr lang="en-US" altLang="ru-RU" sz="4400" b="1" i="1" baseline="30000" dirty="0" smtClean="0">
              <a:solidFill>
                <a:srgbClr val="002060"/>
              </a:solidFill>
              <a:latin typeface="Times New Roman" pitchFamily="18" charset="0"/>
              <a:cs typeface="Times New Roman" pitchFamily="18" charset="0"/>
            </a:endParaRPr>
          </a:p>
          <a:p>
            <a:pPr algn="r" eaLnBrk="1" hangingPunct="1">
              <a:buFontTx/>
              <a:buNone/>
            </a:pPr>
            <a:endParaRPr lang="uk-UA" altLang="ru-RU" sz="2400" i="1" dirty="0" smtClean="0">
              <a:solidFill>
                <a:srgbClr val="002060"/>
              </a:solidFill>
              <a:latin typeface="Times New Roman" pitchFamily="18" charset="0"/>
              <a:cs typeface="Times New Roman" pitchFamily="18" charset="0"/>
            </a:endParaRPr>
          </a:p>
          <a:p>
            <a:pPr algn="r" eaLnBrk="1" hangingPunct="1">
              <a:buFontTx/>
              <a:buNone/>
            </a:pPr>
            <a:r>
              <a:rPr lang="uk-UA" altLang="ru-RU" sz="2400" i="1" dirty="0" smtClean="0">
                <a:solidFill>
                  <a:srgbClr val="002060"/>
                </a:solidFill>
                <a:latin typeface="Times New Roman" pitchFamily="18" charset="0"/>
                <a:cs typeface="Times New Roman" pitchFamily="18" charset="0"/>
              </a:rPr>
              <a:t>ГІДРОГЕНСУЛЬФАТ -  ЙОН</a:t>
            </a:r>
          </a:p>
          <a:p>
            <a:pPr eaLnBrk="1" hangingPunct="1">
              <a:buFontTx/>
              <a:buNone/>
            </a:pPr>
            <a:r>
              <a:rPr lang="uk-UA" altLang="ru-RU" sz="6000" b="1" i="1" dirty="0" smtClean="0">
                <a:solidFill>
                  <a:srgbClr val="C00000"/>
                </a:solidFill>
                <a:latin typeface="Times New Roman" pitchFamily="18" charset="0"/>
                <a:cs typeface="Times New Roman" pitchFamily="18" charset="0"/>
              </a:rPr>
              <a:t>   </a:t>
            </a:r>
            <a:r>
              <a:rPr lang="en-US" altLang="ru-RU" sz="6000" b="1" i="1" dirty="0" smtClean="0">
                <a:solidFill>
                  <a:srgbClr val="002060"/>
                </a:solidFill>
                <a:latin typeface="Times New Roman" pitchFamily="18" charset="0"/>
                <a:cs typeface="Times New Roman" pitchFamily="18" charset="0"/>
              </a:rPr>
              <a:t>HSO</a:t>
            </a:r>
            <a:r>
              <a:rPr lang="en-US" altLang="ru-RU" b="1" i="1" dirty="0" smtClean="0">
                <a:solidFill>
                  <a:srgbClr val="002060"/>
                </a:solidFill>
                <a:latin typeface="Times New Roman" pitchFamily="18" charset="0"/>
                <a:cs typeface="Times New Roman" pitchFamily="18" charset="0"/>
              </a:rPr>
              <a:t>4</a:t>
            </a:r>
            <a:r>
              <a:rPr lang="uk-UA" altLang="ru-RU" sz="4400" b="1" i="1" dirty="0" smtClean="0">
                <a:solidFill>
                  <a:srgbClr val="002060"/>
                </a:solidFill>
                <a:latin typeface="Times New Roman" pitchFamily="18" charset="0"/>
                <a:cs typeface="Times New Roman" pitchFamily="18" charset="0"/>
              </a:rPr>
              <a:t> </a:t>
            </a:r>
            <a:r>
              <a:rPr lang="uk-UA" altLang="ru-RU" sz="7200" b="1" i="1" baseline="30000" dirty="0" smtClean="0">
                <a:solidFill>
                  <a:srgbClr val="002060"/>
                </a:solidFill>
                <a:latin typeface="Times New Roman" pitchFamily="18" charset="0"/>
                <a:cs typeface="Times New Roman" pitchFamily="18" charset="0"/>
              </a:rPr>
              <a:t>-</a:t>
            </a:r>
            <a:r>
              <a:rPr lang="uk-UA" altLang="ru-RU" sz="4400" b="1" i="1" dirty="0" smtClean="0">
                <a:solidFill>
                  <a:srgbClr val="002060"/>
                </a:solidFill>
                <a:latin typeface="Times New Roman" pitchFamily="18" charset="0"/>
                <a:cs typeface="Times New Roman" pitchFamily="18" charset="0"/>
              </a:rPr>
              <a:t>       </a:t>
            </a:r>
            <a:r>
              <a:rPr lang="en-US" altLang="ru-RU" sz="6000" b="1" i="1" dirty="0" smtClean="0">
                <a:solidFill>
                  <a:srgbClr val="002060"/>
                </a:solidFill>
                <a:latin typeface="Times New Roman" pitchFamily="18" charset="0"/>
                <a:cs typeface="Times New Roman" pitchFamily="18" charset="0"/>
              </a:rPr>
              <a:t>H</a:t>
            </a:r>
            <a:r>
              <a:rPr lang="uk-UA" altLang="ru-RU" sz="6000" b="1" i="1" dirty="0" smtClean="0">
                <a:solidFill>
                  <a:srgbClr val="002060"/>
                </a:solidFill>
                <a:latin typeface="Times New Roman" pitchFamily="18" charset="0"/>
                <a:cs typeface="Times New Roman" pitchFamily="18" charset="0"/>
              </a:rPr>
              <a:t> </a:t>
            </a:r>
            <a:r>
              <a:rPr lang="en-US" altLang="ru-RU" sz="7200" b="1" i="1" baseline="30000" dirty="0" smtClean="0">
                <a:solidFill>
                  <a:srgbClr val="002060"/>
                </a:solidFill>
                <a:latin typeface="Times New Roman" pitchFamily="18" charset="0"/>
                <a:cs typeface="Times New Roman" pitchFamily="18" charset="0"/>
              </a:rPr>
              <a:t>+</a:t>
            </a:r>
            <a:r>
              <a:rPr lang="uk-UA" altLang="ru-RU" sz="4400" b="1" i="1" dirty="0" smtClean="0">
                <a:solidFill>
                  <a:srgbClr val="002060"/>
                </a:solidFill>
                <a:latin typeface="Times New Roman" pitchFamily="18" charset="0"/>
                <a:cs typeface="Times New Roman" pitchFamily="18" charset="0"/>
              </a:rPr>
              <a:t>  </a:t>
            </a:r>
            <a:r>
              <a:rPr lang="uk-UA" altLang="ru-RU" sz="5400" b="1" i="1" dirty="0" smtClean="0">
                <a:solidFill>
                  <a:srgbClr val="002060"/>
                </a:solidFill>
                <a:latin typeface="Times New Roman" pitchFamily="18" charset="0"/>
                <a:cs typeface="Times New Roman" pitchFamily="18" charset="0"/>
              </a:rPr>
              <a:t>+</a:t>
            </a:r>
            <a:r>
              <a:rPr lang="uk-UA" altLang="ru-RU" sz="4400" b="1" i="1" dirty="0" smtClean="0">
                <a:solidFill>
                  <a:srgbClr val="002060"/>
                </a:solidFill>
                <a:latin typeface="Times New Roman" pitchFamily="18" charset="0"/>
                <a:cs typeface="Times New Roman" pitchFamily="18" charset="0"/>
              </a:rPr>
              <a:t>  </a:t>
            </a:r>
            <a:r>
              <a:rPr lang="en-US" altLang="ru-RU" sz="6000" b="1" i="1" dirty="0" smtClean="0">
                <a:solidFill>
                  <a:srgbClr val="002060"/>
                </a:solidFill>
                <a:latin typeface="Times New Roman" pitchFamily="18" charset="0"/>
                <a:cs typeface="Times New Roman" pitchFamily="18" charset="0"/>
              </a:rPr>
              <a:t>SO</a:t>
            </a:r>
            <a:r>
              <a:rPr lang="en-US" altLang="ru-RU" b="1" i="1" dirty="0" smtClean="0">
                <a:solidFill>
                  <a:srgbClr val="002060"/>
                </a:solidFill>
                <a:latin typeface="Times New Roman" pitchFamily="18" charset="0"/>
                <a:cs typeface="Times New Roman" pitchFamily="18" charset="0"/>
              </a:rPr>
              <a:t>4</a:t>
            </a:r>
            <a:r>
              <a:rPr lang="uk-UA" altLang="ru-RU" b="1" i="1" dirty="0" smtClean="0">
                <a:solidFill>
                  <a:srgbClr val="002060"/>
                </a:solidFill>
                <a:latin typeface="Times New Roman" pitchFamily="18" charset="0"/>
                <a:cs typeface="Times New Roman" pitchFamily="18" charset="0"/>
              </a:rPr>
              <a:t>  </a:t>
            </a:r>
            <a:r>
              <a:rPr lang="uk-UA" altLang="ru-RU" sz="5400" b="1" i="1" baseline="30000" dirty="0" smtClean="0">
                <a:solidFill>
                  <a:srgbClr val="002060"/>
                </a:solidFill>
                <a:latin typeface="Times New Roman" pitchFamily="18" charset="0"/>
                <a:cs typeface="Times New Roman" pitchFamily="18" charset="0"/>
              </a:rPr>
              <a:t>2</a:t>
            </a:r>
            <a:r>
              <a:rPr lang="uk-UA" altLang="ru-RU" sz="6600" b="1" i="1" baseline="30000" dirty="0" smtClean="0">
                <a:solidFill>
                  <a:srgbClr val="002060"/>
                </a:solidFill>
                <a:latin typeface="Times New Roman" pitchFamily="18" charset="0"/>
                <a:cs typeface="Times New Roman" pitchFamily="18" charset="0"/>
              </a:rPr>
              <a:t>-</a:t>
            </a:r>
            <a:r>
              <a:rPr lang="uk-UA" altLang="ru-RU" sz="4400" b="1" i="1" dirty="0">
                <a:solidFill>
                  <a:srgbClr val="002060"/>
                </a:solidFill>
                <a:latin typeface="Times New Roman" pitchFamily="18" charset="0"/>
                <a:cs typeface="Times New Roman" pitchFamily="18" charset="0"/>
              </a:rPr>
              <a:t> </a:t>
            </a:r>
            <a:r>
              <a:rPr lang="uk-UA" altLang="ru-RU" sz="4400" b="1" i="1" dirty="0" smtClean="0">
                <a:solidFill>
                  <a:srgbClr val="002060"/>
                </a:solidFill>
                <a:latin typeface="Times New Roman" pitchFamily="18" charset="0"/>
                <a:cs typeface="Times New Roman" pitchFamily="18" charset="0"/>
              </a:rPr>
              <a:t>                       </a:t>
            </a:r>
            <a:r>
              <a:rPr lang="uk-UA" altLang="ru-RU" sz="2400" i="1" dirty="0" smtClean="0">
                <a:solidFill>
                  <a:srgbClr val="002060"/>
                </a:solidFill>
                <a:latin typeface="Times New Roman" pitchFamily="18" charset="0"/>
                <a:cs typeface="Times New Roman" pitchFamily="18" charset="0"/>
              </a:rPr>
              <a:t>СУЛЬФАТ -  ЙОН</a:t>
            </a:r>
            <a:endParaRPr lang="ru-RU" altLang="ru-RU" sz="2400" i="1" dirty="0" smtClean="0">
              <a:solidFill>
                <a:srgbClr val="002060"/>
              </a:solidFill>
              <a:latin typeface="Times New Roman" pitchFamily="18" charset="0"/>
              <a:cs typeface="Times New Roman" pitchFamily="18" charset="0"/>
            </a:endParaRPr>
          </a:p>
        </p:txBody>
      </p:sp>
      <p:cxnSp>
        <p:nvCxnSpPr>
          <p:cNvPr id="5" name="Прямая со стрелкой 4"/>
          <p:cNvCxnSpPr/>
          <p:nvPr/>
        </p:nvCxnSpPr>
        <p:spPr>
          <a:xfrm>
            <a:off x="3211829" y="2852936"/>
            <a:ext cx="500062" cy="1588"/>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cxnSp>
        <p:nvCxnSpPr>
          <p:cNvPr id="6" name="Прямая со стрелкой 5"/>
          <p:cNvCxnSpPr/>
          <p:nvPr/>
        </p:nvCxnSpPr>
        <p:spPr>
          <a:xfrm rot="10800000">
            <a:off x="3140391" y="3068960"/>
            <a:ext cx="571500"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cxnSp>
        <p:nvCxnSpPr>
          <p:cNvPr id="12" name="Прямая со стрелкой 11"/>
          <p:cNvCxnSpPr/>
          <p:nvPr/>
        </p:nvCxnSpPr>
        <p:spPr>
          <a:xfrm>
            <a:off x="3414711" y="4579541"/>
            <a:ext cx="500062"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cxnSp>
        <p:nvCxnSpPr>
          <p:cNvPr id="13" name="Прямая со стрелкой 12"/>
          <p:cNvCxnSpPr/>
          <p:nvPr/>
        </p:nvCxnSpPr>
        <p:spPr>
          <a:xfrm rot="10800000">
            <a:off x="3357562" y="4797152"/>
            <a:ext cx="571500"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357506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4067944" y="4011541"/>
            <a:ext cx="4536504" cy="2597988"/>
          </a:xfrm>
          <a:prstGeom prst="rect">
            <a:avLst/>
          </a:prstGeom>
          <a:noFill/>
          <a:ln w="9525">
            <a:noFill/>
            <a:miter lim="800000"/>
            <a:headEnd/>
            <a:tailEnd/>
          </a:ln>
        </p:spPr>
      </p:pic>
      <p:pic>
        <p:nvPicPr>
          <p:cNvPr id="23553" name="Picture 1" descr="D:\вув.jpg"/>
          <p:cNvPicPr>
            <a:picLocks noChangeAspect="1" noChangeArrowheads="1"/>
          </p:cNvPicPr>
          <p:nvPr/>
        </p:nvPicPr>
        <p:blipFill>
          <a:blip r:embed="rId3" cstate="print"/>
          <a:srcRect/>
          <a:stretch>
            <a:fillRect/>
          </a:stretch>
        </p:blipFill>
        <p:spPr bwMode="auto">
          <a:xfrm>
            <a:off x="491605" y="314363"/>
            <a:ext cx="3576339" cy="6543637"/>
          </a:xfrm>
          <a:prstGeom prst="rect">
            <a:avLst/>
          </a:prstGeom>
          <a:noFill/>
        </p:spPr>
      </p:pic>
      <p:sp>
        <p:nvSpPr>
          <p:cNvPr id="2" name="Прямоугольник 1"/>
          <p:cNvSpPr>
            <a:spLocks noChangeArrowheads="1"/>
          </p:cNvSpPr>
          <p:nvPr/>
        </p:nvSpPr>
        <p:spPr bwMode="auto">
          <a:xfrm>
            <a:off x="611560" y="188641"/>
            <a:ext cx="8064896" cy="3477875"/>
          </a:xfrm>
          <a:prstGeom prst="rect">
            <a:avLst/>
          </a:prstGeom>
          <a:noFill/>
          <a:ln w="9525">
            <a:noFill/>
            <a:miter lim="800000"/>
            <a:headEnd/>
            <a:tailEnd/>
          </a:ln>
        </p:spPr>
        <p:txBody>
          <a:bodyPr wrap="square">
            <a:spAutoFit/>
          </a:bodyPr>
          <a:lstStyle/>
          <a:p>
            <a:pPr algn="ctr"/>
            <a:r>
              <a:rPr lang="uk-UA" sz="4000" b="1" dirty="0" smtClean="0">
                <a:solidFill>
                  <a:schemeClr val="accent2">
                    <a:lumMod val="75000"/>
                  </a:schemeClr>
                </a:solidFill>
                <a:latin typeface="Times New Roman" pitchFamily="18" charset="0"/>
                <a:cs typeface="Times New Roman" pitchFamily="18" charset="0"/>
              </a:rPr>
              <a:t>Фізичні властивості </a:t>
            </a:r>
          </a:p>
          <a:p>
            <a:r>
              <a:rPr lang="uk-UA" sz="3600" b="1" dirty="0" smtClean="0">
                <a:solidFill>
                  <a:schemeClr val="tx2">
                    <a:lumMod val="75000"/>
                  </a:schemeClr>
                </a:solidFill>
                <a:latin typeface="Times New Roman" pitchFamily="18" charset="0"/>
                <a:cs typeface="Times New Roman" pitchFamily="18" charset="0"/>
              </a:rPr>
              <a:t>Сульфатна </a:t>
            </a:r>
            <a:r>
              <a:rPr lang="ru-RU" sz="3600" b="1" dirty="0" smtClean="0">
                <a:solidFill>
                  <a:schemeClr val="tx2">
                    <a:lumMod val="75000"/>
                  </a:schemeClr>
                </a:solidFill>
                <a:latin typeface="Times New Roman" pitchFamily="18" charset="0"/>
                <a:cs typeface="Times New Roman" pitchFamily="18" charset="0"/>
              </a:rPr>
              <a:t> кислота  </a:t>
            </a:r>
            <a:r>
              <a:rPr lang="ru-RU" sz="3600" b="1" dirty="0" err="1" smtClean="0">
                <a:solidFill>
                  <a:schemeClr val="tx2">
                    <a:lumMod val="75000"/>
                  </a:schemeClr>
                </a:solidFill>
                <a:latin typeface="Times New Roman" pitchFamily="18" charset="0"/>
                <a:cs typeface="Times New Roman" pitchFamily="18" charset="0"/>
              </a:rPr>
              <a:t>являє</a:t>
            </a:r>
            <a:r>
              <a:rPr lang="ru-RU" sz="3600" b="1" dirty="0" smtClean="0">
                <a:solidFill>
                  <a:schemeClr val="tx2">
                    <a:lumMod val="75000"/>
                  </a:schemeClr>
                </a:solidFill>
                <a:latin typeface="Times New Roman" pitchFamily="18" charset="0"/>
                <a:cs typeface="Times New Roman" pitchFamily="18" charset="0"/>
              </a:rPr>
              <a:t>  собою </a:t>
            </a:r>
            <a:r>
              <a:rPr lang="ru-RU" sz="3600" b="1" dirty="0" err="1" smtClean="0">
                <a:solidFill>
                  <a:schemeClr val="tx2">
                    <a:lumMod val="75000"/>
                  </a:schemeClr>
                </a:solidFill>
                <a:latin typeface="Times New Roman" pitchFamily="18" charset="0"/>
                <a:cs typeface="Times New Roman" pitchFamily="18" charset="0"/>
              </a:rPr>
              <a:t>оліїсту</a:t>
            </a:r>
            <a:r>
              <a:rPr lang="ru-RU" sz="3600" b="1" dirty="0" smtClean="0">
                <a:solidFill>
                  <a:schemeClr val="tx2">
                    <a:lumMod val="75000"/>
                  </a:schemeClr>
                </a:solidFill>
                <a:latin typeface="Times New Roman" pitchFamily="18" charset="0"/>
                <a:cs typeface="Times New Roman" pitchFamily="18" charset="0"/>
              </a:rPr>
              <a:t>  </a:t>
            </a:r>
            <a:r>
              <a:rPr lang="ru-RU" sz="3600" b="1" dirty="0" err="1" smtClean="0">
                <a:solidFill>
                  <a:schemeClr val="tx2">
                    <a:lumMod val="75000"/>
                  </a:schemeClr>
                </a:solidFill>
                <a:latin typeface="Times New Roman" pitchFamily="18" charset="0"/>
                <a:cs typeface="Times New Roman" pitchFamily="18" charset="0"/>
              </a:rPr>
              <a:t>рідину</a:t>
            </a:r>
            <a:r>
              <a:rPr lang="ru-RU" sz="3600" b="1" dirty="0" smtClean="0">
                <a:solidFill>
                  <a:schemeClr val="tx2">
                    <a:lumMod val="75000"/>
                  </a:schemeClr>
                </a:solidFill>
                <a:latin typeface="Times New Roman" pitchFamily="18" charset="0"/>
                <a:cs typeface="Times New Roman" pitchFamily="18" charset="0"/>
              </a:rPr>
              <a:t> без  </a:t>
            </a:r>
            <a:r>
              <a:rPr lang="ru-RU" sz="3600" b="1" dirty="0" err="1" smtClean="0">
                <a:solidFill>
                  <a:schemeClr val="tx2">
                    <a:lumMod val="75000"/>
                  </a:schemeClr>
                </a:solidFill>
                <a:latin typeface="Times New Roman" pitchFamily="18" charset="0"/>
                <a:cs typeface="Times New Roman" pitchFamily="18" charset="0"/>
              </a:rPr>
              <a:t>кольору</a:t>
            </a:r>
            <a:r>
              <a:rPr lang="ru-RU" sz="3600" b="1" dirty="0" smtClean="0">
                <a:solidFill>
                  <a:schemeClr val="tx2">
                    <a:lumMod val="75000"/>
                  </a:schemeClr>
                </a:solidFill>
                <a:latin typeface="Times New Roman" pitchFamily="18" charset="0"/>
                <a:cs typeface="Times New Roman" pitchFamily="18" charset="0"/>
              </a:rPr>
              <a:t> </a:t>
            </a:r>
            <a:r>
              <a:rPr lang="ru-RU" sz="3600" b="1" dirty="0" err="1">
                <a:solidFill>
                  <a:schemeClr val="tx2">
                    <a:lumMod val="75000"/>
                  </a:schemeClr>
                </a:solidFill>
                <a:latin typeface="Times New Roman" pitchFamily="18" charset="0"/>
                <a:cs typeface="Times New Roman" pitchFamily="18" charset="0"/>
              </a:rPr>
              <a:t>і</a:t>
            </a:r>
            <a:r>
              <a:rPr lang="ru-RU" sz="3600" b="1" dirty="0">
                <a:solidFill>
                  <a:schemeClr val="tx2">
                    <a:lumMod val="75000"/>
                  </a:schemeClr>
                </a:solidFill>
                <a:latin typeface="Times New Roman" pitchFamily="18" charset="0"/>
                <a:cs typeface="Times New Roman" pitchFamily="18" charset="0"/>
              </a:rPr>
              <a:t> запаху. </a:t>
            </a:r>
            <a:r>
              <a:rPr lang="ru-RU" sz="3600" b="1" dirty="0" err="1" smtClean="0">
                <a:solidFill>
                  <a:schemeClr val="tx2">
                    <a:lumMod val="75000"/>
                  </a:schemeClr>
                </a:solidFill>
                <a:latin typeface="Times New Roman" pitchFamily="18" charset="0"/>
                <a:cs typeface="Times New Roman" pitchFamily="18" charset="0"/>
              </a:rPr>
              <a:t>Дуже</a:t>
            </a:r>
            <a:r>
              <a:rPr lang="ru-RU" sz="3600" b="1" dirty="0" smtClean="0">
                <a:solidFill>
                  <a:schemeClr val="tx2">
                    <a:lumMod val="75000"/>
                  </a:schemeClr>
                </a:solidFill>
                <a:latin typeface="Times New Roman" pitchFamily="18" charset="0"/>
                <a:cs typeface="Times New Roman" pitchFamily="18" charset="0"/>
              </a:rPr>
              <a:t> в</a:t>
            </a:r>
            <a:r>
              <a:rPr lang="en-US" sz="3600" b="1" dirty="0" smtClean="0">
                <a:solidFill>
                  <a:schemeClr val="tx2">
                    <a:lumMod val="75000"/>
                  </a:schemeClr>
                </a:solidFill>
                <a:latin typeface="Times New Roman" pitchFamily="18" charset="0"/>
                <a:cs typeface="Times New Roman" pitchFamily="18" charset="0"/>
              </a:rPr>
              <a:t>’</a:t>
            </a:r>
            <a:r>
              <a:rPr lang="uk-UA" sz="3600" b="1" dirty="0" err="1" smtClean="0">
                <a:solidFill>
                  <a:schemeClr val="tx2">
                    <a:lumMod val="75000"/>
                  </a:schemeClr>
                </a:solidFill>
                <a:latin typeface="Times New Roman" pitchFamily="18" charset="0"/>
                <a:cs typeface="Times New Roman" pitchFamily="18" charset="0"/>
              </a:rPr>
              <a:t>язка</a:t>
            </a:r>
            <a:r>
              <a:rPr lang="uk-UA" sz="3600" b="1" dirty="0" smtClean="0">
                <a:solidFill>
                  <a:schemeClr val="tx2">
                    <a:lumMod val="75000"/>
                  </a:schemeClr>
                </a:solidFill>
                <a:latin typeface="Times New Roman" pitchFamily="18" charset="0"/>
                <a:cs typeface="Times New Roman" pitchFamily="18" charset="0"/>
              </a:rPr>
              <a:t> і гігроскопічна рідина. Одна з найсильніших неорганічних кислот, дуже їдка і небезпечна.</a:t>
            </a:r>
            <a:endParaRPr lang="ru-RU" sz="3600" b="1" dirty="0">
              <a:solidFill>
                <a:schemeClr val="tx2">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1968423925"/>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D:\вув.jpg"/>
          <p:cNvPicPr>
            <a:picLocks noChangeAspect="1" noChangeArrowheads="1"/>
          </p:cNvPicPr>
          <p:nvPr/>
        </p:nvPicPr>
        <p:blipFill>
          <a:blip r:embed="rId2" cstate="print"/>
          <a:srcRect/>
          <a:stretch>
            <a:fillRect/>
          </a:stretch>
        </p:blipFill>
        <p:spPr bwMode="auto">
          <a:xfrm>
            <a:off x="495881" y="319177"/>
            <a:ext cx="3428047" cy="6531790"/>
          </a:xfrm>
          <a:prstGeom prst="rect">
            <a:avLst/>
          </a:prstGeom>
          <a:noFill/>
        </p:spPr>
      </p:pic>
      <p:sp>
        <p:nvSpPr>
          <p:cNvPr id="3" name="Содержимое 2"/>
          <p:cNvSpPr>
            <a:spLocks noGrp="1"/>
          </p:cNvSpPr>
          <p:nvPr>
            <p:ph idx="1"/>
          </p:nvPr>
        </p:nvSpPr>
        <p:spPr>
          <a:xfrm>
            <a:off x="428596" y="260648"/>
            <a:ext cx="7743804" cy="4752529"/>
          </a:xfrm>
        </p:spPr>
        <p:txBody>
          <a:bodyPr/>
          <a:lstStyle/>
          <a:p>
            <a:pPr marL="0" indent="0">
              <a:buNone/>
            </a:pPr>
            <a:r>
              <a:rPr lang="ru-RU" sz="2700" b="1" dirty="0" smtClean="0">
                <a:solidFill>
                  <a:schemeClr val="tx2">
                    <a:lumMod val="50000"/>
                  </a:schemeClr>
                </a:solidFill>
                <a:latin typeface="Times New Roman" pitchFamily="18" charset="0"/>
                <a:cs typeface="Times New Roman" pitchFamily="18" charset="0"/>
              </a:rPr>
              <a:t>Температура  </a:t>
            </a:r>
            <a:r>
              <a:rPr lang="ru-RU" sz="2700" b="1" dirty="0" err="1" smtClean="0">
                <a:solidFill>
                  <a:schemeClr val="tx2">
                    <a:lumMod val="50000"/>
                  </a:schemeClr>
                </a:solidFill>
                <a:latin typeface="Times New Roman" pitchFamily="18" charset="0"/>
                <a:cs typeface="Times New Roman" pitchFamily="18" charset="0"/>
              </a:rPr>
              <a:t>кипіння</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сполуки</a:t>
            </a:r>
            <a:r>
              <a:rPr lang="ru-RU" sz="2700" b="1" dirty="0" smtClean="0">
                <a:solidFill>
                  <a:schemeClr val="tx2">
                    <a:lumMod val="50000"/>
                  </a:schemeClr>
                </a:solidFill>
                <a:latin typeface="Times New Roman" pitchFamily="18" charset="0"/>
                <a:cs typeface="Times New Roman" pitchFamily="18" charset="0"/>
              </a:rPr>
              <a:t> +280°С. </a:t>
            </a:r>
            <a:r>
              <a:rPr lang="ru-RU" sz="2700" b="1" dirty="0" err="1" smtClean="0">
                <a:solidFill>
                  <a:schemeClr val="tx2">
                    <a:lumMod val="50000"/>
                  </a:schemeClr>
                </a:solidFill>
                <a:latin typeface="Times New Roman" pitchFamily="18" charset="0"/>
                <a:cs typeface="Times New Roman" pitchFamily="18" charset="0"/>
              </a:rPr>
              <a:t>Під</a:t>
            </a:r>
            <a:endParaRPr lang="ru-RU" sz="2700" b="1" dirty="0" smtClean="0">
              <a:solidFill>
                <a:schemeClr val="tx2">
                  <a:lumMod val="50000"/>
                </a:schemeClr>
              </a:solidFill>
              <a:latin typeface="Times New Roman" pitchFamily="18" charset="0"/>
              <a:cs typeface="Times New Roman" pitchFamily="18" charset="0"/>
            </a:endParaRPr>
          </a:p>
          <a:p>
            <a:pPr>
              <a:buNone/>
            </a:pPr>
            <a:r>
              <a:rPr lang="ru-RU" sz="2700" b="1" dirty="0" smtClean="0">
                <a:solidFill>
                  <a:schemeClr val="tx2">
                    <a:lumMod val="50000"/>
                  </a:schemeClr>
                </a:solidFill>
                <a:latin typeface="Times New Roman" pitchFamily="18" charset="0"/>
                <a:cs typeface="Times New Roman" pitchFamily="18" charset="0"/>
              </a:rPr>
              <a:t>    час </a:t>
            </a:r>
            <a:r>
              <a:rPr lang="ru-RU" sz="2700" b="1" dirty="0" err="1" smtClean="0">
                <a:solidFill>
                  <a:schemeClr val="tx2">
                    <a:lumMod val="50000"/>
                  </a:schemeClr>
                </a:solidFill>
                <a:latin typeface="Times New Roman" pitchFamily="18" charset="0"/>
                <a:cs typeface="Times New Roman" pitchFamily="18" charset="0"/>
              </a:rPr>
              <a:t>кипіння</a:t>
            </a:r>
            <a:r>
              <a:rPr lang="ru-RU" sz="2700" b="1" dirty="0" smtClean="0">
                <a:solidFill>
                  <a:schemeClr val="tx2">
                    <a:lumMod val="50000"/>
                  </a:schemeClr>
                </a:solidFill>
                <a:latin typeface="Times New Roman" pitchFamily="18" charset="0"/>
                <a:cs typeface="Times New Roman" pitchFamily="18" charset="0"/>
              </a:rPr>
              <a:t> кислота </a:t>
            </a:r>
            <a:r>
              <a:rPr lang="ru-RU" sz="2700" b="1" dirty="0" err="1" smtClean="0">
                <a:solidFill>
                  <a:schemeClr val="tx2">
                    <a:lumMod val="50000"/>
                  </a:schemeClr>
                </a:solidFill>
                <a:latin typeface="Times New Roman" pitchFamily="18" charset="0"/>
                <a:cs typeface="Times New Roman" pitchFamily="18" charset="0"/>
              </a:rPr>
              <a:t>починає</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розкладатися</a:t>
            </a:r>
            <a:r>
              <a:rPr lang="ru-RU" sz="2700" b="1" dirty="0" smtClean="0">
                <a:solidFill>
                  <a:schemeClr val="tx2">
                    <a:lumMod val="50000"/>
                  </a:schemeClr>
                </a:solidFill>
                <a:latin typeface="Times New Roman" pitchFamily="18" charset="0"/>
                <a:cs typeface="Times New Roman" pitchFamily="18" charset="0"/>
              </a:rPr>
              <a:t> на </a:t>
            </a:r>
            <a:r>
              <a:rPr lang="ru-RU" sz="2700" b="1" dirty="0" err="1" smtClean="0">
                <a:solidFill>
                  <a:schemeClr val="tx2">
                    <a:lumMod val="50000"/>
                  </a:schemeClr>
                </a:solidFill>
                <a:latin typeface="Times New Roman" pitchFamily="18" charset="0"/>
                <a:cs typeface="Times New Roman" pitchFamily="18" charset="0"/>
              </a:rPr>
              <a:t>сульфур</a:t>
            </a:r>
            <a:r>
              <a:rPr lang="ru-RU" sz="2700" b="1" dirty="0" smtClean="0">
                <a:solidFill>
                  <a:schemeClr val="tx2">
                    <a:lumMod val="50000"/>
                  </a:schemeClr>
                </a:solidFill>
                <a:latin typeface="Times New Roman" pitchFamily="18" charset="0"/>
                <a:cs typeface="Times New Roman" pitchFamily="18" charset="0"/>
              </a:rPr>
              <a:t>(VI) оксид </a:t>
            </a:r>
            <a:r>
              <a:rPr lang="ru-RU" sz="2700" b="1" dirty="0" err="1" smtClean="0">
                <a:solidFill>
                  <a:schemeClr val="tx2">
                    <a:lumMod val="50000"/>
                  </a:schemeClr>
                </a:solidFill>
                <a:latin typeface="Times New Roman" pitchFamily="18" charset="0"/>
                <a:cs typeface="Times New Roman" pitchFamily="18" charset="0"/>
              </a:rPr>
              <a:t>і</a:t>
            </a:r>
            <a:r>
              <a:rPr lang="ru-RU" sz="2700" b="1" dirty="0" smtClean="0">
                <a:solidFill>
                  <a:schemeClr val="tx2">
                    <a:lumMod val="50000"/>
                  </a:schemeClr>
                </a:solidFill>
                <a:latin typeface="Times New Roman" pitchFamily="18" charset="0"/>
                <a:cs typeface="Times New Roman" pitchFamily="18" charset="0"/>
              </a:rPr>
              <a:t> воду.</a:t>
            </a:r>
            <a:endParaRPr lang="en-US" sz="2700" b="1" dirty="0" smtClean="0">
              <a:solidFill>
                <a:schemeClr val="tx2">
                  <a:lumMod val="50000"/>
                </a:schemeClr>
              </a:solidFill>
              <a:latin typeface="Times New Roman" pitchFamily="18" charset="0"/>
              <a:cs typeface="Times New Roman" pitchFamily="18" charset="0"/>
            </a:endParaRPr>
          </a:p>
          <a:p>
            <a:pPr marL="0" indent="0">
              <a:buNone/>
            </a:pPr>
            <a:r>
              <a:rPr lang="ru-RU" sz="2700" b="1" dirty="0" smtClean="0">
                <a:solidFill>
                  <a:schemeClr val="tx2">
                    <a:lumMod val="50000"/>
                  </a:schemeClr>
                </a:solidFill>
                <a:latin typeface="Times New Roman" pitchFamily="18" charset="0"/>
                <a:cs typeface="Times New Roman" pitchFamily="18" charset="0"/>
              </a:rPr>
              <a:t> Температура </a:t>
            </a:r>
            <a:r>
              <a:rPr lang="ru-RU" sz="2700" b="1" dirty="0" err="1" smtClean="0">
                <a:solidFill>
                  <a:schemeClr val="tx2">
                    <a:lumMod val="50000"/>
                  </a:schemeClr>
                </a:solidFill>
                <a:latin typeface="Times New Roman" pitchFamily="18" charset="0"/>
                <a:cs typeface="Times New Roman" pitchFamily="18" charset="0"/>
              </a:rPr>
              <a:t>плавлення</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кислоти</a:t>
            </a:r>
            <a:r>
              <a:rPr lang="ru-RU" sz="2700" b="1" dirty="0" smtClean="0">
                <a:solidFill>
                  <a:schemeClr val="tx2">
                    <a:lumMod val="50000"/>
                  </a:schemeClr>
                </a:solidFill>
                <a:latin typeface="Times New Roman" pitchFamily="18" charset="0"/>
                <a:cs typeface="Times New Roman" pitchFamily="18" charset="0"/>
              </a:rPr>
              <a:t> +10,3°С.</a:t>
            </a:r>
          </a:p>
          <a:p>
            <a:pPr marL="0" indent="0">
              <a:buNone/>
            </a:pPr>
            <a:r>
              <a:rPr lang="ru-RU" sz="2700" b="1" dirty="0" err="1" smtClean="0">
                <a:solidFill>
                  <a:schemeClr val="tx2">
                    <a:lumMod val="50000"/>
                  </a:schemeClr>
                </a:solidFill>
                <a:latin typeface="Times New Roman" pitchFamily="18" charset="0"/>
                <a:cs typeface="Times New Roman" pitchFamily="18" charset="0"/>
              </a:rPr>
              <a:t>Нерозбавлена</a:t>
            </a:r>
            <a:r>
              <a:rPr lang="ru-RU" sz="2700" b="1" dirty="0" smtClean="0">
                <a:solidFill>
                  <a:schemeClr val="tx2">
                    <a:lumMod val="50000"/>
                  </a:schemeClr>
                </a:solidFill>
                <a:latin typeface="Times New Roman" pitchFamily="18" charset="0"/>
                <a:cs typeface="Times New Roman" pitchFamily="18" charset="0"/>
              </a:rPr>
              <a:t> ​​кислота </a:t>
            </a:r>
            <a:r>
              <a:rPr lang="ru-RU" sz="2700" b="1" dirty="0" err="1" smtClean="0">
                <a:solidFill>
                  <a:schemeClr val="tx2">
                    <a:lumMod val="50000"/>
                  </a:schemeClr>
                </a:solidFill>
                <a:latin typeface="Times New Roman" pitchFamily="18" charset="0"/>
                <a:cs typeface="Times New Roman" pitchFamily="18" charset="0"/>
              </a:rPr>
              <a:t>важка</a:t>
            </a:r>
            <a:r>
              <a:rPr lang="ru-RU" sz="2700" b="1" dirty="0" smtClean="0">
                <a:solidFill>
                  <a:schemeClr val="tx2">
                    <a:lumMod val="50000"/>
                  </a:schemeClr>
                </a:solidFill>
                <a:latin typeface="Times New Roman" pitchFamily="18" charset="0"/>
                <a:cs typeface="Times New Roman" pitchFamily="18" charset="0"/>
              </a:rPr>
              <a:t> (</a:t>
            </a:r>
            <a:r>
              <a:rPr lang="el-GR" sz="2700" b="1" dirty="0" smtClean="0">
                <a:solidFill>
                  <a:schemeClr val="tx2">
                    <a:lumMod val="50000"/>
                  </a:schemeClr>
                </a:solidFill>
                <a:latin typeface="Times New Roman" pitchFamily="18" charset="0"/>
                <a:cs typeface="Times New Roman" pitchFamily="18" charset="0"/>
              </a:rPr>
              <a:t>ρ</a:t>
            </a:r>
            <a:r>
              <a:rPr lang="uk-UA" sz="2700" b="1" dirty="0" smtClean="0">
                <a:solidFill>
                  <a:schemeClr val="tx2">
                    <a:lumMod val="50000"/>
                  </a:schemeClr>
                </a:solidFill>
                <a:latin typeface="Times New Roman" pitchFamily="18" charset="0"/>
                <a:cs typeface="Times New Roman" pitchFamily="18" charset="0"/>
              </a:rPr>
              <a:t> = 1,83 г/см</a:t>
            </a:r>
            <a:r>
              <a:rPr lang="uk-UA" sz="2700" b="1" baseline="30000" dirty="0" smtClean="0">
                <a:solidFill>
                  <a:schemeClr val="tx2">
                    <a:lumMod val="50000"/>
                  </a:schemeClr>
                </a:solidFill>
                <a:latin typeface="Times New Roman" pitchFamily="18" charset="0"/>
                <a:cs typeface="Times New Roman" pitchFamily="18" charset="0"/>
              </a:rPr>
              <a:t>3</a:t>
            </a:r>
            <a:r>
              <a:rPr lang="ru-RU" sz="2700" b="1" dirty="0" smtClean="0">
                <a:solidFill>
                  <a:schemeClr val="tx2">
                    <a:lumMod val="50000"/>
                  </a:schemeClr>
                </a:solidFill>
                <a:latin typeface="Times New Roman" pitchFamily="18" charset="0"/>
                <a:cs typeface="Times New Roman" pitchFamily="18" charset="0"/>
              </a:rPr>
              <a:t>): </a:t>
            </a:r>
          </a:p>
          <a:p>
            <a:pPr>
              <a:buNone/>
            </a:pPr>
            <a:r>
              <a:rPr lang="ru-RU" sz="2700" b="1" dirty="0" smtClean="0">
                <a:solidFill>
                  <a:schemeClr val="tx2">
                    <a:lumMod val="50000"/>
                  </a:schemeClr>
                </a:solidFill>
                <a:latin typeface="Times New Roman" pitchFamily="18" charset="0"/>
                <a:cs typeface="Times New Roman" pitchFamily="18" charset="0"/>
              </a:rPr>
              <a:t>    1 </a:t>
            </a:r>
            <a:r>
              <a:rPr lang="ru-RU" sz="2700" b="1" dirty="0" err="1" smtClean="0">
                <a:solidFill>
                  <a:schemeClr val="tx2">
                    <a:lumMod val="50000"/>
                  </a:schemeClr>
                </a:solidFill>
                <a:latin typeface="Times New Roman" pitchFamily="18" charset="0"/>
                <a:cs typeface="Times New Roman" pitchFamily="18" charset="0"/>
              </a:rPr>
              <a:t>літр</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важить</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майже</a:t>
            </a:r>
            <a:r>
              <a:rPr lang="ru-RU" sz="2700" b="1" dirty="0" smtClean="0">
                <a:solidFill>
                  <a:schemeClr val="tx2">
                    <a:lumMod val="50000"/>
                  </a:schemeClr>
                </a:solidFill>
                <a:latin typeface="Times New Roman" pitchFamily="18" charset="0"/>
                <a:cs typeface="Times New Roman" pitchFamily="18" charset="0"/>
              </a:rPr>
              <a:t> 2 кг.</a:t>
            </a:r>
          </a:p>
          <a:p>
            <a:pPr marL="0" indent="0">
              <a:buNone/>
            </a:pPr>
            <a:r>
              <a:rPr lang="ru-RU" sz="2700" b="1" dirty="0" err="1" smtClean="0">
                <a:solidFill>
                  <a:schemeClr val="tx2">
                    <a:lumMod val="50000"/>
                  </a:schemeClr>
                </a:solidFill>
                <a:latin typeface="Times New Roman" pitchFamily="18" charset="0"/>
                <a:cs typeface="Times New Roman" pitchFamily="18" charset="0"/>
              </a:rPr>
              <a:t>Сульфатна</a:t>
            </a:r>
            <a:r>
              <a:rPr lang="ru-RU" sz="2700" b="1" dirty="0" smtClean="0">
                <a:solidFill>
                  <a:schemeClr val="tx2">
                    <a:lumMod val="50000"/>
                  </a:schemeClr>
                </a:solidFill>
                <a:latin typeface="Times New Roman" pitchFamily="18" charset="0"/>
                <a:cs typeface="Times New Roman" pitchFamily="18" charset="0"/>
              </a:rPr>
              <a:t> кислота </a:t>
            </a:r>
            <a:r>
              <a:rPr lang="ru-RU" sz="2700" b="1" dirty="0" err="1" smtClean="0">
                <a:solidFill>
                  <a:schemeClr val="tx2">
                    <a:lumMod val="50000"/>
                  </a:schemeClr>
                </a:solidFill>
                <a:latin typeface="Times New Roman" pitchFamily="18" charset="0"/>
                <a:cs typeface="Times New Roman" pitchFamily="18" charset="0"/>
              </a:rPr>
              <a:t>необмежено</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розчиняється</a:t>
            </a:r>
            <a:r>
              <a:rPr lang="ru-RU" sz="2700" b="1" dirty="0" smtClean="0">
                <a:solidFill>
                  <a:schemeClr val="tx2">
                    <a:lumMod val="50000"/>
                  </a:schemeClr>
                </a:solidFill>
                <a:latin typeface="Times New Roman" pitchFamily="18" charset="0"/>
                <a:cs typeface="Times New Roman" pitchFamily="18" charset="0"/>
              </a:rPr>
              <a:t> у </a:t>
            </a:r>
            <a:r>
              <a:rPr lang="ru-RU" sz="2700" b="1" dirty="0" err="1" smtClean="0">
                <a:solidFill>
                  <a:schemeClr val="tx2">
                    <a:lumMod val="50000"/>
                  </a:schemeClr>
                </a:solidFill>
                <a:latin typeface="Times New Roman" pitchFamily="18" charset="0"/>
                <a:cs typeface="Times New Roman" pitchFamily="18" charset="0"/>
              </a:rPr>
              <a:t>воді</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тобто</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змішується</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з</a:t>
            </a:r>
            <a:r>
              <a:rPr lang="ru-RU" sz="2700" b="1" dirty="0" smtClean="0">
                <a:solidFill>
                  <a:schemeClr val="tx2">
                    <a:lumMod val="50000"/>
                  </a:schemeClr>
                </a:solidFill>
                <a:latin typeface="Times New Roman" pitchFamily="18" charset="0"/>
                <a:cs typeface="Times New Roman" pitchFamily="18" charset="0"/>
              </a:rPr>
              <a:t> нею в </a:t>
            </a:r>
            <a:r>
              <a:rPr lang="ru-RU" sz="2700" b="1" dirty="0" err="1" smtClean="0">
                <a:solidFill>
                  <a:schemeClr val="tx2">
                    <a:lumMod val="50000"/>
                  </a:schemeClr>
                </a:solidFill>
                <a:latin typeface="Times New Roman" pitchFamily="18" charset="0"/>
                <a:cs typeface="Times New Roman" pitchFamily="18" charset="0"/>
              </a:rPr>
              <a:t>будь-яких</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співвідношеннях</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з</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утворенням</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розчину</a:t>
            </a:r>
            <a:r>
              <a:rPr lang="ru-RU" sz="2700" b="1" dirty="0" smtClean="0">
                <a:solidFill>
                  <a:schemeClr val="tx2">
                    <a:lumMod val="50000"/>
                  </a:schemeClr>
                </a:solidFill>
                <a:latin typeface="Times New Roman" pitchFamily="18" charset="0"/>
                <a:cs typeface="Times New Roman" pitchFamily="18" charset="0"/>
              </a:rPr>
              <a:t>. При     	  </a:t>
            </a:r>
            <a:r>
              <a:rPr lang="ru-RU" sz="2700" b="1" dirty="0" err="1" smtClean="0">
                <a:solidFill>
                  <a:schemeClr val="tx2">
                    <a:lumMod val="50000"/>
                  </a:schemeClr>
                </a:solidFill>
                <a:latin typeface="Times New Roman" pitchFamily="18" charset="0"/>
                <a:cs typeface="Times New Roman" pitchFamily="18" charset="0"/>
              </a:rPr>
              <a:t>цьому</a:t>
            </a:r>
            <a:r>
              <a:rPr lang="ru-RU" sz="2700" b="1" dirty="0" smtClean="0">
                <a:solidFill>
                  <a:schemeClr val="tx2">
                    <a:lumMod val="50000"/>
                  </a:schemeClr>
                </a:solidFill>
                <a:latin typeface="Times New Roman" pitchFamily="18" charset="0"/>
                <a:cs typeface="Times New Roman" pitchFamily="18" charset="0"/>
              </a:rPr>
              <a:t> </a:t>
            </a:r>
            <a:r>
              <a:rPr lang="ru-RU" sz="2700" b="1" dirty="0" err="1" smtClean="0">
                <a:solidFill>
                  <a:schemeClr val="tx2">
                    <a:lumMod val="50000"/>
                  </a:schemeClr>
                </a:solidFill>
                <a:latin typeface="Times New Roman" pitchFamily="18" charset="0"/>
                <a:cs typeface="Times New Roman" pitchFamily="18" charset="0"/>
              </a:rPr>
              <a:t>виділяється</a:t>
            </a:r>
            <a:r>
              <a:rPr lang="ru-RU" sz="2700" b="1" dirty="0" smtClean="0">
                <a:solidFill>
                  <a:schemeClr val="tx2">
                    <a:lumMod val="50000"/>
                  </a:schemeClr>
                </a:solidFill>
                <a:latin typeface="Times New Roman" pitchFamily="18" charset="0"/>
                <a:cs typeface="Times New Roman" pitchFamily="18" charset="0"/>
              </a:rPr>
              <a:t> тепло</a:t>
            </a:r>
            <a:r>
              <a:rPr lang="ru-RU" sz="2700" b="1" dirty="0" smtClean="0">
                <a:solidFill>
                  <a:schemeClr val="accent1">
                    <a:lumMod val="50000"/>
                  </a:schemeClr>
                </a:solidFill>
                <a:latin typeface="Times New Roman" pitchFamily="18" charset="0"/>
                <a:cs typeface="Times New Roman" pitchFamily="18" charset="0"/>
              </a:rPr>
              <a:t>.</a:t>
            </a:r>
            <a:endParaRPr lang="ru-RU" sz="2700" b="1" dirty="0">
              <a:solidFill>
                <a:schemeClr val="accent1">
                  <a:lumMod val="50000"/>
                </a:schemeClr>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3" cstate="print"/>
          <a:srcRect l="9091" r="8443" b="262"/>
          <a:stretch>
            <a:fillRect/>
          </a:stretch>
        </p:blipFill>
        <p:spPr bwMode="auto">
          <a:xfrm>
            <a:off x="5076056" y="4752465"/>
            <a:ext cx="3096344" cy="2098502"/>
          </a:xfrm>
          <a:prstGeom prst="rect">
            <a:avLst/>
          </a:prstGeom>
          <a:noFill/>
          <a:ln w="9525">
            <a:noFill/>
            <a:miter lim="800000"/>
            <a:headEnd/>
            <a:tailEnd/>
          </a:ln>
        </p:spPr>
      </p:pic>
    </p:spTree>
    <p:extLst>
      <p:ext uri="{BB962C8B-B14F-4D97-AF65-F5344CB8AC3E}">
        <p14:creationId xmlns:p14="http://schemas.microsoft.com/office/powerpoint/2010/main" val="2889165352"/>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7239000" cy="1143000"/>
          </a:xfrm>
        </p:spPr>
        <p:txBody>
          <a:bodyPr/>
          <a:lstStyle/>
          <a:p>
            <a:r>
              <a:rPr lang="uk-UA" dirty="0" smtClean="0"/>
              <a:t>Родовід</a:t>
            </a:r>
            <a:endParaRPr lang="ru-RU" dirty="0"/>
          </a:p>
        </p:txBody>
      </p:sp>
      <p:sp>
        <p:nvSpPr>
          <p:cNvPr id="3" name="Объект 2"/>
          <p:cNvSpPr>
            <a:spLocks noGrp="1"/>
          </p:cNvSpPr>
          <p:nvPr>
            <p:ph idx="1"/>
          </p:nvPr>
        </p:nvSpPr>
        <p:spPr>
          <a:xfrm>
            <a:off x="457200" y="1609416"/>
            <a:ext cx="7499176" cy="4846320"/>
          </a:xfrm>
        </p:spPr>
        <p:txBody>
          <a:bodyPr>
            <a:normAutofit/>
          </a:bodyPr>
          <a:lstStyle/>
          <a:p>
            <a:pPr marL="0" indent="0">
              <a:buNone/>
            </a:pPr>
            <a:r>
              <a:rPr lang="en-US" sz="6000" dirty="0" smtClean="0"/>
              <a:t>S   SO</a:t>
            </a:r>
            <a:r>
              <a:rPr lang="en-US" sz="3200" dirty="0" smtClean="0"/>
              <a:t>2     </a:t>
            </a:r>
            <a:r>
              <a:rPr lang="en-US" sz="6000" dirty="0" smtClean="0"/>
              <a:t>SO</a:t>
            </a:r>
            <a:r>
              <a:rPr lang="en-US" sz="3200" dirty="0" smtClean="0"/>
              <a:t>3       </a:t>
            </a:r>
            <a:r>
              <a:rPr lang="en-US" sz="6000" dirty="0" smtClean="0"/>
              <a:t>H</a:t>
            </a:r>
            <a:r>
              <a:rPr lang="en-US" sz="3200" dirty="0" smtClean="0"/>
              <a:t>2</a:t>
            </a:r>
            <a:r>
              <a:rPr lang="en-US" sz="6000" dirty="0" smtClean="0"/>
              <a:t>SO</a:t>
            </a:r>
            <a:r>
              <a:rPr lang="en-US" sz="3200" dirty="0" smtClean="0"/>
              <a:t>4</a:t>
            </a:r>
          </a:p>
          <a:p>
            <a:pPr marL="0" indent="0">
              <a:buNone/>
            </a:pPr>
            <a:r>
              <a:rPr lang="en-US" sz="6000" dirty="0"/>
              <a:t>O</a:t>
            </a:r>
            <a:r>
              <a:rPr lang="en-US" sz="3200" dirty="0" smtClean="0"/>
              <a:t>3      </a:t>
            </a:r>
            <a:r>
              <a:rPr lang="en-US" sz="6000" dirty="0" smtClean="0"/>
              <a:t>O</a:t>
            </a:r>
            <a:r>
              <a:rPr lang="en-US" sz="3200" dirty="0" smtClean="0"/>
              <a:t>2      </a:t>
            </a:r>
            <a:r>
              <a:rPr lang="en-US" sz="6000" dirty="0" smtClean="0"/>
              <a:t>H</a:t>
            </a:r>
            <a:r>
              <a:rPr lang="en-US" sz="3200" dirty="0" smtClean="0"/>
              <a:t>2</a:t>
            </a:r>
            <a:r>
              <a:rPr lang="en-US" sz="6000" dirty="0" smtClean="0"/>
              <a:t>O</a:t>
            </a:r>
            <a:r>
              <a:rPr lang="en-US" sz="3200" dirty="0" smtClean="0"/>
              <a:t>      </a:t>
            </a:r>
            <a:r>
              <a:rPr lang="en-US" sz="6000" dirty="0" smtClean="0"/>
              <a:t>H</a:t>
            </a:r>
            <a:r>
              <a:rPr lang="en-US" sz="3200" dirty="0" smtClean="0"/>
              <a:t>2</a:t>
            </a:r>
            <a:r>
              <a:rPr lang="en-US" sz="6000" dirty="0" smtClean="0"/>
              <a:t>SO</a:t>
            </a:r>
            <a:r>
              <a:rPr lang="en-US" sz="3200" dirty="0" smtClean="0"/>
              <a:t>4</a:t>
            </a:r>
            <a:endParaRPr lang="ru-RU" sz="6000" dirty="0"/>
          </a:p>
        </p:txBody>
      </p:sp>
      <p:cxnSp>
        <p:nvCxnSpPr>
          <p:cNvPr id="5" name="Прямая со стрелкой 4"/>
          <p:cNvCxnSpPr/>
          <p:nvPr/>
        </p:nvCxnSpPr>
        <p:spPr>
          <a:xfrm>
            <a:off x="971600" y="2116872"/>
            <a:ext cx="57606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2713524" y="2112318"/>
            <a:ext cx="57606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4514850" y="2137410"/>
            <a:ext cx="561206"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1347684" y="3140968"/>
            <a:ext cx="57606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4785772" y="3140968"/>
            <a:ext cx="57606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2881968" y="3140968"/>
            <a:ext cx="57606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098"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365104"/>
            <a:ext cx="3312368" cy="2095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605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9" name="Picture 9" descr="D:\вув.jpg"/>
          <p:cNvPicPr>
            <a:picLocks noChangeAspect="1" noChangeArrowheads="1"/>
          </p:cNvPicPr>
          <p:nvPr/>
        </p:nvPicPr>
        <p:blipFill>
          <a:blip r:embed="rId2" cstate="print"/>
          <a:srcRect/>
          <a:stretch>
            <a:fillRect/>
          </a:stretch>
        </p:blipFill>
        <p:spPr bwMode="auto">
          <a:xfrm>
            <a:off x="494821" y="310551"/>
            <a:ext cx="3645131" cy="6547449"/>
          </a:xfrm>
          <a:prstGeom prst="rect">
            <a:avLst/>
          </a:prstGeom>
          <a:noFill/>
        </p:spPr>
      </p:pic>
      <p:sp>
        <p:nvSpPr>
          <p:cNvPr id="4" name="Заголовок 3"/>
          <p:cNvSpPr>
            <a:spLocks noGrp="1"/>
          </p:cNvSpPr>
          <p:nvPr>
            <p:ph type="title"/>
          </p:nvPr>
        </p:nvSpPr>
        <p:spPr>
          <a:xfrm>
            <a:off x="457200" y="274638"/>
            <a:ext cx="8229600" cy="922114"/>
          </a:xfrm>
        </p:spPr>
        <p:txBody>
          <a:bodyPr/>
          <a:lstStyle/>
          <a:p>
            <a:r>
              <a:rPr lang="uk-UA" b="1" dirty="0" err="1" smtClean="0">
                <a:solidFill>
                  <a:srgbClr val="002060"/>
                </a:solidFill>
                <a:latin typeface="Times New Roman" pitchFamily="18" charset="0"/>
                <a:cs typeface="Times New Roman" pitchFamily="18" charset="0"/>
              </a:rPr>
              <a:t>Пам</a:t>
            </a:r>
            <a:r>
              <a:rPr lang="en-US" b="1" dirty="0" smtClean="0">
                <a:solidFill>
                  <a:srgbClr val="002060"/>
                </a:solidFill>
                <a:latin typeface="Times New Roman" pitchFamily="18" charset="0"/>
                <a:cs typeface="Times New Roman" pitchFamily="18" charset="0"/>
              </a:rPr>
              <a:t>’</a:t>
            </a:r>
            <a:r>
              <a:rPr lang="uk-UA" b="1" dirty="0" err="1" smtClean="0">
                <a:solidFill>
                  <a:srgbClr val="002060"/>
                </a:solidFill>
                <a:latin typeface="Times New Roman" pitchFamily="18" charset="0"/>
                <a:cs typeface="Times New Roman" pitchFamily="18" charset="0"/>
              </a:rPr>
              <a:t>ятайте</a:t>
            </a:r>
            <a:r>
              <a:rPr lang="uk-UA" b="1" dirty="0" smtClean="0">
                <a:solidFill>
                  <a:srgbClr val="002060"/>
                </a:solidFill>
                <a:latin typeface="Times New Roman" pitchFamily="18" charset="0"/>
                <a:cs typeface="Times New Roman" pitchFamily="18" charset="0"/>
              </a:rPr>
              <a:t> таке правило:</a:t>
            </a:r>
            <a:endParaRPr lang="ru-RU" b="1" dirty="0">
              <a:solidFill>
                <a:srgbClr val="002060"/>
              </a:solidFill>
              <a:latin typeface="Times New Roman" pitchFamily="18" charset="0"/>
              <a:cs typeface="Times New Roman" pitchFamily="18" charset="0"/>
            </a:endParaRPr>
          </a:p>
        </p:txBody>
      </p:sp>
      <p:sp>
        <p:nvSpPr>
          <p:cNvPr id="9" name="Місце для вмісту 8"/>
          <p:cNvSpPr>
            <a:spLocks noGrp="1"/>
          </p:cNvSpPr>
          <p:nvPr>
            <p:ph sz="half" idx="2"/>
          </p:nvPr>
        </p:nvSpPr>
        <p:spPr>
          <a:xfrm>
            <a:off x="4283968" y="1352027"/>
            <a:ext cx="4032448" cy="4464496"/>
          </a:xfrm>
        </p:spPr>
        <p:txBody>
          <a:bodyPr>
            <a:normAutofit fontScale="92500"/>
          </a:bodyPr>
          <a:lstStyle/>
          <a:p>
            <a:r>
              <a:rPr lang="uk-UA" b="1" dirty="0" smtClean="0">
                <a:solidFill>
                  <a:srgbClr val="002060"/>
                </a:solidFill>
                <a:cs typeface="Times New Roman" pitchFamily="18" charset="0"/>
              </a:rPr>
              <a:t>Не можна воду доливати до концентрованої сульфатної кислоти!</a:t>
            </a:r>
          </a:p>
          <a:p>
            <a:pPr>
              <a:buNone/>
            </a:pPr>
            <a:endParaRPr lang="uk-UA" b="1" dirty="0" smtClean="0">
              <a:solidFill>
                <a:srgbClr val="002060"/>
              </a:solidFill>
              <a:cs typeface="Times New Roman" pitchFamily="18" charset="0"/>
            </a:endParaRPr>
          </a:p>
          <a:p>
            <a:r>
              <a:rPr lang="uk-UA" b="1" dirty="0" smtClean="0">
                <a:solidFill>
                  <a:srgbClr val="002060"/>
                </a:solidFill>
                <a:cs typeface="Times New Roman" pitchFamily="18" charset="0"/>
              </a:rPr>
              <a:t>Тому слід вливати тоненькою цівкою </a:t>
            </a:r>
            <a:r>
              <a:rPr lang="uk-UA" b="1" dirty="0" smtClean="0">
                <a:solidFill>
                  <a:srgbClr val="C00000"/>
                </a:solidFill>
                <a:cs typeface="Times New Roman" pitchFamily="18" charset="0"/>
              </a:rPr>
              <a:t>КИСЛОТУ У ВОДУ</a:t>
            </a:r>
            <a:r>
              <a:rPr lang="uk-UA" b="1" dirty="0" smtClean="0">
                <a:solidFill>
                  <a:srgbClr val="002060"/>
                </a:solidFill>
                <a:cs typeface="Times New Roman" pitchFamily="18" charset="0"/>
              </a:rPr>
              <a:t>, безперервно перемішуючи розчин.</a:t>
            </a:r>
            <a:endParaRPr lang="ru-RU" dirty="0" smtClean="0"/>
          </a:p>
          <a:p>
            <a:endParaRPr lang="ru-RU" dirty="0"/>
          </a:p>
        </p:txBody>
      </p:sp>
      <p:pic>
        <p:nvPicPr>
          <p:cNvPr id="5127" name="Picture 7"/>
          <p:cNvPicPr>
            <a:picLocks noChangeAspect="1" noChangeArrowheads="1"/>
          </p:cNvPicPr>
          <p:nvPr/>
        </p:nvPicPr>
        <p:blipFill>
          <a:blip r:embed="rId3" cstate="print"/>
          <a:srcRect/>
          <a:stretch>
            <a:fillRect/>
          </a:stretch>
        </p:blipFill>
        <p:spPr bwMode="auto">
          <a:xfrm>
            <a:off x="136114" y="1196752"/>
            <a:ext cx="4032448" cy="2592288"/>
          </a:xfrm>
          <a:prstGeom prst="rect">
            <a:avLst/>
          </a:prstGeom>
          <a:noFill/>
          <a:ln w="9525">
            <a:noFill/>
            <a:miter lim="800000"/>
            <a:headEnd/>
            <a:tailEnd/>
          </a:ln>
        </p:spPr>
      </p:pic>
      <p:pic>
        <p:nvPicPr>
          <p:cNvPr id="5128" name="Picture 8"/>
          <p:cNvPicPr>
            <a:picLocks noChangeAspect="1" noChangeArrowheads="1"/>
          </p:cNvPicPr>
          <p:nvPr/>
        </p:nvPicPr>
        <p:blipFill>
          <a:blip r:embed="rId4" cstate="print"/>
          <a:srcRect/>
          <a:stretch>
            <a:fillRect/>
          </a:stretch>
        </p:blipFill>
        <p:spPr bwMode="auto">
          <a:xfrm>
            <a:off x="136114" y="3789040"/>
            <a:ext cx="4032448" cy="2880320"/>
          </a:xfrm>
          <a:prstGeom prst="rect">
            <a:avLst/>
          </a:prstGeom>
          <a:noFill/>
          <a:ln w="9525">
            <a:noFill/>
            <a:miter lim="800000"/>
            <a:headEnd/>
            <a:tailEnd/>
          </a:ln>
        </p:spPr>
      </p:pic>
    </p:spTree>
    <p:extLst>
      <p:ext uri="{BB962C8B-B14F-4D97-AF65-F5344CB8AC3E}">
        <p14:creationId xmlns:p14="http://schemas.microsoft.com/office/powerpoint/2010/main" val="1596158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additive="base">
                                        <p:cTn id="7" dur="500" fill="hold"/>
                                        <p:tgtEl>
                                          <p:spTgt spid="5127"/>
                                        </p:tgtEl>
                                        <p:attrNameLst>
                                          <p:attrName>ppt_x</p:attrName>
                                        </p:attrNameLst>
                                      </p:cBhvr>
                                      <p:tavLst>
                                        <p:tav tm="0">
                                          <p:val>
                                            <p:strVal val="0-#ppt_w/2"/>
                                          </p:val>
                                        </p:tav>
                                        <p:tav tm="100000">
                                          <p:val>
                                            <p:strVal val="#ppt_x"/>
                                          </p:val>
                                        </p:tav>
                                      </p:tavLst>
                                    </p:anim>
                                    <p:anim calcmode="lin" valueType="num">
                                      <p:cBhvr additive="base">
                                        <p:cTn id="8" dur="500" fill="hold"/>
                                        <p:tgtEl>
                                          <p:spTgt spid="512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additive="base">
                                        <p:cTn id="12"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5128"/>
                                        </p:tgtEl>
                                        <p:attrNameLst>
                                          <p:attrName>style.visibility</p:attrName>
                                        </p:attrNameLst>
                                      </p:cBhvr>
                                      <p:to>
                                        <p:strVal val="visible"/>
                                      </p:to>
                                    </p:set>
                                    <p:anim calcmode="lin" valueType="num">
                                      <p:cBhvr additive="base">
                                        <p:cTn id="18" dur="500" fill="hold"/>
                                        <p:tgtEl>
                                          <p:spTgt spid="5128"/>
                                        </p:tgtEl>
                                        <p:attrNameLst>
                                          <p:attrName>ppt_x</p:attrName>
                                        </p:attrNameLst>
                                      </p:cBhvr>
                                      <p:tavLst>
                                        <p:tav tm="0">
                                          <p:val>
                                            <p:strVal val="0-#ppt_w/2"/>
                                          </p:val>
                                        </p:tav>
                                        <p:tav tm="100000">
                                          <p:val>
                                            <p:strVal val="#ppt_x"/>
                                          </p:val>
                                        </p:tav>
                                      </p:tavLst>
                                    </p:anim>
                                    <p:anim calcmode="lin" valueType="num">
                                      <p:cBhvr additive="base">
                                        <p:cTn id="19" dur="500" fill="hold"/>
                                        <p:tgtEl>
                                          <p:spTgt spid="5128"/>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 calcmode="lin" valueType="num">
                                      <p:cBhvr additive="base">
                                        <p:cTn id="23"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D:\вув.jpg"/>
          <p:cNvPicPr>
            <a:picLocks noChangeAspect="1" noChangeArrowheads="1"/>
          </p:cNvPicPr>
          <p:nvPr/>
        </p:nvPicPr>
        <p:blipFill>
          <a:blip r:embed="rId2" cstate="print"/>
          <a:srcRect/>
          <a:stretch>
            <a:fillRect/>
          </a:stretch>
        </p:blipFill>
        <p:spPr bwMode="auto">
          <a:xfrm>
            <a:off x="539552" y="319992"/>
            <a:ext cx="3541281" cy="6538008"/>
          </a:xfrm>
          <a:prstGeom prst="rect">
            <a:avLst/>
          </a:prstGeom>
          <a:noFill/>
        </p:spPr>
      </p:pic>
      <p:sp>
        <p:nvSpPr>
          <p:cNvPr id="50177" name="Rectangle 1"/>
          <p:cNvSpPr>
            <a:spLocks noChangeArrowheads="1"/>
          </p:cNvSpPr>
          <p:nvPr/>
        </p:nvSpPr>
        <p:spPr bwMode="auto">
          <a:xfrm>
            <a:off x="0" y="73771"/>
            <a:ext cx="8172400" cy="3539430"/>
          </a:xfrm>
          <a:prstGeom prst="rect">
            <a:avLst/>
          </a:prstGeom>
          <a:noFill/>
          <a:ln w="9525">
            <a:noFill/>
            <a:miter lim="800000"/>
            <a:headEnd/>
            <a:tailEnd/>
          </a:ln>
        </p:spPr>
        <p:txBody>
          <a:bodyPr wrap="square" anchor="ctr">
            <a:spAutoFit/>
          </a:bodyPr>
          <a:lstStyle/>
          <a:p>
            <a:pPr algn="ctr"/>
            <a:r>
              <a:rPr lang="ru-RU" sz="3200" b="1" dirty="0" err="1" smtClean="0">
                <a:solidFill>
                  <a:srgbClr val="FF0000"/>
                </a:solidFill>
                <a:latin typeface="Times New Roman" pitchFamily="18" charset="0"/>
                <a:cs typeface="Times New Roman" pitchFamily="18" charset="0"/>
              </a:rPr>
              <a:t>Сульфатна</a:t>
            </a:r>
            <a:r>
              <a:rPr lang="ru-RU" sz="3200" b="1" dirty="0" smtClean="0">
                <a:solidFill>
                  <a:srgbClr val="FF0000"/>
                </a:solidFill>
                <a:latin typeface="Times New Roman" pitchFamily="18" charset="0"/>
                <a:cs typeface="Times New Roman" pitchFamily="18" charset="0"/>
              </a:rPr>
              <a:t> кислота – </a:t>
            </a:r>
            <a:r>
              <a:rPr lang="ru-RU" sz="3200" b="1" dirty="0" err="1" smtClean="0">
                <a:solidFill>
                  <a:srgbClr val="FF0000"/>
                </a:solidFill>
                <a:latin typeface="Times New Roman" pitchFamily="18" charset="0"/>
                <a:cs typeface="Times New Roman" pitchFamily="18" charset="0"/>
              </a:rPr>
              <a:t>їдка</a:t>
            </a:r>
            <a:r>
              <a:rPr lang="ru-RU"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рідина</a:t>
            </a:r>
            <a:r>
              <a:rPr lang="ru-RU" sz="3200" b="1" dirty="0" smtClean="0">
                <a:solidFill>
                  <a:srgbClr val="FF0000"/>
                </a:solidFill>
                <a:latin typeface="Times New Roman" pitchFamily="18" charset="0"/>
                <a:cs typeface="Times New Roman" pitchFamily="18" charset="0"/>
              </a:rPr>
              <a:t>, тому треба </a:t>
            </a:r>
            <a:r>
              <a:rPr lang="ru-RU" sz="3200" b="1" dirty="0" err="1" smtClean="0">
                <a:solidFill>
                  <a:srgbClr val="FF0000"/>
                </a:solidFill>
                <a:latin typeface="Times New Roman" pitchFamily="18" charset="0"/>
                <a:cs typeface="Times New Roman" pitchFamily="18" charset="0"/>
              </a:rPr>
              <a:t>остерігатись</a:t>
            </a:r>
            <a:r>
              <a:rPr lang="ru-RU"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щоб</a:t>
            </a:r>
            <a:r>
              <a:rPr lang="ru-RU" sz="3200" b="1" dirty="0" smtClean="0">
                <a:solidFill>
                  <a:srgbClr val="FF0000"/>
                </a:solidFill>
                <a:latin typeface="Times New Roman" pitchFamily="18" charset="0"/>
                <a:cs typeface="Times New Roman" pitchFamily="18" charset="0"/>
              </a:rPr>
              <a:t> вона не</a:t>
            </a:r>
            <a:r>
              <a:rPr lang="en-US"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потрапила</a:t>
            </a:r>
            <a:r>
              <a:rPr lang="ru-RU" sz="3200" b="1" dirty="0" smtClean="0">
                <a:solidFill>
                  <a:srgbClr val="FF0000"/>
                </a:solidFill>
                <a:latin typeface="Times New Roman" pitchFamily="18" charset="0"/>
                <a:cs typeface="Times New Roman" pitchFamily="18" charset="0"/>
              </a:rPr>
              <a:t> на </a:t>
            </a:r>
            <a:r>
              <a:rPr lang="ru-RU" sz="3200" b="1" dirty="0" err="1" smtClean="0">
                <a:solidFill>
                  <a:srgbClr val="FF0000"/>
                </a:solidFill>
                <a:latin typeface="Times New Roman" pitchFamily="18" charset="0"/>
                <a:cs typeface="Times New Roman" pitchFamily="18" charset="0"/>
              </a:rPr>
              <a:t>шкіру</a:t>
            </a:r>
            <a:r>
              <a:rPr lang="ru-RU"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й</a:t>
            </a:r>
            <a:r>
              <a:rPr lang="ru-RU" sz="3200" b="1" dirty="0" smtClean="0">
                <a:solidFill>
                  <a:srgbClr val="FF0000"/>
                </a:solidFill>
                <a:latin typeface="Times New Roman" pitchFamily="18" charset="0"/>
                <a:cs typeface="Times New Roman" pitchFamily="18" charset="0"/>
              </a:rPr>
              <a:t> </a:t>
            </a:r>
            <a:r>
              <a:rPr lang="ru-RU" sz="3200" b="1" dirty="0" err="1" smtClean="0">
                <a:solidFill>
                  <a:srgbClr val="FF0000"/>
                </a:solidFill>
                <a:latin typeface="Times New Roman" pitchFamily="18" charset="0"/>
                <a:cs typeface="Times New Roman" pitchFamily="18" charset="0"/>
              </a:rPr>
              <a:t>одяг</a:t>
            </a:r>
            <a:r>
              <a:rPr lang="ru-RU" sz="3200" b="1" dirty="0" smtClean="0">
                <a:solidFill>
                  <a:srgbClr val="FF0000"/>
                </a:solidFill>
                <a:latin typeface="Times New Roman" pitchFamily="18" charset="0"/>
                <a:cs typeface="Times New Roman" pitchFamily="18" charset="0"/>
              </a:rPr>
              <a:t>.</a:t>
            </a:r>
          </a:p>
          <a:p>
            <a:r>
              <a:rPr lang="ru-RU" sz="3200" b="1" dirty="0" smtClean="0">
                <a:solidFill>
                  <a:srgbClr val="FF0000"/>
                </a:solidFill>
                <a:latin typeface="Times New Roman" pitchFamily="18" charset="0"/>
                <a:cs typeface="Times New Roman" pitchFamily="18" charset="0"/>
              </a:rPr>
              <a:t> </a:t>
            </a:r>
            <a:r>
              <a:rPr lang="uk-UA" sz="3200" b="1" dirty="0" smtClean="0">
                <a:solidFill>
                  <a:srgbClr val="002060"/>
                </a:solidFill>
                <a:latin typeface="Times New Roman" pitchFamily="18" charset="0"/>
                <a:cs typeface="Times New Roman" pitchFamily="18" charset="0"/>
              </a:rPr>
              <a:t>При </a:t>
            </a:r>
            <a:r>
              <a:rPr lang="uk-UA" sz="3200" b="1" dirty="0">
                <a:solidFill>
                  <a:srgbClr val="002060"/>
                </a:solidFill>
                <a:latin typeface="Times New Roman" pitchFamily="18" charset="0"/>
                <a:cs typeface="Times New Roman" pitchFamily="18" charset="0"/>
              </a:rPr>
              <a:t>попаданні сірчаної кислоти на </a:t>
            </a:r>
            <a:r>
              <a:rPr lang="uk-UA" sz="3200" b="1" dirty="0" smtClean="0">
                <a:solidFill>
                  <a:srgbClr val="002060"/>
                </a:solidFill>
                <a:latin typeface="Times New Roman" pitchFamily="18" charset="0"/>
                <a:cs typeface="Times New Roman" pitchFamily="18" charset="0"/>
              </a:rPr>
              <a:t>шкіру, </a:t>
            </a:r>
            <a:r>
              <a:rPr lang="uk-UA" sz="3200" b="1" dirty="0">
                <a:solidFill>
                  <a:srgbClr val="002060"/>
                </a:solidFill>
                <a:latin typeface="Times New Roman" pitchFamily="18" charset="0"/>
                <a:cs typeface="Times New Roman" pitchFamily="18" charset="0"/>
              </a:rPr>
              <a:t>її необхідно швидко змити сильним струменем води та обробити 5%</a:t>
            </a:r>
            <a:r>
              <a:rPr lang="uk-UA" sz="3200" b="1" dirty="0" err="1">
                <a:solidFill>
                  <a:srgbClr val="002060"/>
                </a:solidFill>
                <a:latin typeface="Times New Roman" pitchFamily="18" charset="0"/>
                <a:cs typeface="Times New Roman" pitchFamily="18" charset="0"/>
              </a:rPr>
              <a:t>-им</a:t>
            </a:r>
            <a:r>
              <a:rPr lang="uk-UA" sz="3200" b="1" dirty="0">
                <a:solidFill>
                  <a:srgbClr val="002060"/>
                </a:solidFill>
                <a:latin typeface="Times New Roman" pitchFamily="18" charset="0"/>
                <a:cs typeface="Times New Roman" pitchFamily="18" charset="0"/>
              </a:rPr>
              <a:t> розчином соди</a:t>
            </a:r>
            <a:r>
              <a:rPr lang="uk-UA" sz="3200" b="1" dirty="0">
                <a:solidFill>
                  <a:srgbClr val="002060"/>
                </a:solidFill>
                <a:cs typeface="Times New Roman" pitchFamily="18" charset="0"/>
              </a:rPr>
              <a:t>. </a:t>
            </a:r>
            <a:endParaRPr lang="uk-UA" sz="3200" b="1" dirty="0">
              <a:solidFill>
                <a:srgbClr val="002060"/>
              </a:solidFill>
            </a:endParaRPr>
          </a:p>
        </p:txBody>
      </p:sp>
      <p:pic>
        <p:nvPicPr>
          <p:cNvPr id="1026" name="Picture 2"/>
          <p:cNvPicPr>
            <a:picLocks noChangeAspect="1" noChangeArrowheads="1"/>
          </p:cNvPicPr>
          <p:nvPr/>
        </p:nvPicPr>
        <p:blipFill>
          <a:blip r:embed="rId3" cstate="print"/>
          <a:srcRect/>
          <a:stretch>
            <a:fillRect/>
          </a:stretch>
        </p:blipFill>
        <p:spPr bwMode="auto">
          <a:xfrm>
            <a:off x="1475656" y="3613200"/>
            <a:ext cx="4749104" cy="31868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3359157"/>
      </p:ext>
    </p:extLst>
  </p:cSld>
  <p:clrMapOvr>
    <a:masterClrMapping/>
  </p:clrMapOvr>
  <p:transition spd="slow">
    <p:whee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07504" y="332656"/>
            <a:ext cx="7992888" cy="2664296"/>
          </a:xfrm>
        </p:spPr>
        <p:txBody>
          <a:bodyPr>
            <a:normAutofit fontScale="90000"/>
          </a:bodyPr>
          <a:lstStyle/>
          <a:p>
            <a:pPr eaLnBrk="0" hangingPunct="0"/>
            <a:r>
              <a:rPr lang="uk-UA" sz="3000" b="1" dirty="0" smtClean="0">
                <a:solidFill>
                  <a:schemeClr val="accent4">
                    <a:lumMod val="75000"/>
                  </a:schemeClr>
                </a:solidFill>
                <a:latin typeface="Century Gothic" pitchFamily="34" charset="0"/>
                <a:cs typeface="Times New Roman" pitchFamily="18" charset="0"/>
              </a:rPr>
              <a:t/>
            </a:r>
            <a:br>
              <a:rPr lang="uk-UA" sz="3000" b="1" dirty="0" smtClean="0">
                <a:solidFill>
                  <a:schemeClr val="accent4">
                    <a:lumMod val="75000"/>
                  </a:schemeClr>
                </a:solidFill>
                <a:latin typeface="Century Gothic" pitchFamily="34" charset="0"/>
                <a:cs typeface="Times New Roman" pitchFamily="18" charset="0"/>
              </a:rPr>
            </a:br>
            <a:r>
              <a:rPr lang="uk-UA" sz="3000" b="1" dirty="0" smtClean="0">
                <a:solidFill>
                  <a:srgbClr val="660033"/>
                </a:solidFill>
                <a:latin typeface="Century Gothic" pitchFamily="34" charset="0"/>
                <a:cs typeface="Times New Roman" pitchFamily="18" charset="0"/>
              </a:rPr>
              <a:t>«Навряд чи знайдеться інша речовина, </a:t>
            </a:r>
            <a:br>
              <a:rPr lang="uk-UA" sz="3000" b="1" dirty="0" smtClean="0">
                <a:solidFill>
                  <a:srgbClr val="660033"/>
                </a:solidFill>
                <a:latin typeface="Century Gothic" pitchFamily="34" charset="0"/>
                <a:cs typeface="Times New Roman" pitchFamily="18" charset="0"/>
              </a:rPr>
            </a:br>
            <a:r>
              <a:rPr lang="uk-UA" sz="3000" b="1" dirty="0" smtClean="0">
                <a:solidFill>
                  <a:srgbClr val="660033"/>
                </a:solidFill>
                <a:latin typeface="Century Gothic" pitchFamily="34" charset="0"/>
                <a:cs typeface="Times New Roman" pitchFamily="18" charset="0"/>
              </a:rPr>
              <a:t>що добувається людиною, </a:t>
            </a:r>
            <a:br>
              <a:rPr lang="uk-UA" sz="3000" b="1" dirty="0" smtClean="0">
                <a:solidFill>
                  <a:srgbClr val="660033"/>
                </a:solidFill>
                <a:latin typeface="Century Gothic" pitchFamily="34" charset="0"/>
                <a:cs typeface="Times New Roman" pitchFamily="18" charset="0"/>
              </a:rPr>
            </a:br>
            <a:r>
              <a:rPr lang="uk-UA" sz="3000" b="1" dirty="0" smtClean="0">
                <a:solidFill>
                  <a:srgbClr val="660033"/>
                </a:solidFill>
                <a:latin typeface="Century Gothic" pitchFamily="34" charset="0"/>
                <a:cs typeface="Times New Roman" pitchFamily="18" charset="0"/>
              </a:rPr>
              <a:t>яка настільки часто використовується в техніці, як сірчана кислота»</a:t>
            </a:r>
            <a:br>
              <a:rPr lang="uk-UA" sz="3000" b="1" dirty="0" smtClean="0">
                <a:solidFill>
                  <a:srgbClr val="660033"/>
                </a:solidFill>
                <a:latin typeface="Century Gothic" pitchFamily="34" charset="0"/>
                <a:cs typeface="Times New Roman" pitchFamily="18" charset="0"/>
              </a:rPr>
            </a:br>
            <a:r>
              <a:rPr lang="uk-UA" sz="2000" b="1" dirty="0" smtClean="0">
                <a:solidFill>
                  <a:srgbClr val="660033"/>
                </a:solidFill>
                <a:latin typeface="Century Gothic" pitchFamily="34" charset="0"/>
                <a:cs typeface="Times New Roman" pitchFamily="18" charset="0"/>
              </a:rPr>
              <a:t>				</a:t>
            </a:r>
            <a:r>
              <a:rPr lang="uk-UA" sz="3000" b="1" dirty="0" smtClean="0">
                <a:solidFill>
                  <a:srgbClr val="660033"/>
                </a:solidFill>
                <a:latin typeface="Century Gothic" pitchFamily="34" charset="0"/>
                <a:cs typeface="Times New Roman" pitchFamily="18" charset="0"/>
              </a:rPr>
              <a:t>	</a:t>
            </a:r>
            <a:r>
              <a:rPr lang="uk-UA" sz="3000" b="1" i="1" dirty="0" smtClean="0">
                <a:solidFill>
                  <a:srgbClr val="660033"/>
                </a:solidFill>
                <a:latin typeface="Century Gothic" pitchFamily="34" charset="0"/>
                <a:cs typeface="Times New Roman" pitchFamily="18" charset="0"/>
              </a:rPr>
              <a:t>Д.І.Менделєєв</a:t>
            </a:r>
            <a:r>
              <a:rPr lang="uk-UA" sz="3200" b="1" i="1" dirty="0" smtClean="0">
                <a:solidFill>
                  <a:srgbClr val="660033"/>
                </a:solidFill>
                <a:latin typeface="Century Gothic" pitchFamily="34" charset="0"/>
                <a:cs typeface="Times New Roman" pitchFamily="18" charset="0"/>
              </a:rPr>
              <a:t>  </a:t>
            </a:r>
            <a:r>
              <a:rPr lang="ru-RU" b="1" i="1" dirty="0" smtClean="0">
                <a:solidFill>
                  <a:schemeClr val="accent4">
                    <a:lumMod val="75000"/>
                  </a:schemeClr>
                </a:solidFill>
                <a:latin typeface="Century Gothic" pitchFamily="34" charset="0"/>
              </a:rPr>
              <a:t/>
            </a:r>
            <a:br>
              <a:rPr lang="ru-RU" b="1" i="1" dirty="0" smtClean="0">
                <a:solidFill>
                  <a:schemeClr val="accent4">
                    <a:lumMod val="75000"/>
                  </a:schemeClr>
                </a:solidFill>
                <a:latin typeface="Century Gothic" pitchFamily="34" charset="0"/>
              </a:rPr>
            </a:br>
            <a:endParaRPr lang="ru-RU" dirty="0"/>
          </a:p>
        </p:txBody>
      </p:sp>
      <p:pic>
        <p:nvPicPr>
          <p:cNvPr id="1026" name="Picture 2" descr="D:\mendeleev.jpg"/>
          <p:cNvPicPr>
            <a:picLocks noGrp="1" noChangeAspect="1" noChangeArrowheads="1"/>
          </p:cNvPicPr>
          <p:nvPr>
            <p:ph sz="half" idx="1"/>
          </p:nvPr>
        </p:nvPicPr>
        <p:blipFill>
          <a:blip r:embed="rId2" cstate="print"/>
          <a:stretch>
            <a:fillRect/>
          </a:stretch>
        </p:blipFill>
        <p:spPr bwMode="auto">
          <a:xfrm>
            <a:off x="2915816" y="2996952"/>
            <a:ext cx="4320480" cy="3024336"/>
          </a:xfrm>
          <a:prstGeom prst="rect">
            <a:avLst/>
          </a:prstGeom>
          <a:noFill/>
        </p:spPr>
      </p:pic>
    </p:spTree>
    <p:extLst>
      <p:ext uri="{BB962C8B-B14F-4D97-AF65-F5344CB8AC3E}">
        <p14:creationId xmlns:p14="http://schemas.microsoft.com/office/powerpoint/2010/main" val="1921639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0"/>
            <a:ext cx="5715000" cy="710952"/>
          </a:xfrm>
        </p:spPr>
        <p:txBody>
          <a:bodyPr/>
          <a:lstStyle/>
          <a:p>
            <a:pPr>
              <a:defRPr/>
            </a:pPr>
            <a:r>
              <a:rPr lang="uk-UA" dirty="0" smtClean="0">
                <a:solidFill>
                  <a:srgbClr val="FF0000"/>
                </a:solidFill>
                <a:effectLst>
                  <a:outerShdw blurRad="38100" dist="38100" dir="2700000" algn="tl">
                    <a:srgbClr val="000000">
                      <a:alpha val="43137"/>
                    </a:srgbClr>
                  </a:outerShdw>
                </a:effectLst>
              </a:rPr>
              <a:t>Обережно кислота !</a:t>
            </a:r>
            <a:endParaRPr lang="ru-RU" dirty="0">
              <a:solidFill>
                <a:srgbClr val="FF0000"/>
              </a:solidFill>
              <a:effectLst>
                <a:outerShdw blurRad="38100" dist="38100" dir="2700000" algn="tl">
                  <a:srgbClr val="000000">
                    <a:alpha val="43137"/>
                  </a:srgbClr>
                </a:outerShdw>
              </a:effectLst>
            </a:endParaRPr>
          </a:p>
        </p:txBody>
      </p:sp>
      <p:pic>
        <p:nvPicPr>
          <p:cNvPr id="4099" name="Рисунок 2" descr="1-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43063"/>
            <a:ext cx="6733951" cy="488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3"/>
          <p:cNvSpPr txBox="1">
            <a:spLocks noChangeArrowheads="1"/>
          </p:cNvSpPr>
          <p:nvPr/>
        </p:nvSpPr>
        <p:spPr bwMode="auto">
          <a:xfrm>
            <a:off x="107504" y="548680"/>
            <a:ext cx="81003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uk-UA" altLang="ru-RU" sz="3600" b="1" dirty="0">
                <a:solidFill>
                  <a:srgbClr val="002060"/>
                </a:solidFill>
              </a:rPr>
              <a:t>При потраплянні на шкіру викликає сильні опіки </a:t>
            </a:r>
            <a:endParaRPr lang="ru-RU" altLang="ru-RU" sz="3600" b="1" dirty="0">
              <a:solidFill>
                <a:srgbClr val="002060"/>
              </a:solidFill>
            </a:endParaRPr>
          </a:p>
        </p:txBody>
      </p:sp>
    </p:spTree>
    <p:extLst>
      <p:ext uri="{BB962C8B-B14F-4D97-AF65-F5344CB8AC3E}">
        <p14:creationId xmlns:p14="http://schemas.microsoft.com/office/powerpoint/2010/main" val="1915720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9" name="Picture 3" descr="C:\Users\Zhenia\Desktop\kak-byt-krasivymi-2_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44" y="116632"/>
            <a:ext cx="8005039" cy="684364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User\Desktop\wallpapers-men-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74" y="-459432"/>
            <a:ext cx="8207974" cy="7596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982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7239000" cy="1143000"/>
          </a:xfrm>
        </p:spPr>
        <p:txBody>
          <a:bodyPr/>
          <a:lstStyle/>
          <a:p>
            <a:r>
              <a:rPr lang="ru-RU" dirty="0" smtClean="0"/>
              <a:t>Родов</a:t>
            </a:r>
            <a:r>
              <a:rPr lang="en-US" dirty="0" err="1" smtClean="0"/>
              <a:t>i</a:t>
            </a:r>
            <a:r>
              <a:rPr lang="ru-RU" dirty="0" smtClean="0"/>
              <a:t>д   </a:t>
            </a:r>
            <a:r>
              <a:rPr lang="en-US" dirty="0" err="1" smtClean="0"/>
              <a:t>naoh</a:t>
            </a:r>
            <a:endParaRPr lang="ru-RU" dirty="0"/>
          </a:p>
        </p:txBody>
      </p:sp>
      <p:sp>
        <p:nvSpPr>
          <p:cNvPr id="3" name="Объект 2"/>
          <p:cNvSpPr>
            <a:spLocks noGrp="1"/>
          </p:cNvSpPr>
          <p:nvPr>
            <p:ph idx="1"/>
          </p:nvPr>
        </p:nvSpPr>
        <p:spPr>
          <a:xfrm>
            <a:off x="217250" y="1484784"/>
            <a:ext cx="7239000" cy="4824536"/>
          </a:xfrm>
        </p:spPr>
        <p:txBody>
          <a:bodyPr>
            <a:normAutofit/>
          </a:bodyPr>
          <a:lstStyle/>
          <a:p>
            <a:pPr marL="0" indent="0">
              <a:buNone/>
            </a:pPr>
            <a:r>
              <a:rPr lang="en-US" sz="6000" dirty="0" smtClean="0"/>
              <a:t>Na    Na</a:t>
            </a:r>
            <a:r>
              <a:rPr lang="en-US" sz="3200" dirty="0" smtClean="0"/>
              <a:t>2</a:t>
            </a:r>
            <a:r>
              <a:rPr lang="en-US" sz="6000" dirty="0" smtClean="0"/>
              <a:t>O    </a:t>
            </a:r>
            <a:r>
              <a:rPr lang="en-US" sz="6000" dirty="0" err="1" smtClean="0"/>
              <a:t>NaOH</a:t>
            </a:r>
            <a:endParaRPr lang="ru-RU" sz="6000" dirty="0"/>
          </a:p>
        </p:txBody>
      </p:sp>
      <p:sp>
        <p:nvSpPr>
          <p:cNvPr id="4" name="Объект 2"/>
          <p:cNvSpPr txBox="1">
            <a:spLocks/>
          </p:cNvSpPr>
          <p:nvPr/>
        </p:nvSpPr>
        <p:spPr>
          <a:xfrm>
            <a:off x="251520" y="116632"/>
            <a:ext cx="7239000" cy="576064"/>
          </a:xfrm>
          <a:prstGeom prst="rect">
            <a:avLst/>
          </a:prstGeom>
        </p:spPr>
        <p:txBody>
          <a:bodyPr vert="horz">
            <a:normAutofit/>
          </a:bodyPr>
          <a:lst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a:lstStyle>
          <a:p>
            <a:pPr marL="0" indent="0">
              <a:buFont typeface="Wingdings 2"/>
              <a:buNone/>
            </a:pPr>
            <a:endParaRPr lang="ru-RU" dirty="0"/>
          </a:p>
        </p:txBody>
      </p:sp>
      <p:cxnSp>
        <p:nvCxnSpPr>
          <p:cNvPr id="6" name="Прямая со стрелкой 5"/>
          <p:cNvCxnSpPr/>
          <p:nvPr/>
        </p:nvCxnSpPr>
        <p:spPr>
          <a:xfrm>
            <a:off x="1308830" y="1988840"/>
            <a:ext cx="598874" cy="1588"/>
          </a:xfrm>
          <a:prstGeom prst="straightConnector1">
            <a:avLst/>
          </a:prstGeom>
          <a:ln>
            <a:solidFill>
              <a:schemeClr val="tx1"/>
            </a:solidFill>
            <a:tailEnd type="arrow"/>
          </a:ln>
        </p:spPr>
        <p:style>
          <a:lnRef idx="3">
            <a:schemeClr val="accent4"/>
          </a:lnRef>
          <a:fillRef idx="0">
            <a:schemeClr val="accent4"/>
          </a:fillRef>
          <a:effectRef idx="2">
            <a:schemeClr val="accent4"/>
          </a:effectRef>
          <a:fontRef idx="minor">
            <a:schemeClr val="tx1"/>
          </a:fontRef>
        </p:style>
      </p:cxnSp>
      <p:cxnSp>
        <p:nvCxnSpPr>
          <p:cNvPr id="9" name="Прямая со стрелкой 8"/>
          <p:cNvCxnSpPr/>
          <p:nvPr/>
        </p:nvCxnSpPr>
        <p:spPr>
          <a:xfrm>
            <a:off x="3885928" y="1988418"/>
            <a:ext cx="614064" cy="2010"/>
          </a:xfrm>
          <a:prstGeom prst="straightConnector1">
            <a:avLst/>
          </a:prstGeom>
          <a:ln>
            <a:solidFill>
              <a:schemeClr val="tx1"/>
            </a:solidFill>
            <a:tailEnd type="arrow"/>
          </a:ln>
        </p:spPr>
        <p:style>
          <a:lnRef idx="3">
            <a:schemeClr val="accent4"/>
          </a:lnRef>
          <a:fillRef idx="0">
            <a:schemeClr val="accent4"/>
          </a:fillRef>
          <a:effectRef idx="2">
            <a:schemeClr val="accent4"/>
          </a:effectRef>
          <a:fontRef idx="minor">
            <a:schemeClr val="tx1"/>
          </a:fontRef>
        </p:style>
      </p:cxnSp>
      <p:pic>
        <p:nvPicPr>
          <p:cNvPr id="1026" name="Picture 2" descr="C:\Users\Zhenia\Desktop\People_A_happy_family_086543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2755211"/>
            <a:ext cx="7128792" cy="3908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93969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122" name="Picture 2" descr="C:\Users\Zhenia\Desktop\fullsiz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8166101" cy="6408712"/>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Zhenia\Desktop\maxresdefaul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548680"/>
            <a:ext cx="1584176" cy="2240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2780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r>
              <a:rPr lang="uk-UA" altLang="ru-RU" smtClean="0">
                <a:solidFill>
                  <a:srgbClr val="002060"/>
                </a:solidFill>
              </a:rPr>
              <a:t>Хімічні властивості</a:t>
            </a:r>
            <a:endParaRPr lang="ru-RU" altLang="ru-RU" smtClean="0"/>
          </a:p>
        </p:txBody>
      </p:sp>
      <p:sp>
        <p:nvSpPr>
          <p:cNvPr id="3" name="Прямоугольник 2"/>
          <p:cNvSpPr/>
          <p:nvPr/>
        </p:nvSpPr>
        <p:spPr>
          <a:xfrm>
            <a:off x="500063" y="1714500"/>
            <a:ext cx="7858125" cy="1816100"/>
          </a:xfrm>
          <a:prstGeom prst="rect">
            <a:avLst/>
          </a:prstGeom>
        </p:spPr>
        <p:txBody>
          <a:bodyPr>
            <a:spAutoFit/>
          </a:bodyPr>
          <a:lstStyle/>
          <a:p>
            <a:pPr algn="ctr">
              <a:defRPr/>
            </a:pPr>
            <a:r>
              <a:rPr lang="ru-RU" sz="4000" b="1" i="1" u="sng" dirty="0">
                <a:solidFill>
                  <a:srgbClr val="FF3300"/>
                </a:solidFill>
                <a:effectLst>
                  <a:outerShdw blurRad="38100" dist="38100" dir="2700000" algn="tl">
                    <a:srgbClr val="000000"/>
                  </a:outerShdw>
                </a:effectLst>
                <a:latin typeface="+mj-lt"/>
              </a:rPr>
              <a:t>Концентр</a:t>
            </a:r>
            <a:r>
              <a:rPr lang="uk-UA" sz="4000" b="1" i="1" u="sng" dirty="0" err="1">
                <a:solidFill>
                  <a:srgbClr val="FF3300"/>
                </a:solidFill>
                <a:effectLst>
                  <a:outerShdw blurRad="38100" dist="38100" dir="2700000" algn="tl">
                    <a:srgbClr val="000000"/>
                  </a:outerShdw>
                </a:effectLst>
                <a:latin typeface="+mj-lt"/>
              </a:rPr>
              <a:t>ована</a:t>
            </a:r>
            <a:r>
              <a:rPr lang="uk-UA" sz="4000" b="1" i="1" u="sng" dirty="0">
                <a:solidFill>
                  <a:srgbClr val="FF3300"/>
                </a:solidFill>
                <a:effectLst>
                  <a:outerShdw blurRad="38100" dist="38100" dir="2700000" algn="tl">
                    <a:srgbClr val="000000"/>
                  </a:outerShdw>
                </a:effectLst>
                <a:latin typeface="+mj-lt"/>
              </a:rPr>
              <a:t> </a:t>
            </a:r>
            <a:r>
              <a:rPr lang="ru-RU" sz="3600" b="1" i="1" dirty="0" err="1">
                <a:solidFill>
                  <a:srgbClr val="002060"/>
                </a:solidFill>
                <a:effectLst>
                  <a:outerShdw blurRad="38100" dist="38100" dir="2700000" algn="tl">
                    <a:srgbClr val="000000"/>
                  </a:outerShdw>
                </a:effectLst>
                <a:latin typeface="+mj-lt"/>
              </a:rPr>
              <a:t>сульфатна</a:t>
            </a:r>
            <a:r>
              <a:rPr lang="ru-RU" sz="3600" b="1" i="1" dirty="0">
                <a:solidFill>
                  <a:srgbClr val="002060"/>
                </a:solidFill>
                <a:effectLst>
                  <a:outerShdw blurRad="38100" dist="38100" dir="2700000" algn="tl">
                    <a:srgbClr val="000000"/>
                  </a:outerShdw>
                </a:effectLst>
                <a:latin typeface="+mj-lt"/>
              </a:rPr>
              <a:t>  кислота </a:t>
            </a:r>
            <a:r>
              <a:rPr lang="ru-RU" sz="3600" b="1" i="1" dirty="0" err="1">
                <a:solidFill>
                  <a:srgbClr val="002060"/>
                </a:solidFill>
                <a:effectLst>
                  <a:outerShdw blurRad="38100" dist="38100" dir="2700000" algn="tl">
                    <a:srgbClr val="000000"/>
                  </a:outerShdw>
                </a:effectLst>
                <a:latin typeface="+mj-lt"/>
              </a:rPr>
              <a:t>обвуглює</a:t>
            </a:r>
            <a:r>
              <a:rPr lang="ru-RU" sz="3600" b="1" i="1" dirty="0">
                <a:solidFill>
                  <a:srgbClr val="002060"/>
                </a:solidFill>
                <a:effectLst>
                  <a:outerShdw blurRad="38100" dist="38100" dir="2700000" algn="tl">
                    <a:srgbClr val="000000"/>
                  </a:outerShdw>
                </a:effectLst>
                <a:latin typeface="+mj-lt"/>
              </a:rPr>
              <a:t> </a:t>
            </a:r>
            <a:r>
              <a:rPr lang="ru-RU" sz="3600" b="1" i="1" dirty="0" err="1">
                <a:solidFill>
                  <a:srgbClr val="002060"/>
                </a:solidFill>
                <a:effectLst>
                  <a:outerShdw blurRad="38100" dist="38100" dir="2700000" algn="tl">
                    <a:srgbClr val="000000"/>
                  </a:outerShdw>
                </a:effectLst>
                <a:latin typeface="+mj-lt"/>
              </a:rPr>
              <a:t>органічні</a:t>
            </a:r>
            <a:r>
              <a:rPr lang="ru-RU" sz="3600" b="1" i="1" dirty="0">
                <a:solidFill>
                  <a:srgbClr val="002060"/>
                </a:solidFill>
                <a:effectLst>
                  <a:outerShdw blurRad="38100" dist="38100" dir="2700000" algn="tl">
                    <a:srgbClr val="000000"/>
                  </a:outerShdw>
                </a:effectLst>
                <a:latin typeface="+mj-lt"/>
              </a:rPr>
              <a:t> </a:t>
            </a:r>
            <a:r>
              <a:rPr lang="ru-RU" sz="3600" b="1" i="1" dirty="0" err="1">
                <a:solidFill>
                  <a:srgbClr val="002060"/>
                </a:solidFill>
                <a:effectLst>
                  <a:outerShdw blurRad="38100" dist="38100" dir="2700000" algn="tl">
                    <a:srgbClr val="000000"/>
                  </a:outerShdw>
                </a:effectLst>
                <a:latin typeface="+mj-lt"/>
              </a:rPr>
              <a:t>речовини</a:t>
            </a:r>
            <a:r>
              <a:rPr lang="ru-RU" sz="3600" b="1" i="1" dirty="0">
                <a:solidFill>
                  <a:srgbClr val="002060"/>
                </a:solidFill>
                <a:effectLst>
                  <a:outerShdw blurRad="38100" dist="38100" dir="2700000" algn="tl">
                    <a:srgbClr val="000000"/>
                  </a:outerShdw>
                </a:effectLst>
                <a:latin typeface="+mj-lt"/>
              </a:rPr>
              <a:t/>
            </a:r>
            <a:br>
              <a:rPr lang="ru-RU" sz="3600" b="1" i="1" dirty="0">
                <a:solidFill>
                  <a:srgbClr val="002060"/>
                </a:solidFill>
                <a:effectLst>
                  <a:outerShdw blurRad="38100" dist="38100" dir="2700000" algn="tl">
                    <a:srgbClr val="000000"/>
                  </a:outerShdw>
                </a:effectLst>
                <a:latin typeface="+mj-lt"/>
              </a:rPr>
            </a:br>
            <a:endParaRPr lang="ru-RU" sz="3600" b="1" i="1" dirty="0">
              <a:solidFill>
                <a:srgbClr val="002060"/>
              </a:solidFill>
              <a:latin typeface="+mj-lt"/>
            </a:endParaRPr>
          </a:p>
        </p:txBody>
      </p:sp>
      <p:sp>
        <p:nvSpPr>
          <p:cNvPr id="16388" name="Прямоугольник 3"/>
          <p:cNvSpPr>
            <a:spLocks noChangeArrowheads="1"/>
          </p:cNvSpPr>
          <p:nvPr/>
        </p:nvSpPr>
        <p:spPr bwMode="auto">
          <a:xfrm>
            <a:off x="785813" y="3929063"/>
            <a:ext cx="2219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3600" b="1" i="1">
                <a:solidFill>
                  <a:srgbClr val="002060"/>
                </a:solidFill>
                <a:cs typeface="Times New Roman" pitchFamily="18" charset="0"/>
              </a:rPr>
              <a:t>C</a:t>
            </a:r>
            <a:r>
              <a:rPr lang="en-US" altLang="ru-RU" sz="3600" b="1" i="1" baseline="-25000">
                <a:solidFill>
                  <a:srgbClr val="002060"/>
                </a:solidFill>
                <a:cs typeface="Times New Roman" pitchFamily="18" charset="0"/>
              </a:rPr>
              <a:t>12</a:t>
            </a:r>
            <a:r>
              <a:rPr lang="en-US" altLang="ru-RU" sz="3600" b="1" i="1">
                <a:solidFill>
                  <a:srgbClr val="002060"/>
                </a:solidFill>
                <a:cs typeface="Times New Roman" pitchFamily="18" charset="0"/>
              </a:rPr>
              <a:t>H</a:t>
            </a:r>
            <a:r>
              <a:rPr lang="en-US" altLang="ru-RU" sz="3600" b="1" i="1" baseline="-25000">
                <a:solidFill>
                  <a:srgbClr val="002060"/>
                </a:solidFill>
                <a:cs typeface="Times New Roman" pitchFamily="18" charset="0"/>
              </a:rPr>
              <a:t>22</a:t>
            </a:r>
            <a:r>
              <a:rPr lang="en-US" altLang="ru-RU" sz="3600" b="1" i="1">
                <a:solidFill>
                  <a:srgbClr val="002060"/>
                </a:solidFill>
                <a:cs typeface="Times New Roman" pitchFamily="18" charset="0"/>
              </a:rPr>
              <a:t>O</a:t>
            </a:r>
            <a:r>
              <a:rPr lang="en-US" altLang="ru-RU" sz="3600" b="1" i="1" baseline="-25000">
                <a:solidFill>
                  <a:srgbClr val="002060"/>
                </a:solidFill>
                <a:cs typeface="Times New Roman" pitchFamily="18" charset="0"/>
              </a:rPr>
              <a:t>11</a:t>
            </a:r>
            <a:r>
              <a:rPr lang="en-US" altLang="ru-RU" sz="3600" b="1" i="1" baseline="30000">
                <a:solidFill>
                  <a:srgbClr val="002060"/>
                </a:solidFill>
                <a:cs typeface="Times New Roman" pitchFamily="18" charset="0"/>
              </a:rPr>
              <a:t> </a:t>
            </a:r>
            <a:endParaRPr lang="ru-RU" altLang="ru-RU" sz="3600" b="1" i="1">
              <a:solidFill>
                <a:srgbClr val="002060"/>
              </a:solidFill>
              <a:cs typeface="Times New Roman" pitchFamily="18" charset="0"/>
            </a:endParaRPr>
          </a:p>
        </p:txBody>
      </p:sp>
      <p:sp>
        <p:nvSpPr>
          <p:cNvPr id="16389" name="Line 13"/>
          <p:cNvSpPr>
            <a:spLocks noChangeShapeType="1"/>
          </p:cNvSpPr>
          <p:nvPr/>
        </p:nvSpPr>
        <p:spPr bwMode="auto">
          <a:xfrm>
            <a:off x="2857500" y="4214813"/>
            <a:ext cx="1584325" cy="0"/>
          </a:xfrm>
          <a:prstGeom prst="line">
            <a:avLst/>
          </a:prstGeom>
          <a:noFill/>
          <a:ln w="38100">
            <a:solidFill>
              <a:srgbClr val="00206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6390" name="Прямоугольник 7"/>
          <p:cNvSpPr>
            <a:spLocks noChangeArrowheads="1"/>
          </p:cNvSpPr>
          <p:nvPr/>
        </p:nvSpPr>
        <p:spPr bwMode="auto">
          <a:xfrm>
            <a:off x="4357688" y="4000500"/>
            <a:ext cx="2447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3200" b="1" i="1">
                <a:solidFill>
                  <a:srgbClr val="002060"/>
                </a:solidFill>
              </a:rPr>
              <a:t>12C + 11H</a:t>
            </a:r>
            <a:r>
              <a:rPr lang="en-US" altLang="ru-RU" sz="3200" b="1" i="1" baseline="-25000">
                <a:solidFill>
                  <a:srgbClr val="002060"/>
                </a:solidFill>
              </a:rPr>
              <a:t>2</a:t>
            </a:r>
            <a:r>
              <a:rPr lang="en-US" altLang="ru-RU" sz="3200" b="1" i="1">
                <a:solidFill>
                  <a:srgbClr val="002060"/>
                </a:solidFill>
              </a:rPr>
              <a:t>O</a:t>
            </a:r>
            <a:endParaRPr lang="ru-RU" altLang="ru-RU" sz="3200" b="1" i="1">
              <a:solidFill>
                <a:srgbClr val="002060"/>
              </a:solidFill>
            </a:endParaRPr>
          </a:p>
        </p:txBody>
      </p:sp>
      <p:sp>
        <p:nvSpPr>
          <p:cNvPr id="16391" name="Прямоугольник 8"/>
          <p:cNvSpPr>
            <a:spLocks noChangeArrowheads="1"/>
          </p:cNvSpPr>
          <p:nvPr/>
        </p:nvSpPr>
        <p:spPr bwMode="auto">
          <a:xfrm>
            <a:off x="2857500" y="3643313"/>
            <a:ext cx="1571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b="1" i="1">
                <a:solidFill>
                  <a:srgbClr val="002060"/>
                </a:solidFill>
              </a:rPr>
              <a:t>H</a:t>
            </a:r>
            <a:r>
              <a:rPr lang="en-US" altLang="ru-RU" b="1" i="1" baseline="-25000">
                <a:solidFill>
                  <a:srgbClr val="002060"/>
                </a:solidFill>
              </a:rPr>
              <a:t>2</a:t>
            </a:r>
            <a:r>
              <a:rPr lang="en-US" altLang="ru-RU" b="1" i="1">
                <a:solidFill>
                  <a:srgbClr val="002060"/>
                </a:solidFill>
              </a:rPr>
              <a:t>SO</a:t>
            </a:r>
            <a:r>
              <a:rPr lang="en-US" altLang="ru-RU" b="1" i="1" baseline="-25000">
                <a:solidFill>
                  <a:srgbClr val="002060"/>
                </a:solidFill>
              </a:rPr>
              <a:t>4</a:t>
            </a:r>
            <a:r>
              <a:rPr lang="ru-RU" altLang="ru-RU" b="1" i="1" baseline="-25000">
                <a:solidFill>
                  <a:srgbClr val="002060"/>
                </a:solidFill>
              </a:rPr>
              <a:t>конц.</a:t>
            </a:r>
            <a:endParaRPr lang="ru-RU" altLang="ru-RU" b="1" i="1">
              <a:solidFill>
                <a:srgbClr val="002060"/>
              </a:solidFill>
            </a:endParaRPr>
          </a:p>
        </p:txBody>
      </p:sp>
    </p:spTree>
    <p:extLst>
      <p:ext uri="{BB962C8B-B14F-4D97-AF65-F5344CB8AC3E}">
        <p14:creationId xmlns:p14="http://schemas.microsoft.com/office/powerpoint/2010/main" val="4257271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2784" y="7984"/>
            <a:ext cx="8229600" cy="1143000"/>
          </a:xfrm>
        </p:spPr>
        <p:txBody>
          <a:bodyPr>
            <a:normAutofit fontScale="90000"/>
          </a:bodyPr>
          <a:lstStyle/>
          <a:p>
            <a:r>
              <a:rPr lang="ru-RU" altLang="ru-RU" sz="4000" dirty="0" err="1"/>
              <a:t>Розклад</a:t>
            </a:r>
            <a:r>
              <a:rPr lang="ru-RU" altLang="ru-RU" sz="4000" dirty="0"/>
              <a:t> </a:t>
            </a:r>
            <a:r>
              <a:rPr lang="ru-RU" altLang="ru-RU" sz="4000" dirty="0" err="1"/>
              <a:t>цукру</a:t>
            </a:r>
            <a:r>
              <a:rPr lang="ru-RU" altLang="ru-RU" sz="4000" dirty="0"/>
              <a:t> </a:t>
            </a:r>
            <a:r>
              <a:rPr lang="uk-UA" altLang="ru-RU" sz="4000" dirty="0"/>
              <a:t>і целюлози під дією сульфатної кислоти</a:t>
            </a:r>
            <a:endParaRPr lang="ru-RU" altLang="ru-RU" sz="4000" dirty="0"/>
          </a:p>
        </p:txBody>
      </p:sp>
      <p:pic>
        <p:nvPicPr>
          <p:cNvPr id="6" name="27073_035. Реакция серной кислоты с органическими веществами.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07504" y="1085584"/>
            <a:ext cx="7992888" cy="5772416"/>
          </a:xfrm>
        </p:spPr>
      </p:pic>
      <mc:AlternateContent xmlns:mc="http://schemas.openxmlformats.org/markup-compatibility/2006" xmlns:p14="http://schemas.microsoft.com/office/powerpoint/2010/main">
        <mc:Choice Requires="p14">
          <p:contentPart p14:bwMode="auto" r:id="rId5">
            <p14:nvContentPartPr>
              <p14:cNvPr id="2" name="Рукописные данные 1"/>
              <p14:cNvContentPartPr/>
              <p14:nvPr/>
            </p14:nvContentPartPr>
            <p14:xfrm>
              <a:off x="464760" y="1287720"/>
              <a:ext cx="1029240" cy="1074960"/>
            </p14:xfrm>
          </p:contentPart>
        </mc:Choice>
        <mc:Fallback xmlns="">
          <p:pic>
            <p:nvPicPr>
              <p:cNvPr id="2" name="Рукописные данные 1"/>
              <p:cNvPicPr/>
              <p:nvPr/>
            </p:nvPicPr>
            <p:blipFill>
              <a:blip r:embed="rId6"/>
              <a:stretch>
                <a:fillRect/>
              </a:stretch>
            </p:blipFill>
            <p:spPr>
              <a:xfrm>
                <a:off x="448920" y="1224360"/>
                <a:ext cx="1060920" cy="1201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Рукописные данные 2"/>
              <p14:cNvContentPartPr/>
              <p14:nvPr/>
            </p14:nvContentPartPr>
            <p14:xfrm>
              <a:off x="1249560" y="2689920"/>
              <a:ext cx="694080" cy="533880"/>
            </p14:xfrm>
          </p:contentPart>
        </mc:Choice>
        <mc:Fallback xmlns="">
          <p:pic>
            <p:nvPicPr>
              <p:cNvPr id="3" name="Рукописные данные 2"/>
              <p:cNvPicPr/>
              <p:nvPr/>
            </p:nvPicPr>
            <p:blipFill>
              <a:blip r:embed="rId8"/>
              <a:stretch>
                <a:fillRect/>
              </a:stretch>
            </p:blipFill>
            <p:spPr>
              <a:xfrm>
                <a:off x="1233720" y="2626200"/>
                <a:ext cx="725760" cy="660960"/>
              </a:xfrm>
              <a:prstGeom prst="rect">
                <a:avLst/>
              </a:prstGeom>
            </p:spPr>
          </p:pic>
        </mc:Fallback>
      </mc:AlternateContent>
    </p:spTree>
    <p:extLst>
      <p:ext uri="{BB962C8B-B14F-4D97-AF65-F5344CB8AC3E}">
        <p14:creationId xmlns:p14="http://schemas.microsoft.com/office/powerpoint/2010/main" val="32951983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100000">
                <p:cTn id="7" fill="hold" display="0">
                  <p:stCondLst>
                    <p:cond delay="indefinite"/>
                  </p:stCondLst>
                </p:cTn>
                <p:tgtEl>
                  <p:spTgt spid="6"/>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pPr eaLnBrk="1" hangingPunct="1"/>
            <a:r>
              <a:rPr lang="uk-UA" altLang="ru-RU" smtClean="0">
                <a:solidFill>
                  <a:srgbClr val="002060"/>
                </a:solidFill>
              </a:rPr>
              <a:t>Хімічні властивості</a:t>
            </a:r>
            <a:endParaRPr lang="ru-RU" altLang="ru-RU" smtClean="0"/>
          </a:p>
        </p:txBody>
      </p:sp>
      <p:sp>
        <p:nvSpPr>
          <p:cNvPr id="13315" name="Содержимое 2"/>
          <p:cNvSpPr>
            <a:spLocks noGrp="1"/>
          </p:cNvSpPr>
          <p:nvPr>
            <p:ph idx="1"/>
          </p:nvPr>
        </p:nvSpPr>
        <p:spPr/>
        <p:txBody>
          <a:bodyPr/>
          <a:lstStyle/>
          <a:p>
            <a:pPr algn="ctr" eaLnBrk="1" hangingPunct="1"/>
            <a:r>
              <a:rPr lang="uk-UA" altLang="ru-RU" b="1" i="1" smtClean="0">
                <a:solidFill>
                  <a:srgbClr val="C00000"/>
                </a:solidFill>
                <a:latin typeface="Times New Roman" pitchFamily="18" charset="0"/>
                <a:cs typeface="Times New Roman" pitchFamily="18" charset="0"/>
              </a:rPr>
              <a:t>Взаємодія з основами </a:t>
            </a:r>
          </a:p>
          <a:p>
            <a:pPr eaLnBrk="1" hangingPunct="1">
              <a:buFontTx/>
              <a:buNone/>
            </a:pPr>
            <a:r>
              <a:rPr lang="en-US" altLang="ru-RU" sz="4800" b="1" i="1" smtClean="0">
                <a:solidFill>
                  <a:srgbClr val="002060"/>
                </a:solidFill>
                <a:latin typeface="Times New Roman" pitchFamily="18" charset="0"/>
                <a:cs typeface="Times New Roman" pitchFamily="18" charset="0"/>
              </a:rPr>
              <a:t>Cu</a:t>
            </a:r>
            <a:r>
              <a:rPr lang="uk-UA" altLang="ru-RU" sz="4800" b="1" i="1" smtClean="0">
                <a:solidFill>
                  <a:srgbClr val="002060"/>
                </a:solidFill>
                <a:latin typeface="Times New Roman" pitchFamily="18" charset="0"/>
                <a:cs typeface="Times New Roman" pitchFamily="18" charset="0"/>
              </a:rPr>
              <a:t>(ОН)</a:t>
            </a:r>
            <a:r>
              <a:rPr lang="uk-UA" altLang="ru-RU" b="1" i="1" smtClean="0">
                <a:solidFill>
                  <a:srgbClr val="002060"/>
                </a:solidFill>
                <a:latin typeface="Times New Roman" pitchFamily="18" charset="0"/>
                <a:cs typeface="Times New Roman" pitchFamily="18" charset="0"/>
              </a:rPr>
              <a:t>2</a:t>
            </a:r>
            <a:r>
              <a:rPr lang="en-US" altLang="ru-RU" sz="4800" b="1" i="1" smtClean="0">
                <a:solidFill>
                  <a:srgbClr val="002060"/>
                </a:solidFill>
                <a:latin typeface="Times New Roman" pitchFamily="18" charset="0"/>
                <a:cs typeface="Times New Roman" pitchFamily="18" charset="0"/>
              </a:rPr>
              <a:t> + H</a:t>
            </a:r>
            <a:r>
              <a:rPr lang="en-US" altLang="ru-RU" b="1" i="1" smtClean="0">
                <a:solidFill>
                  <a:srgbClr val="002060"/>
                </a:solidFill>
                <a:latin typeface="Times New Roman" pitchFamily="18" charset="0"/>
                <a:cs typeface="Times New Roman" pitchFamily="18" charset="0"/>
              </a:rPr>
              <a:t>2</a:t>
            </a:r>
            <a:r>
              <a:rPr lang="en-US" altLang="ru-RU" sz="4800" b="1" i="1" smtClean="0">
                <a:solidFill>
                  <a:srgbClr val="002060"/>
                </a:solidFill>
                <a:latin typeface="Times New Roman" pitchFamily="18" charset="0"/>
                <a:cs typeface="Times New Roman" pitchFamily="18" charset="0"/>
              </a:rPr>
              <a:t>SO</a:t>
            </a:r>
            <a:r>
              <a:rPr lang="en-US" altLang="ru-RU" b="1" i="1" smtClean="0">
                <a:solidFill>
                  <a:srgbClr val="002060"/>
                </a:solidFill>
                <a:latin typeface="Times New Roman" pitchFamily="18" charset="0"/>
                <a:cs typeface="Times New Roman" pitchFamily="18" charset="0"/>
              </a:rPr>
              <a:t>4</a:t>
            </a:r>
            <a:endParaRPr lang="ru-RU" altLang="ru-RU" sz="4800" b="1" i="1" smtClean="0">
              <a:solidFill>
                <a:srgbClr val="002060"/>
              </a:solidFill>
              <a:latin typeface="Times New Roman" pitchFamily="18" charset="0"/>
              <a:cs typeface="Times New Roman" pitchFamily="18" charset="0"/>
            </a:endParaRPr>
          </a:p>
          <a:p>
            <a:pPr eaLnBrk="1" hangingPunct="1">
              <a:buFontTx/>
              <a:buNone/>
            </a:pPr>
            <a:r>
              <a:rPr lang="en-US" altLang="ru-RU" sz="4800" b="1" i="1" smtClean="0">
                <a:solidFill>
                  <a:srgbClr val="002060"/>
                </a:solidFill>
                <a:latin typeface="Times New Roman" pitchFamily="18" charset="0"/>
                <a:cs typeface="Times New Roman" pitchFamily="18" charset="0"/>
              </a:rPr>
              <a:t>NaOH + H</a:t>
            </a:r>
            <a:r>
              <a:rPr lang="en-US" altLang="ru-RU" b="1" i="1" smtClean="0">
                <a:solidFill>
                  <a:srgbClr val="002060"/>
                </a:solidFill>
                <a:latin typeface="Times New Roman" pitchFamily="18" charset="0"/>
                <a:cs typeface="Times New Roman" pitchFamily="18" charset="0"/>
              </a:rPr>
              <a:t>2</a:t>
            </a:r>
            <a:r>
              <a:rPr lang="en-US" altLang="ru-RU" sz="4800" b="1" i="1" smtClean="0">
                <a:solidFill>
                  <a:srgbClr val="002060"/>
                </a:solidFill>
                <a:latin typeface="Times New Roman" pitchFamily="18" charset="0"/>
                <a:cs typeface="Times New Roman" pitchFamily="18" charset="0"/>
              </a:rPr>
              <a:t>SO</a:t>
            </a:r>
            <a:r>
              <a:rPr lang="en-US" altLang="ru-RU" b="1" i="1" smtClean="0">
                <a:solidFill>
                  <a:srgbClr val="002060"/>
                </a:solidFill>
                <a:latin typeface="Times New Roman" pitchFamily="18" charset="0"/>
                <a:cs typeface="Times New Roman" pitchFamily="18" charset="0"/>
              </a:rPr>
              <a:t>4</a:t>
            </a:r>
            <a:endParaRPr lang="ru-RU" altLang="ru-RU" sz="4800" b="1" i="1" smtClean="0">
              <a:solidFill>
                <a:srgbClr val="002060"/>
              </a:solidFill>
              <a:latin typeface="Times New Roman" pitchFamily="18" charset="0"/>
              <a:cs typeface="Times New Roman" pitchFamily="18" charset="0"/>
            </a:endParaRPr>
          </a:p>
          <a:p>
            <a:pPr eaLnBrk="1" hangingPunct="1"/>
            <a:endParaRPr lang="ru-RU" altLang="ru-RU" smtClean="0"/>
          </a:p>
        </p:txBody>
      </p:sp>
      <p:cxnSp>
        <p:nvCxnSpPr>
          <p:cNvPr id="4" name="Прямая со стрелкой 3"/>
          <p:cNvCxnSpPr/>
          <p:nvPr/>
        </p:nvCxnSpPr>
        <p:spPr>
          <a:xfrm>
            <a:off x="5148064" y="2564904"/>
            <a:ext cx="1214438"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cxnSp>
        <p:nvCxnSpPr>
          <p:cNvPr id="5" name="Прямая со стрелкой 4"/>
          <p:cNvCxnSpPr/>
          <p:nvPr/>
        </p:nvCxnSpPr>
        <p:spPr>
          <a:xfrm>
            <a:off x="4644008" y="3356992"/>
            <a:ext cx="1214437"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pic>
        <p:nvPicPr>
          <p:cNvPr id="5122" name="Picture 2" descr="C:\Users\User\Desktop\image4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4074062"/>
            <a:ext cx="4032448"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9604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6146" name="Picture 2" descr="C:\Users\Zhenia\Desktop\kak-byt-krasivymi-2_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7416824" cy="6500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87196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descr="D:\вув.jpg"/>
          <p:cNvPicPr>
            <a:picLocks noChangeAspect="1" noChangeArrowheads="1"/>
          </p:cNvPicPr>
          <p:nvPr/>
        </p:nvPicPr>
        <p:blipFill>
          <a:blip r:embed="rId2" cstate="print"/>
          <a:srcRect/>
          <a:stretch>
            <a:fillRect/>
          </a:stretch>
        </p:blipFill>
        <p:spPr bwMode="auto">
          <a:xfrm>
            <a:off x="499968" y="319177"/>
            <a:ext cx="3640448" cy="6546860"/>
          </a:xfrm>
          <a:prstGeom prst="rect">
            <a:avLst/>
          </a:prstGeom>
          <a:noFill/>
        </p:spPr>
      </p:pic>
      <p:sp>
        <p:nvSpPr>
          <p:cNvPr id="3" name="Місце для вмісту 2"/>
          <p:cNvSpPr>
            <a:spLocks noGrp="1"/>
          </p:cNvSpPr>
          <p:nvPr>
            <p:ph idx="1"/>
          </p:nvPr>
        </p:nvSpPr>
        <p:spPr>
          <a:xfrm>
            <a:off x="457200" y="404664"/>
            <a:ext cx="8229600" cy="5721499"/>
          </a:xfrm>
        </p:spPr>
        <p:txBody>
          <a:bodyPr/>
          <a:lstStyle/>
          <a:p>
            <a:pPr>
              <a:buNone/>
            </a:pPr>
            <a:r>
              <a:rPr lang="uk-UA" dirty="0" smtClean="0"/>
              <a:t>	</a:t>
            </a:r>
            <a:r>
              <a:rPr lang="uk-UA" sz="2800" b="1" dirty="0" smtClean="0">
                <a:latin typeface="Times New Roman" pitchFamily="18" charset="0"/>
                <a:cs typeface="Times New Roman" pitchFamily="18" charset="0"/>
              </a:rPr>
              <a:t>5) Взаємодіє з металами:</a:t>
            </a:r>
          </a:p>
          <a:p>
            <a:pPr>
              <a:buNone/>
            </a:pPr>
            <a:r>
              <a:rPr lang="uk-UA" sz="2800" b="1" dirty="0" smtClean="0">
                <a:latin typeface="Times New Roman" pitchFamily="18" charset="0"/>
                <a:cs typeface="Times New Roman" pitchFamily="18" charset="0"/>
              </a:rPr>
              <a:t>			</a:t>
            </a:r>
            <a:r>
              <a:rPr lang="uk-UA" sz="2800" dirty="0" smtClean="0"/>
              <a:t> </a:t>
            </a:r>
            <a:r>
              <a:rPr lang="uk-UA" sz="2800" b="1" dirty="0" smtClean="0">
                <a:latin typeface="Times New Roman" pitchFamily="18" charset="0"/>
                <a:cs typeface="Times New Roman" pitchFamily="18" charset="0"/>
              </a:rPr>
              <a:t>Н</a:t>
            </a:r>
            <a:r>
              <a:rPr lang="uk-UA" sz="2800" b="1" baseline="-25000" dirty="0" smtClean="0">
                <a:latin typeface="Times New Roman" pitchFamily="18" charset="0"/>
                <a:cs typeface="Times New Roman" pitchFamily="18" charset="0"/>
              </a:rPr>
              <a:t>2</a:t>
            </a:r>
            <a:r>
              <a:rPr lang="en-US" sz="2800" b="1" dirty="0" smtClean="0">
                <a:latin typeface="Times New Roman" pitchFamily="18" charset="0"/>
                <a:cs typeface="Times New Roman" pitchFamily="18" charset="0"/>
              </a:rPr>
              <a:t>S</a:t>
            </a:r>
            <a:r>
              <a:rPr lang="uk-UA" sz="2800" b="1" dirty="0" smtClean="0">
                <a:latin typeface="Times New Roman" pitchFamily="18" charset="0"/>
                <a:cs typeface="Times New Roman" pitchFamily="18" charset="0"/>
              </a:rPr>
              <a:t>О</a:t>
            </a:r>
            <a:r>
              <a:rPr lang="uk-UA" sz="2800" b="1" baseline="-25000" dirty="0" smtClean="0">
                <a:latin typeface="Times New Roman" pitchFamily="18" charset="0"/>
                <a:cs typeface="Times New Roman" pitchFamily="18" charset="0"/>
              </a:rPr>
              <a:t>4</a:t>
            </a:r>
            <a:r>
              <a:rPr lang="uk-UA" sz="2800" b="1" dirty="0" smtClean="0">
                <a:latin typeface="Times New Roman" pitchFamily="18" charset="0"/>
                <a:cs typeface="Times New Roman" pitchFamily="18" charset="0"/>
              </a:rPr>
              <a:t> </a:t>
            </a:r>
            <a:r>
              <a:rPr lang="uk-UA" sz="2800" b="1" baseline="-25000" dirty="0" err="1" smtClean="0">
                <a:latin typeface="Times New Roman" pitchFamily="18" charset="0"/>
                <a:cs typeface="Times New Roman" pitchFamily="18" charset="0"/>
              </a:rPr>
              <a:t>розб</a:t>
            </a:r>
            <a:r>
              <a:rPr lang="uk-UA" sz="2800" b="1" baseline="-25000" dirty="0" smtClean="0">
                <a:latin typeface="Times New Roman" pitchFamily="18" charset="0"/>
                <a:cs typeface="Times New Roman" pitchFamily="18" charset="0"/>
              </a:rPr>
              <a:t> </a:t>
            </a:r>
            <a:r>
              <a:rPr lang="uk-U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Zn</a:t>
            </a:r>
            <a:r>
              <a:rPr lang="uk-UA" sz="2800" b="1" dirty="0" smtClean="0">
                <a:latin typeface="Times New Roman" pitchFamily="18" charset="0"/>
                <a:cs typeface="Times New Roman" pitchFamily="18" charset="0"/>
              </a:rPr>
              <a:t> = </a:t>
            </a:r>
          </a:p>
          <a:p>
            <a:pPr>
              <a:buNone/>
            </a:pPr>
            <a:r>
              <a:rPr lang="uk-UA" sz="2800" b="1" dirty="0" smtClean="0">
                <a:latin typeface="Times New Roman" pitchFamily="18" charset="0"/>
                <a:cs typeface="Times New Roman" pitchFamily="18" charset="0"/>
              </a:rPr>
              <a:t>			 Н</a:t>
            </a:r>
            <a:r>
              <a:rPr lang="uk-UA" sz="2800" b="1" baseline="-25000" dirty="0" smtClean="0">
                <a:latin typeface="Times New Roman" pitchFamily="18" charset="0"/>
                <a:cs typeface="Times New Roman" pitchFamily="18" charset="0"/>
              </a:rPr>
              <a:t>2</a:t>
            </a:r>
            <a:r>
              <a:rPr lang="en-US" sz="2800" b="1" dirty="0" smtClean="0">
                <a:latin typeface="Times New Roman" pitchFamily="18" charset="0"/>
                <a:cs typeface="Times New Roman" pitchFamily="18" charset="0"/>
              </a:rPr>
              <a:t>S</a:t>
            </a:r>
            <a:r>
              <a:rPr lang="uk-UA" sz="2800" b="1" dirty="0" smtClean="0">
                <a:latin typeface="Times New Roman" pitchFamily="18" charset="0"/>
                <a:cs typeface="Times New Roman" pitchFamily="18" charset="0"/>
              </a:rPr>
              <a:t>О</a:t>
            </a:r>
            <a:r>
              <a:rPr lang="uk-UA" sz="2800" b="1" baseline="-25000" dirty="0" smtClean="0">
                <a:latin typeface="Times New Roman" pitchFamily="18" charset="0"/>
                <a:cs typeface="Times New Roman" pitchFamily="18" charset="0"/>
              </a:rPr>
              <a:t>4</a:t>
            </a:r>
            <a:r>
              <a:rPr lang="uk-UA" sz="2800" b="1" dirty="0" smtClean="0">
                <a:latin typeface="Times New Roman" pitchFamily="18" charset="0"/>
                <a:cs typeface="Times New Roman" pitchFamily="18" charset="0"/>
              </a:rPr>
              <a:t> </a:t>
            </a:r>
            <a:r>
              <a:rPr lang="uk-UA" sz="2800" b="1" baseline="-25000" dirty="0" err="1" smtClean="0">
                <a:latin typeface="Times New Roman" pitchFamily="18" charset="0"/>
                <a:cs typeface="Times New Roman" pitchFamily="18" charset="0"/>
              </a:rPr>
              <a:t>розб</a:t>
            </a:r>
            <a:r>
              <a:rPr lang="uk-UA" sz="2800" b="1" baseline="-25000" dirty="0" smtClean="0">
                <a:latin typeface="Times New Roman" pitchFamily="18" charset="0"/>
                <a:cs typeface="Times New Roman" pitchFamily="18" charset="0"/>
              </a:rPr>
              <a:t> </a:t>
            </a:r>
            <a:r>
              <a:rPr lang="uk-UA"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Cu</a:t>
            </a:r>
            <a:r>
              <a:rPr lang="uk-UA" sz="2800" b="1" dirty="0" smtClean="0">
                <a:latin typeface="Times New Roman" pitchFamily="18" charset="0"/>
                <a:cs typeface="Times New Roman" pitchFamily="18" charset="0"/>
              </a:rPr>
              <a:t> =</a:t>
            </a:r>
            <a:endParaRPr lang="en-US" sz="2800" b="1" dirty="0" smtClean="0">
              <a:latin typeface="Times New Roman" pitchFamily="18" charset="0"/>
              <a:cs typeface="Times New Roman" pitchFamily="18" charset="0"/>
            </a:endParaRPr>
          </a:p>
          <a:p>
            <a:pPr algn="ctr">
              <a:buNone/>
            </a:pPr>
            <a:endParaRPr lang="en-US" sz="2800" b="1" dirty="0" smtClean="0">
              <a:solidFill>
                <a:srgbClr val="002060"/>
              </a:solidFill>
            </a:endParaRPr>
          </a:p>
          <a:p>
            <a:pPr>
              <a:buNone/>
            </a:pPr>
            <a:endParaRPr lang="en-US" sz="2800" b="1" dirty="0" smtClean="0">
              <a:solidFill>
                <a:srgbClr val="002060"/>
              </a:solidFill>
            </a:endParaRPr>
          </a:p>
          <a:p>
            <a:pPr algn="ctr">
              <a:buNone/>
            </a:pPr>
            <a:endParaRPr lang="ru-RU" sz="2800" b="1" dirty="0" smtClean="0">
              <a:solidFill>
                <a:srgbClr val="002060"/>
              </a:solidFill>
            </a:endParaRPr>
          </a:p>
          <a:p>
            <a:pPr>
              <a:buNone/>
            </a:pPr>
            <a:endParaRPr lang="ru-RU" sz="2800" b="1" dirty="0" smtClean="0">
              <a:latin typeface="Times New Roman" pitchFamily="18" charset="0"/>
              <a:cs typeface="Times New Roman" pitchFamily="18" charset="0"/>
            </a:endParaRPr>
          </a:p>
          <a:p>
            <a:pPr>
              <a:buNone/>
            </a:pPr>
            <a:endParaRPr lang="ru-RU" sz="2800" b="1" dirty="0">
              <a:latin typeface="Times New Roman" pitchFamily="18" charset="0"/>
              <a:cs typeface="Times New Roman" pitchFamily="18" charset="0"/>
            </a:endParaRPr>
          </a:p>
        </p:txBody>
      </p:sp>
      <p:cxnSp>
        <p:nvCxnSpPr>
          <p:cNvPr id="7" name="Пряма сполучна лінія 6"/>
          <p:cNvCxnSpPr/>
          <p:nvPr/>
        </p:nvCxnSpPr>
        <p:spPr>
          <a:xfrm flipH="1">
            <a:off x="4906330" y="1503948"/>
            <a:ext cx="216024" cy="2880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a:blip r:embed="rId3" cstate="print"/>
          <a:srcRect l="8061" t="1984" r="8221" b="1773"/>
          <a:stretch>
            <a:fillRect/>
          </a:stretch>
        </p:blipFill>
        <p:spPr bwMode="auto">
          <a:xfrm>
            <a:off x="683568" y="2210546"/>
            <a:ext cx="7272808" cy="4431430"/>
          </a:xfrm>
          <a:prstGeom prst="rect">
            <a:avLst/>
          </a:prstGeom>
          <a:noFill/>
          <a:ln w="9525">
            <a:noFill/>
            <a:miter lim="800000"/>
            <a:headEnd/>
            <a:tailEnd/>
          </a:ln>
        </p:spPr>
      </p:pic>
      <p:sp>
        <p:nvSpPr>
          <p:cNvPr id="6" name="TextBox 5"/>
          <p:cNvSpPr txBox="1"/>
          <p:nvPr/>
        </p:nvSpPr>
        <p:spPr>
          <a:xfrm>
            <a:off x="5076056" y="908720"/>
            <a:ext cx="3600400" cy="523220"/>
          </a:xfrm>
          <a:prstGeom prst="rect">
            <a:avLst/>
          </a:prstGeom>
          <a:noFill/>
        </p:spPr>
        <p:txBody>
          <a:bodyPr wrap="square" rtlCol="0">
            <a:spAutoFit/>
          </a:bodyPr>
          <a:lstStyle/>
          <a:p>
            <a:r>
              <a:rPr lang="en-US" sz="2800" b="1" dirty="0" err="1" smtClean="0">
                <a:latin typeface="Times New Roman" pitchFamily="18" charset="0"/>
                <a:cs typeface="Times New Roman" pitchFamily="18" charset="0"/>
              </a:rPr>
              <a:t>ZnS</a:t>
            </a:r>
            <a:r>
              <a:rPr lang="uk-UA" sz="2800" b="1" dirty="0" smtClean="0">
                <a:latin typeface="Times New Roman" pitchFamily="18" charset="0"/>
                <a:cs typeface="Times New Roman" pitchFamily="18" charset="0"/>
              </a:rPr>
              <a:t>О</a:t>
            </a:r>
            <a:r>
              <a:rPr lang="uk-UA" sz="2800" b="1" baseline="-25000" dirty="0" smtClean="0">
                <a:latin typeface="Times New Roman" pitchFamily="18" charset="0"/>
                <a:cs typeface="Times New Roman" pitchFamily="18" charset="0"/>
              </a:rPr>
              <a:t>4</a:t>
            </a:r>
            <a:r>
              <a:rPr lang="uk-UA" sz="2800" b="1" dirty="0" smtClean="0">
                <a:latin typeface="Times New Roman" pitchFamily="18" charset="0"/>
                <a:cs typeface="Times New Roman" pitchFamily="18" charset="0"/>
              </a:rPr>
              <a:t> + Н</a:t>
            </a:r>
            <a:r>
              <a:rPr lang="uk-UA" sz="2800" b="1" baseline="-25000" dirty="0" smtClean="0">
                <a:latin typeface="Times New Roman" pitchFamily="18" charset="0"/>
                <a:cs typeface="Times New Roman" pitchFamily="18" charset="0"/>
              </a:rPr>
              <a:t>2</a:t>
            </a:r>
            <a:r>
              <a:rPr lang="uk-UA" sz="2800" b="1" dirty="0" smtClean="0">
                <a:latin typeface="Times New Roman" pitchFamily="18" charset="0"/>
                <a:cs typeface="Times New Roman" pitchFamily="18" charset="0"/>
              </a:rPr>
              <a:t>↑</a:t>
            </a:r>
            <a:endParaRPr lang="ru-RU" sz="2800" dirty="0"/>
          </a:p>
        </p:txBody>
      </p:sp>
    </p:spTree>
    <p:extLst>
      <p:ext uri="{BB962C8B-B14F-4D97-AF65-F5344CB8AC3E}">
        <p14:creationId xmlns:p14="http://schemas.microsoft.com/office/powerpoint/2010/main" val="227350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0-#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3">
                                            <p:txEl>
                                              <p:pRg st="1" end="1"/>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2"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D:\вув.jpg"/>
          <p:cNvPicPr>
            <a:picLocks noChangeAspect="1" noChangeArrowheads="1"/>
          </p:cNvPicPr>
          <p:nvPr/>
        </p:nvPicPr>
        <p:blipFill>
          <a:blip r:embed="rId3" cstate="print"/>
          <a:srcRect/>
          <a:stretch>
            <a:fillRect/>
          </a:stretch>
        </p:blipFill>
        <p:spPr bwMode="auto">
          <a:xfrm>
            <a:off x="491706" y="332656"/>
            <a:ext cx="3401992" cy="6525344"/>
          </a:xfrm>
          <a:prstGeom prst="rect">
            <a:avLst/>
          </a:prstGeom>
          <a:noFill/>
        </p:spPr>
      </p:pic>
      <p:sp>
        <p:nvSpPr>
          <p:cNvPr id="3" name="Прямоугольник 2"/>
          <p:cNvSpPr>
            <a:spLocks noChangeArrowheads="1"/>
          </p:cNvSpPr>
          <p:nvPr/>
        </p:nvSpPr>
        <p:spPr bwMode="auto">
          <a:xfrm>
            <a:off x="-17140" y="188640"/>
            <a:ext cx="8352928" cy="1077218"/>
          </a:xfrm>
          <a:prstGeom prst="rect">
            <a:avLst/>
          </a:prstGeom>
          <a:noFill/>
          <a:ln w="9525">
            <a:noFill/>
            <a:miter lim="800000"/>
            <a:headEnd/>
            <a:tailEnd/>
          </a:ln>
        </p:spPr>
        <p:txBody>
          <a:bodyPr wrap="square">
            <a:spAutoFit/>
          </a:bodyPr>
          <a:lstStyle/>
          <a:p>
            <a:pPr algn="ctr"/>
            <a:r>
              <a:rPr lang="ru-RU" sz="3200" b="1" dirty="0" err="1">
                <a:solidFill>
                  <a:srgbClr val="002060"/>
                </a:solidFill>
              </a:rPr>
              <a:t>Продукти</a:t>
            </a:r>
            <a:r>
              <a:rPr lang="ru-RU" sz="3200" b="1" dirty="0">
                <a:solidFill>
                  <a:srgbClr val="002060"/>
                </a:solidFill>
              </a:rPr>
              <a:t> </a:t>
            </a:r>
            <a:r>
              <a:rPr lang="ru-RU" sz="3200" b="1" dirty="0" err="1">
                <a:solidFill>
                  <a:srgbClr val="002060"/>
                </a:solidFill>
              </a:rPr>
              <a:t>взаємодії</a:t>
            </a:r>
            <a:r>
              <a:rPr lang="ru-RU" sz="3200" b="1" dirty="0">
                <a:solidFill>
                  <a:srgbClr val="002060"/>
                </a:solidFill>
              </a:rPr>
              <a:t> </a:t>
            </a:r>
            <a:r>
              <a:rPr lang="ru-RU" sz="3200" b="1" dirty="0" err="1">
                <a:solidFill>
                  <a:srgbClr val="002060"/>
                </a:solidFill>
              </a:rPr>
              <a:t>концентрованої</a:t>
            </a:r>
            <a:r>
              <a:rPr lang="ru-RU" sz="3200" b="1" dirty="0">
                <a:solidFill>
                  <a:srgbClr val="002060"/>
                </a:solidFill>
              </a:rPr>
              <a:t> </a:t>
            </a:r>
            <a:r>
              <a:rPr lang="ru-RU" sz="3200" b="1" dirty="0" err="1">
                <a:solidFill>
                  <a:srgbClr val="002060"/>
                </a:solidFill>
              </a:rPr>
              <a:t>сульфатної</a:t>
            </a:r>
            <a:r>
              <a:rPr lang="ru-RU" sz="3200" b="1" dirty="0">
                <a:solidFill>
                  <a:srgbClr val="002060"/>
                </a:solidFill>
              </a:rPr>
              <a:t> </a:t>
            </a:r>
            <a:r>
              <a:rPr lang="ru-RU" sz="3200" b="1" dirty="0" err="1">
                <a:solidFill>
                  <a:srgbClr val="002060"/>
                </a:solidFill>
              </a:rPr>
              <a:t>кислоти</a:t>
            </a:r>
            <a:r>
              <a:rPr lang="ru-RU" sz="3200" b="1" dirty="0">
                <a:solidFill>
                  <a:srgbClr val="002060"/>
                </a:solidFill>
              </a:rPr>
              <a:t> </a:t>
            </a:r>
            <a:r>
              <a:rPr lang="ru-RU" sz="3200" b="1" dirty="0" err="1">
                <a:solidFill>
                  <a:srgbClr val="002060"/>
                </a:solidFill>
              </a:rPr>
              <a:t>з</a:t>
            </a:r>
            <a:r>
              <a:rPr lang="ru-RU" sz="3200" b="1" dirty="0">
                <a:solidFill>
                  <a:srgbClr val="002060"/>
                </a:solidFill>
              </a:rPr>
              <a:t> </a:t>
            </a:r>
            <a:r>
              <a:rPr lang="ru-RU" sz="3200" b="1" dirty="0" err="1">
                <a:solidFill>
                  <a:srgbClr val="002060"/>
                </a:solidFill>
              </a:rPr>
              <a:t>металами</a:t>
            </a:r>
            <a:endParaRPr lang="ru-RU" sz="3200" b="1" dirty="0">
              <a:solidFill>
                <a:srgbClr val="002060"/>
              </a:solidFill>
            </a:endParaRPr>
          </a:p>
        </p:txBody>
      </p:sp>
      <p:pic>
        <p:nvPicPr>
          <p:cNvPr id="4" name="Picture 1" descr="Aktyv_metal_opt"/>
          <p:cNvPicPr>
            <a:picLocks noChangeAspect="1" noChangeArrowheads="1"/>
          </p:cNvPicPr>
          <p:nvPr/>
        </p:nvPicPr>
        <p:blipFill>
          <a:blip r:embed="rId4" cstate="print"/>
          <a:srcRect/>
          <a:stretch>
            <a:fillRect/>
          </a:stretch>
        </p:blipFill>
        <p:spPr bwMode="auto">
          <a:xfrm>
            <a:off x="251520" y="5661248"/>
            <a:ext cx="7632848" cy="952500"/>
          </a:xfrm>
          <a:prstGeom prst="rect">
            <a:avLst/>
          </a:prstGeom>
          <a:noFill/>
          <a:ln w="9525">
            <a:noFill/>
            <a:miter lim="800000"/>
            <a:headEnd/>
            <a:tailEnd/>
          </a:ln>
        </p:spPr>
      </p:pic>
      <p:graphicFrame>
        <p:nvGraphicFramePr>
          <p:cNvPr id="8" name="Схема 7"/>
          <p:cNvGraphicFramePr/>
          <p:nvPr/>
        </p:nvGraphicFramePr>
        <p:xfrm>
          <a:off x="539552" y="1412776"/>
          <a:ext cx="8496944" cy="45365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91191471"/>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descr="D:\вув.jpg"/>
          <p:cNvPicPr>
            <a:picLocks noChangeAspect="1" noChangeArrowheads="1"/>
          </p:cNvPicPr>
          <p:nvPr/>
        </p:nvPicPr>
        <p:blipFill>
          <a:blip r:embed="rId2" cstate="print"/>
          <a:srcRect/>
          <a:stretch>
            <a:fillRect/>
          </a:stretch>
        </p:blipFill>
        <p:spPr bwMode="auto">
          <a:xfrm>
            <a:off x="488245" y="314364"/>
            <a:ext cx="2143125" cy="4490550"/>
          </a:xfrm>
          <a:prstGeom prst="rect">
            <a:avLst/>
          </a:prstGeom>
          <a:noFill/>
        </p:spPr>
      </p:pic>
      <p:sp>
        <p:nvSpPr>
          <p:cNvPr id="5" name="Заголовок 4"/>
          <p:cNvSpPr>
            <a:spLocks noGrp="1"/>
          </p:cNvSpPr>
          <p:nvPr>
            <p:ph type="title"/>
          </p:nvPr>
        </p:nvSpPr>
        <p:spPr>
          <a:xfrm>
            <a:off x="539552" y="510962"/>
            <a:ext cx="8229600" cy="1080120"/>
          </a:xfrm>
        </p:spPr>
        <p:txBody>
          <a:bodyPr>
            <a:normAutofit fontScale="90000"/>
          </a:bodyPr>
          <a:lstStyle/>
          <a:p>
            <a:r>
              <a:rPr lang="ru-RU" sz="4000" dirty="0" smtClean="0">
                <a:latin typeface="Times New Roman" pitchFamily="18" charset="0"/>
                <a:cs typeface="Times New Roman" pitchFamily="18" charset="0"/>
              </a:rPr>
              <a:t>Робота на </a:t>
            </a:r>
            <a:r>
              <a:rPr lang="ru-RU" sz="4000" dirty="0" err="1" smtClean="0">
                <a:latin typeface="Times New Roman" pitchFamily="18" charset="0"/>
                <a:cs typeface="Times New Roman" pitchFamily="18" charset="0"/>
              </a:rPr>
              <a:t>уроці</a:t>
            </a:r>
            <a:r>
              <a:rPr lang="ru-RU" sz="4000" dirty="0" smtClean="0">
                <a:latin typeface="Times New Roman" pitchFamily="18" charset="0"/>
                <a:cs typeface="Times New Roman" pitchFamily="18" charset="0"/>
              </a:rPr>
              <a:t> </a:t>
            </a:r>
            <a:r>
              <a:rPr lang="ru-RU" sz="4000" dirty="0" err="1" smtClean="0">
                <a:latin typeface="Times New Roman" pitchFamily="18" charset="0"/>
                <a:cs typeface="Times New Roman" pitchFamily="18" charset="0"/>
              </a:rPr>
              <a:t>допоможе</a:t>
            </a:r>
            <a:r>
              <a:rPr lang="ru-RU" sz="4000" dirty="0" smtClean="0">
                <a:latin typeface="Times New Roman" pitchFamily="18" charset="0"/>
                <a:cs typeface="Times New Roman" pitchFamily="18" charset="0"/>
              </a:rPr>
              <a:t> вам: </a:t>
            </a:r>
            <a:br>
              <a:rPr lang="ru-RU" sz="4000" dirty="0" smtClean="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6" name="Місце для вмісту 5"/>
          <p:cNvSpPr>
            <a:spLocks noGrp="1"/>
          </p:cNvSpPr>
          <p:nvPr>
            <p:ph idx="1"/>
          </p:nvPr>
        </p:nvSpPr>
        <p:spPr>
          <a:xfrm>
            <a:off x="107504" y="1124744"/>
            <a:ext cx="8352928" cy="4608513"/>
          </a:xfrm>
        </p:spPr>
        <p:txBody>
          <a:bodyPr>
            <a:normAutofit lnSpcReduction="10000"/>
          </a:bodyPr>
          <a:lstStyle/>
          <a:p>
            <a:pPr>
              <a:buFont typeface="Wingdings" pitchFamily="2" charset="2"/>
              <a:buChar char="ü"/>
            </a:pPr>
            <a:r>
              <a:rPr lang="ru-RU" sz="2600" b="1" dirty="0" err="1" smtClean="0">
                <a:solidFill>
                  <a:schemeClr val="tx1">
                    <a:lumMod val="95000"/>
                    <a:lumOff val="5000"/>
                  </a:schemeClr>
                </a:solidFill>
              </a:rPr>
              <a:t>поглибити</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і</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розширити</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знання</a:t>
            </a:r>
            <a:r>
              <a:rPr lang="ru-RU" sz="2600" b="1" dirty="0" smtClean="0">
                <a:solidFill>
                  <a:schemeClr val="tx1">
                    <a:lumMod val="95000"/>
                    <a:lumOff val="5000"/>
                  </a:schemeClr>
                </a:solidFill>
              </a:rPr>
              <a:t> про </a:t>
            </a:r>
            <a:r>
              <a:rPr lang="ru-RU" sz="2600" b="1" dirty="0" err="1" smtClean="0">
                <a:solidFill>
                  <a:schemeClr val="tx1">
                    <a:lumMod val="95000"/>
                    <a:lumOff val="5000"/>
                  </a:schemeClr>
                </a:solidFill>
              </a:rPr>
              <a:t>кислоти</a:t>
            </a:r>
            <a:r>
              <a:rPr lang="ru-RU" sz="2600" b="1" dirty="0" smtClean="0">
                <a:solidFill>
                  <a:schemeClr val="tx1">
                    <a:lumMod val="95000"/>
                    <a:lumOff val="5000"/>
                  </a:schemeClr>
                </a:solidFill>
              </a:rPr>
              <a:t>; </a:t>
            </a:r>
          </a:p>
          <a:p>
            <a:pPr>
              <a:buFont typeface="Wingdings" pitchFamily="2" charset="2"/>
              <a:buChar char="ü"/>
            </a:pPr>
            <a:r>
              <a:rPr lang="ru-RU" sz="2600" b="1" dirty="0" err="1" smtClean="0">
                <a:solidFill>
                  <a:schemeClr val="tx1">
                    <a:lumMod val="95000"/>
                    <a:lumOff val="5000"/>
                  </a:schemeClr>
                </a:solidFill>
              </a:rPr>
              <a:t>ознайомитися</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з</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фізичними</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властивостями</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сульфатної</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кислоти</a:t>
            </a:r>
            <a:r>
              <a:rPr lang="ru-RU" sz="2600" b="1" dirty="0" smtClean="0">
                <a:solidFill>
                  <a:schemeClr val="tx1">
                    <a:lumMod val="95000"/>
                    <a:lumOff val="5000"/>
                  </a:schemeClr>
                </a:solidFill>
              </a:rPr>
              <a:t> та </a:t>
            </a:r>
            <a:r>
              <a:rPr lang="ru-RU" sz="2600" b="1" dirty="0" err="1" smtClean="0">
                <a:solidFill>
                  <a:schemeClr val="tx1">
                    <a:lumMod val="95000"/>
                    <a:lumOff val="5000"/>
                  </a:schemeClr>
                </a:solidFill>
              </a:rPr>
              <a:t>засвоїти</a:t>
            </a:r>
            <a:r>
              <a:rPr lang="ru-RU" sz="2600" b="1" dirty="0" smtClean="0">
                <a:solidFill>
                  <a:schemeClr val="tx1">
                    <a:lumMod val="95000"/>
                    <a:lumOff val="5000"/>
                  </a:schemeClr>
                </a:solidFill>
              </a:rPr>
              <a:t> правила </a:t>
            </a:r>
            <a:r>
              <a:rPr lang="ru-RU" sz="2600" b="1" dirty="0" err="1" smtClean="0">
                <a:solidFill>
                  <a:schemeClr val="tx1">
                    <a:lumMod val="95000"/>
                    <a:lumOff val="5000"/>
                  </a:schemeClr>
                </a:solidFill>
              </a:rPr>
              <a:t>приготування</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її</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розчину</a:t>
            </a:r>
            <a:r>
              <a:rPr lang="ru-RU" sz="2600" b="1" dirty="0" smtClean="0">
                <a:solidFill>
                  <a:schemeClr val="tx1">
                    <a:lumMod val="95000"/>
                    <a:lumOff val="5000"/>
                  </a:schemeClr>
                </a:solidFill>
              </a:rPr>
              <a:t>; </a:t>
            </a:r>
          </a:p>
          <a:p>
            <a:pPr>
              <a:buFont typeface="Wingdings" pitchFamily="2" charset="2"/>
              <a:buChar char="ü"/>
            </a:pPr>
            <a:r>
              <a:rPr lang="ru-RU" sz="2600" b="1" dirty="0" err="1" smtClean="0">
                <a:solidFill>
                  <a:schemeClr val="tx1">
                    <a:lumMod val="95000"/>
                    <a:lumOff val="5000"/>
                  </a:schemeClr>
                </a:solidFill>
              </a:rPr>
              <a:t>порівняти</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хімічні</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властивості</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концентрованої</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і</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розбавленої</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сульфатної</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кислоти</a:t>
            </a:r>
            <a:r>
              <a:rPr lang="ru-RU" sz="2600" b="1" dirty="0" smtClean="0">
                <a:solidFill>
                  <a:schemeClr val="tx1">
                    <a:lumMod val="95000"/>
                    <a:lumOff val="5000"/>
                  </a:schemeClr>
                </a:solidFill>
              </a:rPr>
              <a:t>; </a:t>
            </a:r>
          </a:p>
          <a:p>
            <a:pPr>
              <a:buFont typeface="Wingdings" pitchFamily="2" charset="2"/>
              <a:buChar char="ü"/>
            </a:pPr>
            <a:r>
              <a:rPr lang="ru-RU" sz="2600" b="1" dirty="0" err="1" smtClean="0">
                <a:solidFill>
                  <a:schemeClr val="tx1">
                    <a:lumMod val="95000"/>
                    <a:lumOff val="5000"/>
                  </a:schemeClr>
                </a:solidFill>
              </a:rPr>
              <a:t>познайомитися</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з</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якісною</a:t>
            </a:r>
            <a:r>
              <a:rPr lang="ru-RU" sz="2600" b="1" dirty="0" smtClean="0">
                <a:solidFill>
                  <a:schemeClr val="tx1">
                    <a:lumMod val="95000"/>
                    <a:lumOff val="5000"/>
                  </a:schemeClr>
                </a:solidFill>
              </a:rPr>
              <a:t> </a:t>
            </a:r>
            <a:r>
              <a:rPr lang="ru-RU" sz="2600" b="1" dirty="0" err="1" smtClean="0">
                <a:solidFill>
                  <a:schemeClr val="tx1">
                    <a:lumMod val="95000"/>
                    <a:lumOff val="5000"/>
                  </a:schemeClr>
                </a:solidFill>
              </a:rPr>
              <a:t>реакцією</a:t>
            </a:r>
            <a:r>
              <a:rPr lang="ru-RU" sz="2600" b="1" dirty="0" smtClean="0">
                <a:solidFill>
                  <a:schemeClr val="tx1">
                    <a:lumMod val="95000"/>
                    <a:lumOff val="5000"/>
                  </a:schemeClr>
                </a:solidFill>
              </a:rPr>
              <a:t> на </a:t>
            </a:r>
            <a:r>
              <a:rPr lang="ru-RU" sz="2600" b="1" dirty="0" err="1" smtClean="0">
                <a:solidFill>
                  <a:schemeClr val="tx1">
                    <a:lumMod val="95000"/>
                    <a:lumOff val="5000"/>
                  </a:schemeClr>
                </a:solidFill>
              </a:rPr>
              <a:t>сульфат-йони</a:t>
            </a:r>
            <a:r>
              <a:rPr lang="ru-RU" sz="2600" b="1" dirty="0" smtClean="0">
                <a:solidFill>
                  <a:schemeClr val="tx1">
                    <a:lumMod val="95000"/>
                    <a:lumOff val="5000"/>
                  </a:schemeClr>
                </a:solidFill>
              </a:rPr>
              <a:t>; </a:t>
            </a:r>
          </a:p>
          <a:p>
            <a:pPr>
              <a:buFont typeface="Wingdings" pitchFamily="2" charset="2"/>
              <a:buChar char="ü"/>
            </a:pPr>
            <a:r>
              <a:rPr lang="ru-RU" b="1" dirty="0" err="1" smtClean="0">
                <a:solidFill>
                  <a:schemeClr val="tx1">
                    <a:lumMod val="95000"/>
                    <a:lumOff val="5000"/>
                  </a:schemeClr>
                </a:solidFill>
              </a:rPr>
              <a:t>Ознайомитись</a:t>
            </a:r>
            <a:r>
              <a:rPr lang="ru-RU" b="1" dirty="0" smtClean="0">
                <a:solidFill>
                  <a:schemeClr val="tx1">
                    <a:lumMod val="95000"/>
                    <a:lumOff val="5000"/>
                  </a:schemeClr>
                </a:solidFill>
              </a:rPr>
              <a:t> з </a:t>
            </a:r>
            <a:r>
              <a:rPr lang="ru-RU" b="1" dirty="0" err="1" smtClean="0">
                <a:solidFill>
                  <a:schemeClr val="tx1">
                    <a:lumMod val="95000"/>
                    <a:lumOff val="5000"/>
                  </a:schemeClr>
                </a:solidFill>
              </a:rPr>
              <a:t>використанням</a:t>
            </a:r>
            <a:r>
              <a:rPr lang="ru-RU" b="1" dirty="0" smtClean="0">
                <a:solidFill>
                  <a:schemeClr val="tx1">
                    <a:lumMod val="95000"/>
                    <a:lumOff val="5000"/>
                  </a:schemeClr>
                </a:solidFill>
              </a:rPr>
              <a:t> </a:t>
            </a:r>
            <a:r>
              <a:rPr lang="ru-RU" b="1" dirty="0" err="1" smtClean="0">
                <a:solidFill>
                  <a:schemeClr val="tx1">
                    <a:lumMod val="95000"/>
                    <a:lumOff val="5000"/>
                  </a:schemeClr>
                </a:solidFill>
              </a:rPr>
              <a:t>кислоти</a:t>
            </a:r>
            <a:r>
              <a:rPr lang="ru-RU" b="1" dirty="0" smtClean="0">
                <a:solidFill>
                  <a:schemeClr val="tx1">
                    <a:lumMod val="95000"/>
                    <a:lumOff val="5000"/>
                  </a:schemeClr>
                </a:solidFill>
              </a:rPr>
              <a:t> в </a:t>
            </a:r>
            <a:r>
              <a:rPr lang="ru-RU" b="1" dirty="0" err="1" smtClean="0">
                <a:solidFill>
                  <a:schemeClr val="tx1">
                    <a:lumMod val="95000"/>
                    <a:lumOff val="5000"/>
                  </a:schemeClr>
                </a:solidFill>
              </a:rPr>
              <a:t>промисловост</a:t>
            </a:r>
            <a:r>
              <a:rPr lang="en-US" b="1" dirty="0" err="1" smtClean="0">
                <a:solidFill>
                  <a:schemeClr val="tx1">
                    <a:lumMod val="95000"/>
                    <a:lumOff val="5000"/>
                  </a:schemeClr>
                </a:solidFill>
              </a:rPr>
              <a:t>i</a:t>
            </a:r>
            <a:r>
              <a:rPr lang="en-US" b="1" dirty="0" smtClean="0">
                <a:solidFill>
                  <a:schemeClr val="tx1">
                    <a:lumMod val="95000"/>
                    <a:lumOff val="5000"/>
                  </a:schemeClr>
                </a:solidFill>
              </a:rPr>
              <a:t> </a:t>
            </a:r>
            <a:r>
              <a:rPr lang="en-US" b="1" dirty="0" err="1" smtClean="0">
                <a:solidFill>
                  <a:schemeClr val="tx1">
                    <a:lumMod val="95000"/>
                    <a:lumOff val="5000"/>
                  </a:schemeClr>
                </a:solidFill>
              </a:rPr>
              <a:t>i</a:t>
            </a:r>
            <a:r>
              <a:rPr lang="ru-RU" b="1" dirty="0" smtClean="0">
                <a:solidFill>
                  <a:schemeClr val="tx1">
                    <a:lumMod val="95000"/>
                    <a:lumOff val="5000"/>
                  </a:schemeClr>
                </a:solidFill>
              </a:rPr>
              <a:t> </a:t>
            </a:r>
            <a:r>
              <a:rPr lang="ru-RU" b="1" dirty="0" err="1" smtClean="0">
                <a:solidFill>
                  <a:schemeClr val="tx1">
                    <a:lumMod val="95000"/>
                    <a:lumOff val="5000"/>
                  </a:schemeClr>
                </a:solidFill>
              </a:rPr>
              <a:t>побут</a:t>
            </a:r>
            <a:r>
              <a:rPr lang="en-US" b="1" dirty="0" err="1" smtClean="0">
                <a:solidFill>
                  <a:schemeClr val="tx1">
                    <a:lumMod val="95000"/>
                    <a:lumOff val="5000"/>
                  </a:schemeClr>
                </a:solidFill>
              </a:rPr>
              <a:t>i</a:t>
            </a:r>
            <a:r>
              <a:rPr lang="ru-RU" b="1" dirty="0">
                <a:solidFill>
                  <a:schemeClr val="tx1">
                    <a:lumMod val="95000"/>
                    <a:lumOff val="5000"/>
                  </a:schemeClr>
                </a:solidFill>
              </a:rPr>
              <a:t>.</a:t>
            </a:r>
            <a:endParaRPr lang="ru-RU" sz="2600" b="1" dirty="0" smtClean="0">
              <a:solidFill>
                <a:schemeClr val="tx1">
                  <a:lumMod val="95000"/>
                  <a:lumOff val="5000"/>
                </a:schemeClr>
              </a:solidFill>
            </a:endParaRPr>
          </a:p>
          <a:p>
            <a:pPr>
              <a:buNone/>
            </a:pPr>
            <a:r>
              <a:rPr lang="ru-RU" sz="2600" b="1" dirty="0" smtClean="0">
                <a:solidFill>
                  <a:schemeClr val="tx1">
                    <a:lumMod val="95000"/>
                    <a:lumOff val="5000"/>
                  </a:schemeClr>
                </a:solidFill>
              </a:rPr>
              <a:t>  . </a:t>
            </a:r>
          </a:p>
          <a:p>
            <a:endParaRPr lang="ru-RU" dirty="0"/>
          </a:p>
        </p:txBody>
      </p:sp>
    </p:spTree>
    <p:extLst>
      <p:ext uri="{BB962C8B-B14F-4D97-AF65-F5344CB8AC3E}">
        <p14:creationId xmlns:p14="http://schemas.microsoft.com/office/powerpoint/2010/main" val="9882040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1166" y="116632"/>
            <a:ext cx="8173566" cy="6120680"/>
          </a:xfrm>
        </p:spPr>
        <p:txBody>
          <a:bodyPr/>
          <a:lstStyle/>
          <a:p>
            <a:r>
              <a:rPr lang="ru-RU" altLang="ru-RU" dirty="0" err="1"/>
              <a:t>Якщо</a:t>
            </a:r>
            <a:r>
              <a:rPr lang="ru-RU" altLang="ru-RU" dirty="0"/>
              <a:t> в </a:t>
            </a:r>
            <a:r>
              <a:rPr lang="ru-RU" altLang="ru-RU" dirty="0" err="1"/>
              <a:t>холодну</a:t>
            </a:r>
            <a:r>
              <a:rPr lang="ru-RU" altLang="ru-RU" dirty="0"/>
              <a:t> </a:t>
            </a:r>
            <a:r>
              <a:rPr lang="ru-RU" altLang="ru-RU" dirty="0" err="1"/>
              <a:t>концентровану</a:t>
            </a:r>
            <a:r>
              <a:rPr lang="ru-RU" altLang="ru-RU" dirty="0"/>
              <a:t> </a:t>
            </a:r>
            <a:r>
              <a:rPr lang="ru-RU" altLang="ru-RU" dirty="0" err="1"/>
              <a:t>сульфатну</a:t>
            </a:r>
            <a:r>
              <a:rPr lang="ru-RU" altLang="ru-RU" dirty="0"/>
              <a:t> кислоту </a:t>
            </a:r>
            <a:r>
              <a:rPr lang="ru-RU" altLang="ru-RU" dirty="0" err="1"/>
              <a:t>занурити</a:t>
            </a:r>
            <a:r>
              <a:rPr lang="ru-RU" altLang="ru-RU" dirty="0"/>
              <a:t> </a:t>
            </a:r>
            <a:r>
              <a:rPr lang="ru-RU" altLang="ru-RU" dirty="0" err="1"/>
              <a:t>кусочок</a:t>
            </a:r>
            <a:r>
              <a:rPr lang="ru-RU" altLang="ru-RU" dirty="0"/>
              <a:t> </a:t>
            </a:r>
            <a:r>
              <a:rPr lang="ru-RU" altLang="ru-RU" dirty="0" err="1"/>
              <a:t>заліза</a:t>
            </a:r>
            <a:r>
              <a:rPr lang="ru-RU" altLang="ru-RU" dirty="0"/>
              <a:t>, то ми не </a:t>
            </a:r>
            <a:r>
              <a:rPr lang="ru-RU" altLang="ru-RU" dirty="0" err="1"/>
              <a:t>помітимо</a:t>
            </a:r>
            <a:r>
              <a:rPr lang="ru-RU" altLang="ru-RU" dirty="0"/>
              <a:t> </a:t>
            </a:r>
            <a:r>
              <a:rPr lang="ru-RU" altLang="ru-RU" dirty="0" err="1"/>
              <a:t>взаємодії</a:t>
            </a:r>
            <a:r>
              <a:rPr lang="ru-RU" altLang="ru-RU" dirty="0"/>
              <a:t> </a:t>
            </a:r>
            <a:r>
              <a:rPr lang="ru-RU" altLang="ru-RU" dirty="0" err="1"/>
              <a:t>речовин</a:t>
            </a:r>
            <a:r>
              <a:rPr lang="ru-RU" altLang="ru-RU" dirty="0"/>
              <a:t>.</a:t>
            </a:r>
          </a:p>
          <a:p>
            <a:r>
              <a:rPr lang="ru-RU" altLang="ru-RU" dirty="0"/>
              <a:t> </a:t>
            </a:r>
            <a:r>
              <a:rPr lang="ru-RU" altLang="ru-RU" dirty="0" err="1"/>
              <a:t>Насправді</a:t>
            </a:r>
            <a:r>
              <a:rPr lang="ru-RU" altLang="ru-RU" dirty="0"/>
              <a:t> кислота </a:t>
            </a:r>
            <a:r>
              <a:rPr lang="ru-RU" altLang="ru-RU" dirty="0" err="1"/>
              <a:t>починає</a:t>
            </a:r>
            <a:r>
              <a:rPr lang="ru-RU" altLang="ru-RU" dirty="0"/>
              <a:t> </a:t>
            </a:r>
            <a:r>
              <a:rPr lang="ru-RU" altLang="ru-RU" dirty="0" err="1"/>
              <a:t>реагувати</a:t>
            </a:r>
            <a:r>
              <a:rPr lang="ru-RU" altLang="ru-RU" dirty="0"/>
              <a:t> з </a:t>
            </a:r>
            <a:r>
              <a:rPr lang="ru-RU" altLang="ru-RU" dirty="0" err="1"/>
              <a:t>металом</a:t>
            </a:r>
            <a:r>
              <a:rPr lang="ru-RU" altLang="ru-RU" dirty="0"/>
              <a:t>:</a:t>
            </a:r>
          </a:p>
          <a:p>
            <a:pPr algn="ctr">
              <a:buFont typeface="Wingdings" pitchFamily="2" charset="2"/>
              <a:buNone/>
            </a:pPr>
            <a:r>
              <a:rPr lang="ru-RU" altLang="ru-RU" dirty="0"/>
              <a:t>2Fe + 3H2SO4 (</a:t>
            </a:r>
            <a:r>
              <a:rPr lang="ru-RU" altLang="ru-RU" dirty="0" err="1"/>
              <a:t>конц</a:t>
            </a:r>
            <a:r>
              <a:rPr lang="ru-RU" altLang="ru-RU" dirty="0"/>
              <a:t>.) = Fe2O3+ 3SO2↑+ 3H2O.</a:t>
            </a:r>
          </a:p>
          <a:p>
            <a:r>
              <a:rPr lang="ru-RU" altLang="ru-RU" dirty="0" err="1"/>
              <a:t>Однак</a:t>
            </a:r>
            <a:r>
              <a:rPr lang="ru-RU" altLang="ru-RU" dirty="0"/>
              <a:t> </a:t>
            </a:r>
            <a:r>
              <a:rPr lang="ru-RU" altLang="ru-RU" dirty="0" err="1"/>
              <a:t>реакція</a:t>
            </a:r>
            <a:r>
              <a:rPr lang="ru-RU" altLang="ru-RU" dirty="0"/>
              <a:t> </a:t>
            </a:r>
            <a:r>
              <a:rPr lang="ru-RU" altLang="ru-RU" dirty="0" err="1"/>
              <a:t>відразу</a:t>
            </a:r>
            <a:r>
              <a:rPr lang="ru-RU" altLang="ru-RU" dirty="0"/>
              <a:t> </a:t>
            </a:r>
            <a:r>
              <a:rPr lang="ru-RU" altLang="ru-RU" dirty="0" err="1"/>
              <a:t>припиняється</a:t>
            </a:r>
            <a:r>
              <a:rPr lang="ru-RU" altLang="ru-RU" dirty="0"/>
              <a:t>, </a:t>
            </a:r>
            <a:r>
              <a:rPr lang="ru-RU" altLang="ru-RU" dirty="0" err="1"/>
              <a:t>бо</a:t>
            </a:r>
            <a:r>
              <a:rPr lang="ru-RU" altLang="ru-RU" dirty="0"/>
              <a:t> на </a:t>
            </a:r>
            <a:r>
              <a:rPr lang="ru-RU" altLang="ru-RU" dirty="0" err="1"/>
              <a:t>поверхні</a:t>
            </a:r>
            <a:r>
              <a:rPr lang="ru-RU" altLang="ru-RU" dirty="0"/>
              <a:t> </a:t>
            </a:r>
            <a:r>
              <a:rPr lang="ru-RU" altLang="ru-RU" dirty="0" err="1"/>
              <a:t>металу</a:t>
            </a:r>
            <a:r>
              <a:rPr lang="ru-RU" altLang="ru-RU" dirty="0"/>
              <a:t> </a:t>
            </a:r>
            <a:r>
              <a:rPr lang="ru-RU" altLang="ru-RU" dirty="0" err="1"/>
              <a:t>утворюється</a:t>
            </a:r>
            <a:r>
              <a:rPr lang="ru-RU" altLang="ru-RU" dirty="0"/>
              <a:t> тонка </a:t>
            </a:r>
            <a:r>
              <a:rPr lang="ru-RU" altLang="ru-RU" dirty="0" err="1"/>
              <a:t>плівка</a:t>
            </a:r>
            <a:r>
              <a:rPr lang="ru-RU" altLang="ru-RU" dirty="0"/>
              <a:t> </a:t>
            </a:r>
            <a:r>
              <a:rPr lang="ru-RU" altLang="ru-RU" dirty="0" err="1"/>
              <a:t>ферум</a:t>
            </a:r>
            <a:r>
              <a:rPr lang="ru-RU" altLang="ru-RU" dirty="0"/>
              <a:t>(ІІІ) оксиду, </a:t>
            </a:r>
            <a:r>
              <a:rPr lang="ru-RU" altLang="ru-RU" dirty="0" err="1"/>
              <a:t>інертна</a:t>
            </a:r>
            <a:r>
              <a:rPr lang="ru-RU" altLang="ru-RU" dirty="0"/>
              <a:t> </a:t>
            </a:r>
            <a:r>
              <a:rPr lang="ru-RU" altLang="ru-RU" dirty="0" err="1"/>
              <a:t>щодо</a:t>
            </a:r>
            <a:r>
              <a:rPr lang="ru-RU" altLang="ru-RU" dirty="0"/>
              <a:t> </a:t>
            </a:r>
            <a:r>
              <a:rPr lang="ru-RU" altLang="ru-RU" dirty="0" err="1"/>
              <a:t>кислоти</a:t>
            </a:r>
            <a:r>
              <a:rPr lang="ru-RU" altLang="ru-RU" dirty="0"/>
              <a:t> (оксид </a:t>
            </a:r>
            <a:r>
              <a:rPr lang="ru-RU" altLang="ru-RU" dirty="0" err="1"/>
              <a:t>реагує</a:t>
            </a:r>
            <a:r>
              <a:rPr lang="ru-RU" altLang="ru-RU" dirty="0"/>
              <a:t> з кислотою </a:t>
            </a:r>
            <a:r>
              <a:rPr lang="ru-RU" altLang="ru-RU" dirty="0" err="1"/>
              <a:t>тільки</a:t>
            </a:r>
            <a:r>
              <a:rPr lang="ru-RU" altLang="ru-RU" dirty="0"/>
              <a:t> при </a:t>
            </a:r>
            <a:r>
              <a:rPr lang="ru-RU" altLang="ru-RU" dirty="0" err="1"/>
              <a:t>нагріванні</a:t>
            </a:r>
            <a:r>
              <a:rPr lang="ru-RU" altLang="ru-RU" dirty="0"/>
              <a:t>). </a:t>
            </a:r>
          </a:p>
          <a:p>
            <a:r>
              <a:rPr lang="ru-RU" altLang="ru-RU" dirty="0" err="1"/>
              <a:t>Таке</a:t>
            </a:r>
            <a:r>
              <a:rPr lang="ru-RU" altLang="ru-RU" dirty="0"/>
              <a:t> </a:t>
            </a:r>
            <a:r>
              <a:rPr lang="ru-RU" altLang="ru-RU" dirty="0" err="1"/>
              <a:t>явище</a:t>
            </a:r>
            <a:r>
              <a:rPr lang="ru-RU" altLang="ru-RU" dirty="0"/>
              <a:t> </a:t>
            </a:r>
            <a:r>
              <a:rPr lang="ru-RU" altLang="ru-RU" dirty="0" err="1"/>
              <a:t>називають</a:t>
            </a:r>
            <a:r>
              <a:rPr lang="ru-RU" altLang="ru-RU" dirty="0"/>
              <a:t> </a:t>
            </a:r>
            <a:r>
              <a:rPr lang="ru-RU" altLang="ru-RU" dirty="0" err="1"/>
              <a:t>пасивацією</a:t>
            </a:r>
            <a:r>
              <a:rPr lang="ru-RU" altLang="ru-RU" dirty="0"/>
              <a:t>. </a:t>
            </a:r>
            <a:r>
              <a:rPr lang="ru-RU" altLang="ru-RU" dirty="0" err="1"/>
              <a:t>Аналогічно</a:t>
            </a:r>
            <a:r>
              <a:rPr lang="ru-RU" altLang="ru-RU" dirty="0"/>
              <a:t> поводиться </a:t>
            </a:r>
            <a:r>
              <a:rPr lang="ru-RU" altLang="ru-RU" dirty="0" err="1"/>
              <a:t>щодо</a:t>
            </a:r>
            <a:r>
              <a:rPr lang="ru-RU" altLang="ru-RU" dirty="0"/>
              <a:t> </a:t>
            </a:r>
            <a:r>
              <a:rPr lang="ru-RU" altLang="ru-RU" dirty="0" err="1"/>
              <a:t>цієї</a:t>
            </a:r>
            <a:r>
              <a:rPr lang="ru-RU" altLang="ru-RU" dirty="0"/>
              <a:t> </a:t>
            </a:r>
            <a:r>
              <a:rPr lang="ru-RU" altLang="ru-RU" dirty="0" err="1"/>
              <a:t>кислоти</a:t>
            </a:r>
            <a:r>
              <a:rPr lang="ru-RU" altLang="ru-RU" dirty="0"/>
              <a:t> </a:t>
            </a:r>
            <a:r>
              <a:rPr lang="ru-RU" altLang="ru-RU" dirty="0" err="1"/>
              <a:t>алюміній</a:t>
            </a:r>
            <a:r>
              <a:rPr lang="ru-RU" altLang="ru-RU" dirty="0"/>
              <a:t>.</a:t>
            </a:r>
          </a:p>
        </p:txBody>
      </p:sp>
    </p:spTree>
    <p:extLst>
      <p:ext uri="{BB962C8B-B14F-4D97-AF65-F5344CB8AC3E}">
        <p14:creationId xmlns:p14="http://schemas.microsoft.com/office/powerpoint/2010/main" val="5367429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D:\вув.jpg"/>
          <p:cNvPicPr>
            <a:picLocks noChangeAspect="1" noChangeArrowheads="1"/>
          </p:cNvPicPr>
          <p:nvPr/>
        </p:nvPicPr>
        <p:blipFill>
          <a:blip r:embed="rId3" cstate="print"/>
          <a:srcRect/>
          <a:stretch>
            <a:fillRect/>
          </a:stretch>
        </p:blipFill>
        <p:spPr bwMode="auto">
          <a:xfrm>
            <a:off x="499669" y="315265"/>
            <a:ext cx="3640448" cy="4117935"/>
          </a:xfrm>
          <a:prstGeom prst="rect">
            <a:avLst/>
          </a:prstGeom>
          <a:noFill/>
        </p:spPr>
      </p:pic>
      <p:sp>
        <p:nvSpPr>
          <p:cNvPr id="2" name="Заголовок 1"/>
          <p:cNvSpPr>
            <a:spLocks noGrp="1"/>
          </p:cNvSpPr>
          <p:nvPr>
            <p:ph type="title"/>
          </p:nvPr>
        </p:nvSpPr>
        <p:spPr/>
        <p:txBody>
          <a:bodyPr/>
          <a:lstStyle/>
          <a:p>
            <a:pPr algn="l"/>
            <a:r>
              <a:rPr lang="uk-UA" sz="2600" b="1"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Zn</a:t>
            </a:r>
            <a:r>
              <a:rPr lang="uk-UA" sz="2600" b="1" dirty="0" smtClean="0">
                <a:latin typeface="Times New Roman" pitchFamily="18" charset="0"/>
                <a:cs typeface="Times New Roman" pitchFamily="18" charset="0"/>
              </a:rPr>
              <a:t> + </a:t>
            </a:r>
            <a:r>
              <a:rPr lang="en-US" sz="2600" b="1" dirty="0" smtClean="0">
                <a:latin typeface="Times New Roman" pitchFamily="18" charset="0"/>
                <a:cs typeface="Times New Roman" pitchFamily="18" charset="0"/>
              </a:rPr>
              <a:t>H</a:t>
            </a:r>
            <a:r>
              <a:rPr lang="uk-UA" sz="2600" b="1" baseline="-25000" dirty="0" smtClean="0">
                <a:latin typeface="Times New Roman" pitchFamily="18" charset="0"/>
                <a:cs typeface="Times New Roman" pitchFamily="18" charset="0"/>
              </a:rPr>
              <a:t>2</a:t>
            </a:r>
            <a:r>
              <a:rPr lang="en-US" sz="2600" b="1" dirty="0" smtClean="0">
                <a:latin typeface="Times New Roman" pitchFamily="18" charset="0"/>
                <a:cs typeface="Times New Roman" pitchFamily="18" charset="0"/>
              </a:rPr>
              <a:t>SO</a:t>
            </a:r>
            <a:r>
              <a:rPr lang="uk-UA" sz="2600" b="1" baseline="-25000" dirty="0" smtClean="0">
                <a:latin typeface="Times New Roman" pitchFamily="18" charset="0"/>
                <a:cs typeface="Times New Roman" pitchFamily="18" charset="0"/>
              </a:rPr>
              <a:t>4 </a:t>
            </a:r>
            <a:r>
              <a:rPr lang="uk-UA" sz="2600" b="1" baseline="-25000" dirty="0" err="1" smtClean="0">
                <a:latin typeface="Times New Roman" pitchFamily="18" charset="0"/>
                <a:cs typeface="Times New Roman" pitchFamily="18" charset="0"/>
              </a:rPr>
              <a:t>конц</a:t>
            </a:r>
            <a:r>
              <a:rPr lang="uk-UA" sz="2600" b="1" dirty="0" smtClean="0">
                <a:latin typeface="Times New Roman" pitchFamily="18" charset="0"/>
                <a:cs typeface="Times New Roman" pitchFamily="18" charset="0"/>
              </a:rPr>
              <a:t> →</a:t>
            </a:r>
            <a:endParaRPr lang="ru-RU" sz="2600" dirty="0"/>
          </a:p>
        </p:txBody>
      </p:sp>
      <p:sp>
        <p:nvSpPr>
          <p:cNvPr id="3" name="Місце для вмісту 2"/>
          <p:cNvSpPr>
            <a:spLocks noGrp="1"/>
          </p:cNvSpPr>
          <p:nvPr>
            <p:ph idx="1"/>
          </p:nvPr>
        </p:nvSpPr>
        <p:spPr>
          <a:xfrm>
            <a:off x="0" y="1556792"/>
            <a:ext cx="8604448" cy="4525963"/>
          </a:xfrm>
        </p:spPr>
        <p:txBody>
          <a:bodyPr/>
          <a:lstStyle/>
          <a:p>
            <a:pPr>
              <a:buNone/>
            </a:pPr>
            <a:r>
              <a:rPr lang="uk-UA" sz="2600" b="1" dirty="0" smtClean="0">
                <a:latin typeface="Times New Roman" pitchFamily="18" charset="0"/>
                <a:cs typeface="Times New Roman" pitchFamily="18" charset="0"/>
              </a:rPr>
              <a:t>		3</a:t>
            </a:r>
            <a:r>
              <a:rPr lang="en-US" sz="2600" b="1" dirty="0" smtClean="0">
                <a:latin typeface="Times New Roman" pitchFamily="18" charset="0"/>
                <a:cs typeface="Times New Roman" pitchFamily="18" charset="0"/>
              </a:rPr>
              <a:t>Zn</a:t>
            </a:r>
            <a:r>
              <a:rPr lang="uk-UA" sz="2600" b="1" baseline="30000" dirty="0" smtClean="0">
                <a:latin typeface="Times New Roman" pitchFamily="18" charset="0"/>
                <a:cs typeface="Times New Roman" pitchFamily="18" charset="0"/>
              </a:rPr>
              <a:t>0</a:t>
            </a:r>
            <a:r>
              <a:rPr lang="uk-UA" sz="2600" b="1" dirty="0" smtClean="0">
                <a:latin typeface="Times New Roman" pitchFamily="18" charset="0"/>
                <a:cs typeface="Times New Roman" pitchFamily="18" charset="0"/>
              </a:rPr>
              <a:t> + 4</a:t>
            </a:r>
            <a:r>
              <a:rPr lang="en-US" sz="2600" b="1" dirty="0" smtClean="0">
                <a:latin typeface="Times New Roman" pitchFamily="18" charset="0"/>
                <a:cs typeface="Times New Roman" pitchFamily="18" charset="0"/>
              </a:rPr>
              <a:t>H</a:t>
            </a:r>
            <a:r>
              <a:rPr lang="uk-UA" sz="2600" b="1" baseline="-25000" dirty="0" smtClean="0">
                <a:latin typeface="Times New Roman" pitchFamily="18" charset="0"/>
                <a:cs typeface="Times New Roman" pitchFamily="18" charset="0"/>
              </a:rPr>
              <a:t>2</a:t>
            </a:r>
            <a:r>
              <a:rPr lang="en-US" sz="2600" b="1" dirty="0" smtClean="0">
                <a:latin typeface="Times New Roman" pitchFamily="18" charset="0"/>
                <a:cs typeface="Times New Roman" pitchFamily="18" charset="0"/>
              </a:rPr>
              <a:t>S</a:t>
            </a:r>
            <a:r>
              <a:rPr lang="uk-UA" sz="2600" b="1" baseline="30000" dirty="0" smtClean="0">
                <a:latin typeface="Times New Roman" pitchFamily="18" charset="0"/>
                <a:cs typeface="Times New Roman" pitchFamily="18" charset="0"/>
              </a:rPr>
              <a:t>+6</a:t>
            </a:r>
            <a:r>
              <a:rPr lang="en-US" sz="2600" b="1" dirty="0" smtClean="0">
                <a:latin typeface="Times New Roman" pitchFamily="18" charset="0"/>
                <a:cs typeface="Times New Roman" pitchFamily="18" charset="0"/>
              </a:rPr>
              <a:t>O</a:t>
            </a:r>
            <a:r>
              <a:rPr lang="uk-UA" sz="2600" b="1" baseline="-25000" dirty="0" smtClean="0">
                <a:latin typeface="Times New Roman" pitchFamily="18" charset="0"/>
                <a:cs typeface="Times New Roman" pitchFamily="18" charset="0"/>
              </a:rPr>
              <a:t>4 </a:t>
            </a:r>
            <a:r>
              <a:rPr lang="uk-UA" sz="2600" b="1" baseline="-25000" dirty="0" err="1" smtClean="0">
                <a:latin typeface="Times New Roman" pitchFamily="18" charset="0"/>
                <a:cs typeface="Times New Roman" pitchFamily="18" charset="0"/>
              </a:rPr>
              <a:t>конц</a:t>
            </a:r>
            <a:r>
              <a:rPr lang="uk-UA" sz="2600" b="1" dirty="0" smtClean="0">
                <a:latin typeface="Times New Roman" pitchFamily="18" charset="0"/>
                <a:cs typeface="Times New Roman" pitchFamily="18" charset="0"/>
              </a:rPr>
              <a:t> = 3</a:t>
            </a:r>
            <a:r>
              <a:rPr lang="en-US" sz="2600" b="1" dirty="0" smtClean="0">
                <a:latin typeface="Times New Roman" pitchFamily="18" charset="0"/>
                <a:cs typeface="Times New Roman" pitchFamily="18" charset="0"/>
              </a:rPr>
              <a:t>Zn</a:t>
            </a:r>
            <a:r>
              <a:rPr lang="uk-UA" sz="2600" b="1" baseline="30000" dirty="0" smtClean="0">
                <a:latin typeface="Times New Roman" pitchFamily="18" charset="0"/>
                <a:cs typeface="Times New Roman" pitchFamily="18" charset="0"/>
              </a:rPr>
              <a:t>+2</a:t>
            </a:r>
            <a:r>
              <a:rPr lang="en-US" sz="2600" b="1" dirty="0" smtClean="0">
                <a:latin typeface="Times New Roman" pitchFamily="18" charset="0"/>
                <a:cs typeface="Times New Roman" pitchFamily="18" charset="0"/>
              </a:rPr>
              <a:t>SO</a:t>
            </a:r>
            <a:r>
              <a:rPr lang="uk-UA" sz="2600" b="1" baseline="-25000" dirty="0" smtClean="0">
                <a:latin typeface="Times New Roman" pitchFamily="18" charset="0"/>
                <a:cs typeface="Times New Roman" pitchFamily="18" charset="0"/>
              </a:rPr>
              <a:t>4</a:t>
            </a:r>
            <a:r>
              <a:rPr lang="uk-UA" sz="2600" b="1" dirty="0" smtClean="0">
                <a:latin typeface="Times New Roman" pitchFamily="18" charset="0"/>
                <a:cs typeface="Times New Roman" pitchFamily="18" charset="0"/>
              </a:rPr>
              <a:t> + </a:t>
            </a:r>
            <a:r>
              <a:rPr lang="en-US" sz="2600" b="1" dirty="0" smtClean="0">
                <a:latin typeface="Times New Roman" pitchFamily="18" charset="0"/>
                <a:cs typeface="Times New Roman" pitchFamily="18" charset="0"/>
              </a:rPr>
              <a:t>S</a:t>
            </a:r>
            <a:r>
              <a:rPr lang="uk-UA" sz="2600" b="1" baseline="30000" dirty="0" smtClean="0">
                <a:latin typeface="Times New Roman" pitchFamily="18" charset="0"/>
                <a:cs typeface="Times New Roman" pitchFamily="18" charset="0"/>
              </a:rPr>
              <a:t>0</a:t>
            </a:r>
            <a:r>
              <a:rPr lang="uk-UA" sz="2600" b="1" dirty="0" smtClean="0">
                <a:latin typeface="Times New Roman" pitchFamily="18" charset="0"/>
                <a:cs typeface="Times New Roman" pitchFamily="18" charset="0"/>
              </a:rPr>
              <a:t>↓ + 4</a:t>
            </a:r>
            <a:r>
              <a:rPr lang="en-US" sz="2600" b="1" dirty="0" smtClean="0">
                <a:latin typeface="Times New Roman" pitchFamily="18" charset="0"/>
                <a:cs typeface="Times New Roman" pitchFamily="18" charset="0"/>
              </a:rPr>
              <a:t>H</a:t>
            </a:r>
            <a:r>
              <a:rPr lang="uk-UA" sz="2600" b="1" baseline="-25000" dirty="0" smtClean="0">
                <a:latin typeface="Times New Roman" pitchFamily="18" charset="0"/>
                <a:cs typeface="Times New Roman" pitchFamily="18" charset="0"/>
              </a:rPr>
              <a:t>2</a:t>
            </a:r>
            <a:r>
              <a:rPr lang="en-US" sz="2600" b="1" dirty="0" smtClean="0">
                <a:latin typeface="Times New Roman" pitchFamily="18" charset="0"/>
                <a:cs typeface="Times New Roman" pitchFamily="18" charset="0"/>
              </a:rPr>
              <a:t>O </a:t>
            </a:r>
            <a:r>
              <a:rPr lang="uk-UA" sz="2600" b="1" dirty="0" smtClean="0">
                <a:latin typeface="Times New Roman" pitchFamily="18" charset="0"/>
                <a:cs typeface="Times New Roman" pitchFamily="18" charset="0"/>
              </a:rPr>
              <a:t/>
            </a:r>
            <a:br>
              <a:rPr lang="uk-UA" sz="2600" b="1" dirty="0" smtClean="0">
                <a:latin typeface="Times New Roman" pitchFamily="18" charset="0"/>
                <a:cs typeface="Times New Roman" pitchFamily="18" charset="0"/>
              </a:rPr>
            </a:br>
            <a:r>
              <a:rPr lang="ru-RU" sz="2600" b="1" dirty="0" smtClean="0">
                <a:latin typeface="Times New Roman" pitchFamily="18" charset="0"/>
                <a:cs typeface="Times New Roman" pitchFamily="18" charset="0"/>
              </a:rPr>
              <a:t/>
            </a:r>
            <a:br>
              <a:rPr lang="ru-RU" sz="2600" b="1" dirty="0" smtClean="0">
                <a:latin typeface="Times New Roman" pitchFamily="18" charset="0"/>
                <a:cs typeface="Times New Roman" pitchFamily="18" charset="0"/>
              </a:rPr>
            </a:br>
            <a:r>
              <a:rPr lang="ru-RU" sz="2600" b="1"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Zn</a:t>
            </a:r>
            <a:r>
              <a:rPr lang="pt-BR" sz="2600" b="1" baseline="30000" dirty="0" smtClean="0">
                <a:latin typeface="Times New Roman" pitchFamily="18" charset="0"/>
                <a:cs typeface="Times New Roman" pitchFamily="18" charset="0"/>
              </a:rPr>
              <a:t>0</a:t>
            </a:r>
            <a:r>
              <a:rPr lang="pt-BR" sz="2600" b="1" dirty="0" smtClean="0">
                <a:latin typeface="Times New Roman" pitchFamily="18" charset="0"/>
                <a:cs typeface="Times New Roman" pitchFamily="18" charset="0"/>
              </a:rPr>
              <a:t> – 2</a:t>
            </a:r>
            <a:r>
              <a:rPr lang="uk-UA" sz="2600" b="1" dirty="0" smtClean="0">
                <a:latin typeface="Times New Roman" pitchFamily="18" charset="0"/>
                <a:cs typeface="Times New Roman" pitchFamily="18" charset="0"/>
              </a:rPr>
              <a:t>ē → </a:t>
            </a:r>
            <a:r>
              <a:rPr lang="en-US" sz="2600" b="1" dirty="0" smtClean="0">
                <a:latin typeface="Times New Roman" pitchFamily="18" charset="0"/>
                <a:cs typeface="Times New Roman" pitchFamily="18" charset="0"/>
              </a:rPr>
              <a:t>Zn</a:t>
            </a:r>
            <a:r>
              <a:rPr lang="pt-BR" sz="2600" b="1" baseline="30000" dirty="0" smtClean="0">
                <a:latin typeface="Times New Roman" pitchFamily="18" charset="0"/>
                <a:cs typeface="Times New Roman" pitchFamily="18" charset="0"/>
              </a:rPr>
              <a:t> +2</a:t>
            </a:r>
            <a:r>
              <a:rPr lang="uk-UA" sz="2600" b="1"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  </a:t>
            </a:r>
            <a:r>
              <a:rPr lang="uk-UA" sz="2600" b="1"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 </a:t>
            </a:r>
            <a:r>
              <a:rPr lang="uk-UA" sz="2600" b="1" dirty="0" smtClean="0">
                <a:latin typeface="Times New Roman" pitchFamily="18" charset="0"/>
                <a:cs typeface="Times New Roman" pitchFamily="18" charset="0"/>
              </a:rPr>
              <a:t>   3   відновник, процес </a:t>
            </a:r>
            <a:r>
              <a:rPr lang="uk-UA" b="1" dirty="0" smtClean="0">
                <a:latin typeface="Times New Roman" pitchFamily="18" charset="0"/>
                <a:cs typeface="Times New Roman" pitchFamily="18" charset="0"/>
              </a:rPr>
              <a:t>окиснення</a:t>
            </a:r>
            <a:r>
              <a:rPr lang="uk-UA" b="1" dirty="0">
                <a:latin typeface="Times New Roman" pitchFamily="18" charset="0"/>
                <a:cs typeface="Times New Roman" pitchFamily="18" charset="0"/>
              </a:rPr>
              <a:t>  </a:t>
            </a:r>
            <a:r>
              <a:rPr lang="uk-UA" b="1" dirty="0" smtClean="0">
                <a:latin typeface="Times New Roman" pitchFamily="18" charset="0"/>
                <a:cs typeface="Times New Roman" pitchFamily="18" charset="0"/>
              </a:rPr>
              <a:t>               6</a:t>
            </a:r>
            <a:r>
              <a:rPr lang="ru-RU" sz="2600" b="1" dirty="0" smtClean="0">
                <a:latin typeface="Times New Roman" pitchFamily="18" charset="0"/>
                <a:cs typeface="Times New Roman" pitchFamily="18" charset="0"/>
              </a:rPr>
              <a:t/>
            </a:r>
            <a:br>
              <a:rPr lang="ru-RU" sz="2600" b="1" dirty="0" smtClean="0">
                <a:latin typeface="Times New Roman" pitchFamily="18" charset="0"/>
                <a:cs typeface="Times New Roman" pitchFamily="18" charset="0"/>
              </a:rPr>
            </a:br>
            <a:r>
              <a:rPr lang="uk-UA" b="1" dirty="0">
                <a:latin typeface="Times New Roman" pitchFamily="18" charset="0"/>
                <a:cs typeface="Times New Roman" pitchFamily="18" charset="0"/>
              </a:rPr>
              <a:t> </a:t>
            </a:r>
            <a:r>
              <a:rPr lang="uk-UA" b="1" dirty="0" smtClean="0">
                <a:latin typeface="Times New Roman" pitchFamily="18" charset="0"/>
                <a:cs typeface="Times New Roman" pitchFamily="18" charset="0"/>
              </a:rPr>
              <a:t>  </a:t>
            </a:r>
            <a:r>
              <a:rPr lang="ru-RU" sz="2600" b="1" dirty="0" smtClean="0">
                <a:latin typeface="Times New Roman" pitchFamily="18" charset="0"/>
                <a:cs typeface="Times New Roman" pitchFamily="18" charset="0"/>
              </a:rPr>
              <a:t>  </a:t>
            </a:r>
            <a:r>
              <a:rPr lang="pt-BR" sz="2600" b="1" dirty="0" smtClean="0">
                <a:latin typeface="Times New Roman" pitchFamily="18" charset="0"/>
                <a:cs typeface="Times New Roman" pitchFamily="18" charset="0"/>
              </a:rPr>
              <a:t>S</a:t>
            </a:r>
            <a:r>
              <a:rPr lang="pt-BR" sz="2600" b="1" baseline="30000" dirty="0" smtClean="0">
                <a:latin typeface="Times New Roman" pitchFamily="18" charset="0"/>
                <a:cs typeface="Times New Roman" pitchFamily="18" charset="0"/>
              </a:rPr>
              <a:t>+6</a:t>
            </a:r>
            <a:r>
              <a:rPr lang="pt-BR" sz="2600" b="1" dirty="0" smtClean="0">
                <a:latin typeface="Times New Roman" pitchFamily="18" charset="0"/>
                <a:cs typeface="Times New Roman" pitchFamily="18" charset="0"/>
              </a:rPr>
              <a:t> + </a:t>
            </a:r>
            <a:r>
              <a:rPr lang="uk-UA" sz="2600" b="1" dirty="0" smtClean="0">
                <a:latin typeface="Times New Roman" pitchFamily="18" charset="0"/>
                <a:cs typeface="Times New Roman" pitchFamily="18" charset="0"/>
              </a:rPr>
              <a:t>6ē →</a:t>
            </a:r>
            <a:r>
              <a:rPr lang="pt-BR" sz="2600" b="1" dirty="0" smtClean="0">
                <a:latin typeface="Times New Roman" pitchFamily="18" charset="0"/>
                <a:cs typeface="Times New Roman" pitchFamily="18" charset="0"/>
              </a:rPr>
              <a:t> S</a:t>
            </a:r>
            <a:r>
              <a:rPr lang="uk-UA" sz="2600" b="1" baseline="30000" dirty="0" smtClean="0">
                <a:latin typeface="Times New Roman" pitchFamily="18" charset="0"/>
                <a:cs typeface="Times New Roman" pitchFamily="18" charset="0"/>
              </a:rPr>
              <a:t>0   </a:t>
            </a:r>
            <a:r>
              <a:rPr lang="uk-UA" sz="2600" b="1" dirty="0" smtClean="0">
                <a:latin typeface="Times New Roman" pitchFamily="18" charset="0"/>
                <a:cs typeface="Times New Roman" pitchFamily="18" charset="0"/>
              </a:rPr>
              <a:t>            1   окисник, процес відновлення</a:t>
            </a:r>
            <a:endParaRPr lang="ru-RU" sz="2600" dirty="0"/>
          </a:p>
        </p:txBody>
      </p:sp>
      <p:graphicFrame>
        <p:nvGraphicFramePr>
          <p:cNvPr id="50179" name="Object 3"/>
          <p:cNvGraphicFramePr>
            <a:graphicFrameLocks noChangeAspect="1"/>
          </p:cNvGraphicFramePr>
          <p:nvPr>
            <p:extLst>
              <p:ext uri="{D42A27DB-BD31-4B8C-83A1-F6EECF244321}">
                <p14:modId xmlns:p14="http://schemas.microsoft.com/office/powerpoint/2010/main" val="4183281871"/>
              </p:ext>
            </p:extLst>
          </p:nvPr>
        </p:nvGraphicFramePr>
        <p:xfrm>
          <a:off x="3131840" y="2374232"/>
          <a:ext cx="152400" cy="1198784"/>
        </p:xfrm>
        <a:graphic>
          <a:graphicData uri="http://schemas.openxmlformats.org/presentationml/2006/ole">
            <mc:AlternateContent xmlns:mc="http://schemas.openxmlformats.org/markup-compatibility/2006">
              <mc:Choice xmlns:v="urn:schemas-microsoft-com:vml" Requires="v">
                <p:oleObj spid="_x0000_s2071" name="ISIS/Draw Sketch" r:id="rId4" imgW="152280" imgH="1228680" progId="ISISServer">
                  <p:embed/>
                </p:oleObj>
              </mc:Choice>
              <mc:Fallback>
                <p:oleObj name="ISIS/Draw Sketch" r:id="rId4" imgW="152280" imgH="1228680" progId="ISISServer">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1840" y="2374232"/>
                        <a:ext cx="152400" cy="1198784"/>
                      </a:xfrm>
                      <a:prstGeom prst="rect">
                        <a:avLst/>
                      </a:prstGeom>
                      <a:noFill/>
                      <a:ln>
                        <a:noFill/>
                      </a:ln>
                      <a:effectLst/>
                    </p:spPr>
                  </p:pic>
                </p:oleObj>
              </mc:Fallback>
            </mc:AlternateContent>
          </a:graphicData>
        </a:graphic>
      </p:graphicFrame>
      <p:graphicFrame>
        <p:nvGraphicFramePr>
          <p:cNvPr id="50182" name="Object 6"/>
          <p:cNvGraphicFramePr>
            <a:graphicFrameLocks noChangeAspect="1"/>
          </p:cNvGraphicFramePr>
          <p:nvPr>
            <p:extLst>
              <p:ext uri="{D42A27DB-BD31-4B8C-83A1-F6EECF244321}">
                <p14:modId xmlns:p14="http://schemas.microsoft.com/office/powerpoint/2010/main" val="977230930"/>
              </p:ext>
            </p:extLst>
          </p:nvPr>
        </p:nvGraphicFramePr>
        <p:xfrm>
          <a:off x="3635896" y="2374232"/>
          <a:ext cx="152400" cy="1198784"/>
        </p:xfrm>
        <a:graphic>
          <a:graphicData uri="http://schemas.openxmlformats.org/presentationml/2006/ole">
            <mc:AlternateContent xmlns:mc="http://schemas.openxmlformats.org/markup-compatibility/2006">
              <mc:Choice xmlns:v="urn:schemas-microsoft-com:vml" Requires="v">
                <p:oleObj spid="_x0000_s2072" name="ISIS/Draw Sketch" r:id="rId6" imgW="152280" imgH="1228680" progId="ISISServer">
                  <p:embed/>
                </p:oleObj>
              </mc:Choice>
              <mc:Fallback>
                <p:oleObj name="ISIS/Draw Sketch" r:id="rId6" imgW="152280" imgH="1228680" progId="ISISServer">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2374232"/>
                        <a:ext cx="152400" cy="1198784"/>
                      </a:xfrm>
                      <a:prstGeom prst="rect">
                        <a:avLst/>
                      </a:prstGeom>
                      <a:noFill/>
                      <a:ln>
                        <a:noFill/>
                      </a:ln>
                      <a:effectLst/>
                    </p:spPr>
                  </p:pic>
                </p:oleObj>
              </mc:Fallback>
            </mc:AlternateContent>
          </a:graphicData>
        </a:graphic>
      </p:graphicFrame>
      <p:pic>
        <p:nvPicPr>
          <p:cNvPr id="2064" name="Picture 16" descr="C:\Users\User\Desktop\1_html_1c66ee6f.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5735" y="4433200"/>
            <a:ext cx="3960441" cy="1732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55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0179"/>
                                        </p:tgtEl>
                                        <p:attrNameLst>
                                          <p:attrName>style.visibility</p:attrName>
                                        </p:attrNameLst>
                                      </p:cBhvr>
                                      <p:to>
                                        <p:strVal val="visible"/>
                                      </p:to>
                                    </p:set>
                                    <p:anim calcmode="lin" valueType="num">
                                      <p:cBhvr additive="base">
                                        <p:cTn id="17" dur="500" fill="hold"/>
                                        <p:tgtEl>
                                          <p:spTgt spid="50179"/>
                                        </p:tgtEl>
                                        <p:attrNameLst>
                                          <p:attrName>ppt_x</p:attrName>
                                        </p:attrNameLst>
                                      </p:cBhvr>
                                      <p:tavLst>
                                        <p:tav tm="0">
                                          <p:val>
                                            <p:strVal val="#ppt_x"/>
                                          </p:val>
                                        </p:tav>
                                        <p:tav tm="100000">
                                          <p:val>
                                            <p:strVal val="#ppt_x"/>
                                          </p:val>
                                        </p:tav>
                                      </p:tavLst>
                                    </p:anim>
                                    <p:anim calcmode="lin" valueType="num">
                                      <p:cBhvr additive="base">
                                        <p:cTn id="18" dur="500" fill="hold"/>
                                        <p:tgtEl>
                                          <p:spTgt spid="5017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0182"/>
                                        </p:tgtEl>
                                        <p:attrNameLst>
                                          <p:attrName>style.visibility</p:attrName>
                                        </p:attrNameLst>
                                      </p:cBhvr>
                                      <p:to>
                                        <p:strVal val="visible"/>
                                      </p:to>
                                    </p:set>
                                    <p:anim calcmode="lin" valueType="num">
                                      <p:cBhvr additive="base">
                                        <p:cTn id="21" dur="500" fill="hold"/>
                                        <p:tgtEl>
                                          <p:spTgt spid="50182"/>
                                        </p:tgtEl>
                                        <p:attrNameLst>
                                          <p:attrName>ppt_x</p:attrName>
                                        </p:attrNameLst>
                                      </p:cBhvr>
                                      <p:tavLst>
                                        <p:tav tm="0">
                                          <p:val>
                                            <p:strVal val="#ppt_x"/>
                                          </p:val>
                                        </p:tav>
                                        <p:tav tm="100000">
                                          <p:val>
                                            <p:strVal val="#ppt_x"/>
                                          </p:val>
                                        </p:tav>
                                      </p:tavLst>
                                    </p:anim>
                                    <p:anim calcmode="lin" valueType="num">
                                      <p:cBhvr additive="base">
                                        <p:cTn id="22"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250825" y="188913"/>
            <a:ext cx="8435975" cy="5937250"/>
          </a:xfrm>
        </p:spPr>
        <p:txBody>
          <a:bodyPr/>
          <a:lstStyle/>
          <a:p>
            <a:r>
              <a:rPr lang="ru-RU" altLang="ru-RU"/>
              <a:t> Із розбавленою сульфатною кислотою не реагують мідь а), ртуть, золото, платина, інші хімічно пасивні метали.</a:t>
            </a:r>
          </a:p>
          <a:p>
            <a:endParaRPr lang="ru-RU" altLang="ru-RU"/>
          </a:p>
        </p:txBody>
      </p:sp>
      <p:pic>
        <p:nvPicPr>
          <p:cNvPr id="11269" name="Picture 5"/>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287308" y="1605896"/>
            <a:ext cx="2914650" cy="331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Rectangle 6"/>
          <p:cNvSpPr>
            <a:spLocks noChangeArrowheads="1"/>
          </p:cNvSpPr>
          <p:nvPr/>
        </p:nvSpPr>
        <p:spPr bwMode="auto">
          <a:xfrm>
            <a:off x="304418" y="4919008"/>
            <a:ext cx="77978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ru-RU" altLang="ru-RU" sz="2400" dirty="0" err="1"/>
              <a:t>Якщо</a:t>
            </a:r>
            <a:r>
              <a:rPr lang="ru-RU" altLang="ru-RU" sz="2400" dirty="0"/>
              <a:t> реагентом є </a:t>
            </a:r>
            <a:r>
              <a:rPr lang="ru-RU" altLang="ru-RU" sz="2400" dirty="0" err="1"/>
              <a:t>концентрована</a:t>
            </a:r>
            <a:r>
              <a:rPr lang="ru-RU" altLang="ru-RU" sz="2400" dirty="0"/>
              <a:t> </a:t>
            </a:r>
            <a:r>
              <a:rPr lang="ru-RU" altLang="ru-RU" sz="2400" dirty="0" err="1"/>
              <a:t>сульфатна</a:t>
            </a:r>
            <a:r>
              <a:rPr lang="ru-RU" altLang="ru-RU" sz="2400" dirty="0"/>
              <a:t> кислота, то </a:t>
            </a:r>
            <a:r>
              <a:rPr lang="ru-RU" altLang="ru-RU" sz="2400" dirty="0" err="1"/>
              <a:t>відновлюється</a:t>
            </a:r>
            <a:r>
              <a:rPr lang="ru-RU" altLang="ru-RU" sz="2400" dirty="0"/>
              <a:t> </a:t>
            </a:r>
            <a:r>
              <a:rPr lang="ru-RU" altLang="ru-RU" sz="2400" dirty="0" err="1"/>
              <a:t>Сульфур</a:t>
            </a:r>
            <a:r>
              <a:rPr lang="ru-RU" altLang="ru-RU" sz="2400" dirty="0"/>
              <a:t>. </a:t>
            </a:r>
            <a:r>
              <a:rPr lang="ru-RU" altLang="ru-RU" sz="2400" dirty="0" err="1"/>
              <a:t>Із</a:t>
            </a:r>
            <a:r>
              <a:rPr lang="ru-RU" altLang="ru-RU" sz="2400" dirty="0"/>
              <a:t> </a:t>
            </a:r>
            <a:r>
              <a:rPr lang="ru-RU" altLang="ru-RU" sz="2400" dirty="0" err="1"/>
              <a:t>концентрованою</a:t>
            </a:r>
            <a:r>
              <a:rPr lang="ru-RU" altLang="ru-RU" sz="2400" dirty="0"/>
              <a:t> кислотою </a:t>
            </a:r>
            <a:r>
              <a:rPr lang="ru-RU" altLang="ru-RU" sz="2400" dirty="0" err="1"/>
              <a:t>реагують</a:t>
            </a:r>
            <a:r>
              <a:rPr lang="ru-RU" altLang="ru-RU" sz="2400" dirty="0"/>
              <a:t> </a:t>
            </a:r>
            <a:r>
              <a:rPr lang="ru-RU" altLang="ru-RU" sz="2400" dirty="0" err="1"/>
              <a:t>також</a:t>
            </a:r>
            <a:r>
              <a:rPr lang="ru-RU" altLang="ru-RU" sz="2400" dirty="0"/>
              <a:t> метали, </a:t>
            </a:r>
            <a:r>
              <a:rPr lang="ru-RU" altLang="ru-RU" sz="2400" dirty="0" err="1"/>
              <a:t>розміщені</a:t>
            </a:r>
            <a:r>
              <a:rPr lang="ru-RU" altLang="ru-RU" sz="2400" dirty="0"/>
              <a:t> в ряду </a:t>
            </a:r>
            <a:r>
              <a:rPr lang="ru-RU" altLang="ru-RU" sz="2400" dirty="0" err="1"/>
              <a:t>активності</a:t>
            </a:r>
            <a:r>
              <a:rPr lang="ru-RU" altLang="ru-RU" sz="2400" dirty="0"/>
              <a:t> </a:t>
            </a:r>
            <a:r>
              <a:rPr lang="ru-RU" altLang="ru-RU" sz="2400" dirty="0" err="1"/>
              <a:t>після</a:t>
            </a:r>
            <a:r>
              <a:rPr lang="ru-RU" altLang="ru-RU" sz="2400" dirty="0"/>
              <a:t> </a:t>
            </a:r>
            <a:r>
              <a:rPr lang="ru-RU" altLang="ru-RU" sz="2400" dirty="0" err="1"/>
              <a:t>водню</a:t>
            </a:r>
            <a:r>
              <a:rPr lang="ru-RU" altLang="ru-RU" sz="2400" dirty="0"/>
              <a:t> (</a:t>
            </a:r>
            <a:r>
              <a:rPr lang="ru-RU" altLang="ru-RU" sz="2400" dirty="0" err="1"/>
              <a:t>крім</a:t>
            </a:r>
            <a:r>
              <a:rPr lang="ru-RU" altLang="ru-RU" sz="2400" dirty="0"/>
              <a:t> </a:t>
            </a:r>
            <a:r>
              <a:rPr lang="ru-RU" altLang="ru-RU" sz="2400" dirty="0" err="1"/>
              <a:t>золота,платини</a:t>
            </a:r>
            <a:r>
              <a:rPr lang="ru-RU" altLang="ru-RU" sz="2400" dirty="0"/>
              <a:t>).</a:t>
            </a:r>
          </a:p>
        </p:txBody>
      </p:sp>
      <p:pic>
        <p:nvPicPr>
          <p:cNvPr id="1127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1786077"/>
            <a:ext cx="2541587"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2" name="Picture 8"/>
          <p:cNvPicPr>
            <a:picLocks noChangeAspect="1" noChangeArrowheads="1"/>
          </p:cNvPicPr>
          <p:nvPr/>
        </p:nvPicPr>
        <p:blipFill>
          <a:blip r:embed="rId4">
            <a:lum bright="-12000" contrast="24000"/>
            <a:extLst>
              <a:ext uri="{28A0092B-C50C-407E-A947-70E740481C1C}">
                <a14:useLocalDpi xmlns:a14="http://schemas.microsoft.com/office/drawing/2010/main" val="0"/>
              </a:ext>
            </a:extLst>
          </a:blip>
          <a:srcRect/>
          <a:stretch>
            <a:fillRect/>
          </a:stretch>
        </p:blipFill>
        <p:spPr bwMode="auto">
          <a:xfrm>
            <a:off x="3419475" y="3716338"/>
            <a:ext cx="1944688"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44286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D:\вув.jpg"/>
          <p:cNvPicPr>
            <a:picLocks noChangeAspect="1" noChangeArrowheads="1"/>
          </p:cNvPicPr>
          <p:nvPr/>
        </p:nvPicPr>
        <p:blipFill>
          <a:blip r:embed="rId2" cstate="print"/>
          <a:srcRect/>
          <a:stretch>
            <a:fillRect/>
          </a:stretch>
        </p:blipFill>
        <p:spPr bwMode="auto">
          <a:xfrm>
            <a:off x="500332" y="304607"/>
            <a:ext cx="3671142" cy="6546860"/>
          </a:xfrm>
          <a:prstGeom prst="rect">
            <a:avLst/>
          </a:prstGeom>
          <a:noFill/>
        </p:spPr>
      </p:pic>
      <p:sp>
        <p:nvSpPr>
          <p:cNvPr id="3" name="Місце для вмісту 2"/>
          <p:cNvSpPr>
            <a:spLocks noGrp="1"/>
          </p:cNvSpPr>
          <p:nvPr>
            <p:ph idx="1"/>
          </p:nvPr>
        </p:nvSpPr>
        <p:spPr>
          <a:xfrm>
            <a:off x="-252536" y="304607"/>
            <a:ext cx="8686800" cy="5865515"/>
          </a:xfrm>
        </p:spPr>
        <p:txBody>
          <a:bodyPr/>
          <a:lstStyle/>
          <a:p>
            <a:pPr algn="ctr">
              <a:buNone/>
            </a:pPr>
            <a:r>
              <a:rPr lang="uk-UA" b="1" dirty="0" smtClean="0">
                <a:solidFill>
                  <a:srgbClr val="C00000"/>
                </a:solidFill>
                <a:latin typeface="Times New Roman" pitchFamily="18" charset="0"/>
                <a:cs typeface="Times New Roman" pitchFamily="18" charset="0"/>
              </a:rPr>
              <a:t>Якісною реакцією </a:t>
            </a:r>
            <a:r>
              <a:rPr lang="uk-UA" b="1" dirty="0" smtClean="0">
                <a:solidFill>
                  <a:schemeClr val="accent5">
                    <a:lumMod val="50000"/>
                  </a:schemeClr>
                </a:solidFill>
                <a:latin typeface="Times New Roman" pitchFamily="18" charset="0"/>
                <a:cs typeface="Times New Roman" pitchFamily="18" charset="0"/>
              </a:rPr>
              <a:t>на сульфат-іон є взаємодія з іоном барію, в результаті чого утворюється білий порошкоподібний осад:</a:t>
            </a:r>
          </a:p>
          <a:p>
            <a:pPr algn="ctr">
              <a:buNone/>
            </a:pPr>
            <a:r>
              <a:rPr lang="en-US" b="1" dirty="0" smtClean="0">
                <a:solidFill>
                  <a:schemeClr val="tx2">
                    <a:lumMod val="50000"/>
                  </a:schemeClr>
                </a:solidFill>
                <a:latin typeface="Times New Roman" pitchFamily="18" charset="0"/>
                <a:cs typeface="Times New Roman" pitchFamily="18" charset="0"/>
              </a:rPr>
              <a:t>Ba</a:t>
            </a:r>
            <a:r>
              <a:rPr lang="en-US" b="1" baseline="30000" dirty="0" smtClean="0">
                <a:solidFill>
                  <a:schemeClr val="tx2">
                    <a:lumMod val="50000"/>
                  </a:schemeClr>
                </a:solidFill>
                <a:latin typeface="Times New Roman" pitchFamily="18" charset="0"/>
                <a:cs typeface="Times New Roman" pitchFamily="18" charset="0"/>
              </a:rPr>
              <a:t>2+</a:t>
            </a:r>
            <a:r>
              <a:rPr lang="en-US" b="1" dirty="0" smtClean="0">
                <a:solidFill>
                  <a:schemeClr val="tx2">
                    <a:lumMod val="50000"/>
                  </a:schemeClr>
                </a:solidFill>
                <a:latin typeface="Times New Roman" pitchFamily="18" charset="0"/>
                <a:cs typeface="Times New Roman" pitchFamily="18" charset="0"/>
              </a:rPr>
              <a:t> + SO</a:t>
            </a:r>
            <a:r>
              <a:rPr lang="en-US" b="1" baseline="-25000" dirty="0" smtClean="0">
                <a:solidFill>
                  <a:schemeClr val="tx2">
                    <a:lumMod val="50000"/>
                  </a:schemeClr>
                </a:solidFill>
                <a:latin typeface="Times New Roman" pitchFamily="18" charset="0"/>
                <a:cs typeface="Times New Roman" pitchFamily="18" charset="0"/>
              </a:rPr>
              <a:t>4</a:t>
            </a:r>
            <a:r>
              <a:rPr lang="en-US" b="1" baseline="30000" dirty="0" smtClean="0">
                <a:solidFill>
                  <a:schemeClr val="tx2">
                    <a:lumMod val="50000"/>
                  </a:schemeClr>
                </a:solidFill>
                <a:latin typeface="Times New Roman" pitchFamily="18" charset="0"/>
                <a:cs typeface="Times New Roman" pitchFamily="18" charset="0"/>
              </a:rPr>
              <a:t>2-</a:t>
            </a:r>
            <a:r>
              <a:rPr lang="en-US" b="1" dirty="0" smtClean="0">
                <a:solidFill>
                  <a:schemeClr val="tx2">
                    <a:lumMod val="50000"/>
                  </a:schemeClr>
                </a:solidFill>
                <a:latin typeface="Times New Roman" pitchFamily="18" charset="0"/>
                <a:cs typeface="Times New Roman" pitchFamily="18" charset="0"/>
              </a:rPr>
              <a:t> = BaSO</a:t>
            </a:r>
            <a:r>
              <a:rPr lang="en-US" b="1" baseline="-25000" dirty="0" smtClean="0">
                <a:solidFill>
                  <a:schemeClr val="tx2">
                    <a:lumMod val="50000"/>
                  </a:schemeClr>
                </a:solidFill>
                <a:latin typeface="Times New Roman" pitchFamily="18" charset="0"/>
                <a:cs typeface="Times New Roman" pitchFamily="18" charset="0"/>
              </a:rPr>
              <a:t>4</a:t>
            </a:r>
            <a:r>
              <a:rPr lang="en-US" b="1" dirty="0" smtClean="0">
                <a:solidFill>
                  <a:schemeClr val="tx2">
                    <a:lumMod val="50000"/>
                  </a:schemeClr>
                </a:solidFill>
                <a:latin typeface="Times New Roman" pitchFamily="18" charset="0"/>
                <a:cs typeface="Times New Roman" pitchFamily="18" charset="0"/>
              </a:rPr>
              <a:t>↓</a:t>
            </a:r>
            <a:endParaRPr lang="ru-RU" dirty="0" smtClean="0">
              <a:solidFill>
                <a:schemeClr val="tx2">
                  <a:lumMod val="50000"/>
                </a:schemeClr>
              </a:solidFill>
              <a:latin typeface="Times New Roman" pitchFamily="18" charset="0"/>
              <a:cs typeface="Times New Roman" pitchFamily="18" charset="0"/>
            </a:endParaRPr>
          </a:p>
          <a:p>
            <a:endParaRPr lang="ru-RU" dirty="0"/>
          </a:p>
        </p:txBody>
      </p:sp>
      <p:pic>
        <p:nvPicPr>
          <p:cNvPr id="4" name="Picture 2"/>
          <p:cNvPicPr>
            <a:picLocks noChangeAspect="1" noChangeArrowheads="1"/>
          </p:cNvPicPr>
          <p:nvPr/>
        </p:nvPicPr>
        <p:blipFill>
          <a:blip r:embed="rId3" cstate="print"/>
          <a:srcRect l="7832" r="7961" b="-262"/>
          <a:stretch>
            <a:fillRect/>
          </a:stretch>
        </p:blipFill>
        <p:spPr bwMode="auto">
          <a:xfrm>
            <a:off x="755576" y="2348880"/>
            <a:ext cx="6264696" cy="3933056"/>
          </a:xfrm>
          <a:prstGeom prst="rect">
            <a:avLst/>
          </a:prstGeom>
          <a:noFill/>
          <a:ln w="9525">
            <a:noFill/>
            <a:miter lim="800000"/>
            <a:headEnd/>
            <a:tailEnd/>
          </a:ln>
        </p:spPr>
      </p:pic>
    </p:spTree>
    <p:extLst>
      <p:ext uri="{BB962C8B-B14F-4D97-AF65-F5344CB8AC3E}">
        <p14:creationId xmlns:p14="http://schemas.microsoft.com/office/powerpoint/2010/main" val="4345209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p:txBody>
          <a:bodyPr/>
          <a:lstStyle/>
          <a:p>
            <a:r>
              <a:rPr lang="uk-UA" altLang="ru-RU" smtClean="0">
                <a:solidFill>
                  <a:srgbClr val="002060"/>
                </a:solidFill>
              </a:rPr>
              <a:t>Хімічні властивості</a:t>
            </a:r>
            <a:endParaRPr lang="ru-RU" altLang="ru-RU" smtClean="0"/>
          </a:p>
        </p:txBody>
      </p:sp>
      <p:sp>
        <p:nvSpPr>
          <p:cNvPr id="15363" name="Прямоугольник 2"/>
          <p:cNvSpPr>
            <a:spLocks noChangeArrowheads="1"/>
          </p:cNvSpPr>
          <p:nvPr/>
        </p:nvSpPr>
        <p:spPr bwMode="auto">
          <a:xfrm>
            <a:off x="571500" y="1714500"/>
            <a:ext cx="62865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uk-UA" altLang="ru-RU" b="1" i="1">
                <a:solidFill>
                  <a:srgbClr val="C00000"/>
                </a:solidFill>
                <a:cs typeface="Times New Roman" pitchFamily="18" charset="0"/>
              </a:rPr>
              <a:t>Взаємодія з солями  </a:t>
            </a:r>
          </a:p>
          <a:p>
            <a:pPr eaLnBrk="1" hangingPunct="1"/>
            <a:r>
              <a:rPr lang="en-US" altLang="ru-RU" sz="4000" b="1" i="1">
                <a:solidFill>
                  <a:srgbClr val="002060"/>
                </a:solidFill>
                <a:cs typeface="Times New Roman" pitchFamily="18" charset="0"/>
              </a:rPr>
              <a:t>BaCl</a:t>
            </a:r>
            <a:r>
              <a:rPr lang="uk-UA" altLang="ru-RU" b="1" i="1">
                <a:solidFill>
                  <a:srgbClr val="002060"/>
                </a:solidFill>
                <a:cs typeface="Times New Roman" pitchFamily="18" charset="0"/>
              </a:rPr>
              <a:t>2</a:t>
            </a:r>
            <a:r>
              <a:rPr lang="en-US" altLang="ru-RU" sz="4000" b="1" i="1">
                <a:solidFill>
                  <a:srgbClr val="002060"/>
                </a:solidFill>
                <a:cs typeface="Times New Roman" pitchFamily="18" charset="0"/>
              </a:rPr>
              <a:t> + H</a:t>
            </a:r>
            <a:r>
              <a:rPr lang="en-US" altLang="ru-RU" b="1" i="1">
                <a:solidFill>
                  <a:srgbClr val="002060"/>
                </a:solidFill>
                <a:cs typeface="Times New Roman" pitchFamily="18" charset="0"/>
              </a:rPr>
              <a:t>2</a:t>
            </a:r>
            <a:r>
              <a:rPr lang="en-US" altLang="ru-RU" sz="4000" b="1" i="1">
                <a:solidFill>
                  <a:srgbClr val="002060"/>
                </a:solidFill>
                <a:cs typeface="Times New Roman" pitchFamily="18" charset="0"/>
              </a:rPr>
              <a:t>SO</a:t>
            </a:r>
            <a:r>
              <a:rPr lang="en-US" altLang="ru-RU" b="1" i="1">
                <a:solidFill>
                  <a:srgbClr val="002060"/>
                </a:solidFill>
                <a:cs typeface="Times New Roman" pitchFamily="18" charset="0"/>
              </a:rPr>
              <a:t>4</a:t>
            </a:r>
            <a:endParaRPr lang="ru-RU" altLang="ru-RU" sz="4000" b="1" i="1">
              <a:solidFill>
                <a:srgbClr val="002060"/>
              </a:solidFill>
              <a:cs typeface="Times New Roman" pitchFamily="18" charset="0"/>
            </a:endParaRPr>
          </a:p>
          <a:p>
            <a:pPr eaLnBrk="1" hangingPunct="1"/>
            <a:r>
              <a:rPr lang="en-US" altLang="ru-RU" sz="4000" b="1" i="1">
                <a:solidFill>
                  <a:srgbClr val="002060"/>
                </a:solidFill>
                <a:cs typeface="Times New Roman" pitchFamily="18" charset="0"/>
              </a:rPr>
              <a:t>Na</a:t>
            </a:r>
            <a:r>
              <a:rPr lang="en-US" altLang="ru-RU" b="1" i="1">
                <a:solidFill>
                  <a:srgbClr val="002060"/>
                </a:solidFill>
                <a:cs typeface="Times New Roman" pitchFamily="18" charset="0"/>
              </a:rPr>
              <a:t>2</a:t>
            </a:r>
            <a:r>
              <a:rPr lang="en-US" altLang="ru-RU" sz="4000" b="1" i="1">
                <a:solidFill>
                  <a:srgbClr val="002060"/>
                </a:solidFill>
                <a:cs typeface="Times New Roman" pitchFamily="18" charset="0"/>
              </a:rPr>
              <a:t>CO</a:t>
            </a:r>
            <a:r>
              <a:rPr lang="en-US" altLang="ru-RU" b="1" i="1">
                <a:solidFill>
                  <a:srgbClr val="002060"/>
                </a:solidFill>
                <a:cs typeface="Times New Roman" pitchFamily="18" charset="0"/>
              </a:rPr>
              <a:t>3</a:t>
            </a:r>
            <a:r>
              <a:rPr lang="en-US" altLang="ru-RU" sz="4000" b="1" i="1">
                <a:solidFill>
                  <a:srgbClr val="002060"/>
                </a:solidFill>
                <a:cs typeface="Times New Roman" pitchFamily="18" charset="0"/>
              </a:rPr>
              <a:t> + H</a:t>
            </a:r>
            <a:r>
              <a:rPr lang="en-US" altLang="ru-RU" b="1" i="1">
                <a:solidFill>
                  <a:srgbClr val="002060"/>
                </a:solidFill>
                <a:cs typeface="Times New Roman" pitchFamily="18" charset="0"/>
              </a:rPr>
              <a:t>2</a:t>
            </a:r>
            <a:r>
              <a:rPr lang="en-US" altLang="ru-RU" sz="4000" b="1" i="1">
                <a:solidFill>
                  <a:srgbClr val="002060"/>
                </a:solidFill>
                <a:cs typeface="Times New Roman" pitchFamily="18" charset="0"/>
              </a:rPr>
              <a:t>SO</a:t>
            </a:r>
            <a:r>
              <a:rPr lang="en-US" altLang="ru-RU" b="1" i="1">
                <a:solidFill>
                  <a:srgbClr val="002060"/>
                </a:solidFill>
                <a:cs typeface="Times New Roman" pitchFamily="18" charset="0"/>
              </a:rPr>
              <a:t>4</a:t>
            </a:r>
            <a:endParaRPr lang="ru-RU" altLang="ru-RU" sz="4000" b="1" i="1">
              <a:solidFill>
                <a:srgbClr val="002060"/>
              </a:solidFill>
              <a:cs typeface="Times New Roman" pitchFamily="18" charset="0"/>
            </a:endParaRPr>
          </a:p>
        </p:txBody>
      </p:sp>
      <p:cxnSp>
        <p:nvCxnSpPr>
          <p:cNvPr id="4" name="Прямая со стрелкой 3"/>
          <p:cNvCxnSpPr/>
          <p:nvPr/>
        </p:nvCxnSpPr>
        <p:spPr>
          <a:xfrm>
            <a:off x="4286250" y="2500313"/>
            <a:ext cx="1214438"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cxnSp>
        <p:nvCxnSpPr>
          <p:cNvPr id="5" name="Прямая со стрелкой 4"/>
          <p:cNvCxnSpPr/>
          <p:nvPr/>
        </p:nvCxnSpPr>
        <p:spPr>
          <a:xfrm>
            <a:off x="4500563" y="3071813"/>
            <a:ext cx="1214437" cy="1587"/>
          </a:xfrm>
          <a:prstGeom prst="straightConnector1">
            <a:avLst/>
          </a:prstGeom>
          <a:ln>
            <a:solidFill>
              <a:srgbClr val="002060"/>
            </a:solidFill>
            <a:tailEnd type="arrow"/>
          </a:ln>
        </p:spPr>
        <p:style>
          <a:lnRef idx="3">
            <a:schemeClr val="accent4"/>
          </a:lnRef>
          <a:fillRef idx="0">
            <a:schemeClr val="accent4"/>
          </a:fillRef>
          <a:effectRef idx="2">
            <a:schemeClr val="accent4"/>
          </a:effectRef>
          <a:fontRef idx="minor">
            <a:schemeClr val="tx1"/>
          </a:fontRef>
        </p:style>
      </p:cxnSp>
      <p:sp>
        <p:nvSpPr>
          <p:cNvPr id="6" name="TextBox 5"/>
          <p:cNvSpPr txBox="1"/>
          <p:nvPr/>
        </p:nvSpPr>
        <p:spPr>
          <a:xfrm>
            <a:off x="285750" y="4286250"/>
            <a:ext cx="7929563" cy="584200"/>
          </a:xfrm>
          <a:prstGeom prst="rect">
            <a:avLst/>
          </a:prstGeom>
          <a:noFill/>
        </p:spPr>
        <p:txBody>
          <a:bodyPr>
            <a:spAutoFit/>
          </a:bodyPr>
          <a:lstStyle/>
          <a:p>
            <a:pPr>
              <a:defRPr/>
            </a:pPr>
            <a:r>
              <a:rPr lang="uk-UA" sz="3200" b="1" i="1" dirty="0">
                <a:solidFill>
                  <a:srgbClr val="C00000"/>
                </a:solidFill>
                <a:effectLst>
                  <a:outerShdw blurRad="38100" dist="38100" dir="2700000" algn="tl">
                    <a:srgbClr val="000000">
                      <a:alpha val="43137"/>
                    </a:srgbClr>
                  </a:outerShdw>
                </a:effectLst>
              </a:rPr>
              <a:t>Реактивом на сульфат – </a:t>
            </a:r>
            <a:r>
              <a:rPr lang="uk-UA" sz="3200" b="1" i="1" dirty="0" err="1">
                <a:solidFill>
                  <a:srgbClr val="C00000"/>
                </a:solidFill>
                <a:effectLst>
                  <a:outerShdw blurRad="38100" dist="38100" dir="2700000" algn="tl">
                    <a:srgbClr val="000000">
                      <a:alpha val="43137"/>
                    </a:srgbClr>
                  </a:outerShdw>
                </a:effectLst>
              </a:rPr>
              <a:t>йон</a:t>
            </a:r>
            <a:r>
              <a:rPr lang="uk-UA" sz="3200" b="1" i="1" dirty="0">
                <a:solidFill>
                  <a:srgbClr val="C00000"/>
                </a:solidFill>
                <a:effectLst>
                  <a:outerShdw blurRad="38100" dist="38100" dir="2700000" algn="tl">
                    <a:srgbClr val="000000">
                      <a:alpha val="43137"/>
                    </a:srgbClr>
                  </a:outerShdw>
                </a:effectLst>
              </a:rPr>
              <a:t> є </a:t>
            </a:r>
            <a:r>
              <a:rPr lang="uk-UA" sz="3200" b="1" i="1" dirty="0" err="1">
                <a:solidFill>
                  <a:srgbClr val="C00000"/>
                </a:solidFill>
                <a:effectLst>
                  <a:outerShdw blurRad="38100" dist="38100" dir="2700000" algn="tl">
                    <a:srgbClr val="000000">
                      <a:alpha val="43137"/>
                    </a:srgbClr>
                  </a:outerShdw>
                </a:effectLst>
              </a:rPr>
              <a:t>йони</a:t>
            </a:r>
            <a:r>
              <a:rPr lang="uk-UA" sz="3200" b="1" i="1" dirty="0">
                <a:solidFill>
                  <a:srgbClr val="C00000"/>
                </a:solidFill>
                <a:effectLst>
                  <a:outerShdw blurRad="38100" dist="38100" dir="2700000" algn="tl">
                    <a:srgbClr val="000000">
                      <a:alpha val="43137"/>
                    </a:srgbClr>
                  </a:outerShdw>
                </a:effectLst>
              </a:rPr>
              <a:t> барію</a:t>
            </a:r>
            <a:endParaRPr lang="ru-RU" sz="3200" b="1"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68702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685800" y="214313"/>
            <a:ext cx="7772400" cy="1143000"/>
          </a:xfrm>
        </p:spPr>
        <p:txBody>
          <a:bodyPr>
            <a:normAutofit fontScale="90000"/>
          </a:bodyPr>
          <a:lstStyle/>
          <a:p>
            <a:pPr eaLnBrk="1" hangingPunct="1"/>
            <a:r>
              <a:rPr lang="uk-UA" altLang="ru-RU" smtClean="0">
                <a:solidFill>
                  <a:srgbClr val="002060"/>
                </a:solidFill>
              </a:rPr>
              <a:t>Застосування сульфатної кислоти</a:t>
            </a:r>
            <a:endParaRPr lang="ru-RU" altLang="ru-RU" smtClean="0">
              <a:solidFill>
                <a:srgbClr val="002060"/>
              </a:solidFill>
            </a:endParaRPr>
          </a:p>
        </p:txBody>
      </p:sp>
      <p:pic>
        <p:nvPicPr>
          <p:cNvPr id="17411" name="Содержимое 3" descr="images.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1204" y="1357313"/>
            <a:ext cx="2286000" cy="1714500"/>
          </a:xfrm>
        </p:spPr>
      </p:pic>
      <p:pic>
        <p:nvPicPr>
          <p:cNvPr id="17412" name="Рисунок 4" descr="f24a071dbe_149507.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4971097"/>
            <a:ext cx="2071688"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Рисунок 5" descr="images  .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1357313"/>
            <a:ext cx="26670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Рисунок 6" descr="sfplain.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78730" y="4143375"/>
            <a:ext cx="285750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Рисунок 7" descr="46473762_Butuylki_s_muylnuymi_puzuyryami.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64088" y="1223963"/>
            <a:ext cx="2500313"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Рисунок 10" descr="metallurgy.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376706" y="4143375"/>
            <a:ext cx="28575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Рисунок 11" descr="sulfadimet.gi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5750" y="2928938"/>
            <a:ext cx="2071688"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445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5472608" cy="1143000"/>
          </a:xfrm>
        </p:spPr>
        <p:txBody>
          <a:bodyPr>
            <a:normAutofit fontScale="90000"/>
          </a:bodyPr>
          <a:lstStyle/>
          <a:p>
            <a:r>
              <a:rPr lang="ru-RU" sz="4000" dirty="0" err="1">
                <a:solidFill>
                  <a:srgbClr val="C00000"/>
                </a:solidFill>
                <a:latin typeface="Century Gothic" pitchFamily="34" charset="0"/>
                <a:cs typeface="Times New Roman" pitchFamily="18" charset="0"/>
              </a:rPr>
              <a:t>Сульфатну</a:t>
            </a:r>
            <a:r>
              <a:rPr lang="ru-RU" sz="4000" dirty="0">
                <a:solidFill>
                  <a:srgbClr val="C00000"/>
                </a:solidFill>
                <a:latin typeface="Century Gothic" pitchFamily="34" charset="0"/>
                <a:cs typeface="Times New Roman" pitchFamily="18" charset="0"/>
              </a:rPr>
              <a:t> кислоту </a:t>
            </a:r>
            <a:r>
              <a:rPr lang="ru-RU" sz="4000" dirty="0" err="1">
                <a:solidFill>
                  <a:srgbClr val="C00000"/>
                </a:solidFill>
                <a:latin typeface="Century Gothic" pitchFamily="34" charset="0"/>
                <a:cs typeface="Times New Roman" pitchFamily="18" charset="0"/>
              </a:rPr>
              <a:t>застосовують</a:t>
            </a:r>
            <a:endParaRPr lang="ru-RU" dirty="0"/>
          </a:p>
        </p:txBody>
      </p:sp>
      <p:sp>
        <p:nvSpPr>
          <p:cNvPr id="3" name="Объект 2"/>
          <p:cNvSpPr>
            <a:spLocks noGrp="1"/>
          </p:cNvSpPr>
          <p:nvPr>
            <p:ph idx="1"/>
          </p:nvPr>
        </p:nvSpPr>
        <p:spPr/>
        <p:txBody>
          <a:bodyPr>
            <a:normAutofit fontScale="85000" lnSpcReduction="20000"/>
          </a:bodyPr>
          <a:lstStyle/>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у </a:t>
            </a:r>
            <a:r>
              <a:rPr lang="ru-RU" sz="2800" b="1" dirty="0" err="1">
                <a:solidFill>
                  <a:srgbClr val="002060"/>
                </a:solidFill>
                <a:latin typeface="Times New Roman" pitchFamily="18" charset="0"/>
                <a:cs typeface="Times New Roman" pitchFamily="18" charset="0"/>
              </a:rPr>
              <a:t>виробництві</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мінеральних</a:t>
            </a:r>
            <a:r>
              <a:rPr lang="ru-RU" sz="2800" b="1" dirty="0">
                <a:solidFill>
                  <a:srgbClr val="002060"/>
                </a:solidFill>
                <a:latin typeface="Times New Roman" pitchFamily="18" charset="0"/>
                <a:cs typeface="Times New Roman" pitchFamily="18" charset="0"/>
              </a:rPr>
              <a:t> добрив;</a:t>
            </a:r>
          </a:p>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  як </a:t>
            </a:r>
            <a:r>
              <a:rPr lang="ru-RU" sz="2800" b="1" dirty="0" err="1">
                <a:solidFill>
                  <a:srgbClr val="002060"/>
                </a:solidFill>
                <a:latin typeface="Times New Roman" pitchFamily="18" charset="0"/>
                <a:cs typeface="Times New Roman" pitchFamily="18" charset="0"/>
              </a:rPr>
              <a:t>електроліт</a:t>
            </a:r>
            <a:r>
              <a:rPr lang="ru-RU" sz="2800" b="1" dirty="0">
                <a:solidFill>
                  <a:srgbClr val="002060"/>
                </a:solidFill>
                <a:latin typeface="Times New Roman" pitchFamily="18" charset="0"/>
                <a:cs typeface="Times New Roman" pitchFamily="18" charset="0"/>
              </a:rPr>
              <a:t> в </a:t>
            </a:r>
            <a:r>
              <a:rPr lang="ru-RU" sz="2800" b="1" dirty="0" err="1">
                <a:solidFill>
                  <a:srgbClr val="002060"/>
                </a:solidFill>
                <a:latin typeface="Times New Roman" pitchFamily="18" charset="0"/>
                <a:cs typeface="Times New Roman" pitchFamily="18" charset="0"/>
              </a:rPr>
              <a:t>свинцевих</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акумуляторах</a:t>
            </a:r>
            <a:r>
              <a:rPr lang="ru-RU" sz="2800" b="1" dirty="0">
                <a:solidFill>
                  <a:srgbClr val="002060"/>
                </a:solidFill>
                <a:latin typeface="Times New Roman" pitchFamily="18" charset="0"/>
                <a:cs typeface="Times New Roman" pitchFamily="18" charset="0"/>
              </a:rPr>
              <a:t>;</a:t>
            </a:r>
          </a:p>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  для </a:t>
            </a:r>
            <a:r>
              <a:rPr lang="ru-RU" sz="2800" b="1" dirty="0" err="1">
                <a:solidFill>
                  <a:srgbClr val="002060"/>
                </a:solidFill>
                <a:latin typeface="Times New Roman" pitchFamily="18" charset="0"/>
                <a:cs typeface="Times New Roman" pitchFamily="18" charset="0"/>
              </a:rPr>
              <a:t>добування</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різних</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мінеральних</a:t>
            </a:r>
            <a:r>
              <a:rPr lang="ru-RU" sz="2800" b="1" dirty="0">
                <a:solidFill>
                  <a:srgbClr val="002060"/>
                </a:solidFill>
                <a:latin typeface="Times New Roman" pitchFamily="18" charset="0"/>
                <a:cs typeface="Times New Roman" pitchFamily="18" charset="0"/>
              </a:rPr>
              <a:t> кислот і  </a:t>
            </a:r>
          </a:p>
          <a:p>
            <a:pPr marL="0" indent="0" eaLnBrk="0" hangingPunct="0">
              <a:buNone/>
            </a:pPr>
            <a:r>
              <a:rPr lang="ru-RU" sz="2800" b="1" dirty="0" smtClean="0">
                <a:solidFill>
                  <a:srgbClr val="002060"/>
                </a:solidFill>
                <a:latin typeface="Times New Roman" pitchFamily="18" charset="0"/>
                <a:cs typeface="Times New Roman" pitchFamily="18" charset="0"/>
              </a:rPr>
              <a:t>    солей</a:t>
            </a:r>
            <a:r>
              <a:rPr lang="ru-RU" sz="2800" b="1" dirty="0">
                <a:solidFill>
                  <a:srgbClr val="002060"/>
                </a:solidFill>
                <a:latin typeface="Times New Roman" pitchFamily="18" charset="0"/>
                <a:cs typeface="Times New Roman" pitchFamily="18" charset="0"/>
              </a:rPr>
              <a:t>;</a:t>
            </a:r>
          </a:p>
          <a:p>
            <a:pPr lvl="0" eaLnBrk="0" hangingPunct="0">
              <a:buFont typeface="Wingdings" pitchFamily="2" charset="2"/>
              <a:buChar char="ü"/>
            </a:pPr>
            <a:r>
              <a:rPr lang="uk-UA" sz="2800" b="1" dirty="0">
                <a:solidFill>
                  <a:srgbClr val="002060"/>
                </a:solidFill>
                <a:latin typeface="Times New Roman" pitchFamily="18" charset="0"/>
                <a:cs typeface="Times New Roman" pitchFamily="18" charset="0"/>
              </a:rPr>
              <a:t>  для добування органічних </a:t>
            </a:r>
            <a:r>
              <a:rPr lang="uk-UA" sz="2800" b="1" dirty="0" err="1">
                <a:solidFill>
                  <a:srgbClr val="002060"/>
                </a:solidFill>
                <a:latin typeface="Times New Roman" pitchFamily="18" charset="0"/>
                <a:cs typeface="Times New Roman" pitchFamily="18" charset="0"/>
              </a:rPr>
              <a:t>сполук</a:t>
            </a:r>
            <a:r>
              <a:rPr lang="uk-UA" sz="2800" b="1" dirty="0">
                <a:solidFill>
                  <a:srgbClr val="002060"/>
                </a:solidFill>
                <a:latin typeface="Times New Roman" pitchFamily="18" charset="0"/>
                <a:cs typeface="Times New Roman" pitchFamily="18" charset="0"/>
              </a:rPr>
              <a:t>;</a:t>
            </a:r>
            <a:endParaRPr lang="ru-RU" sz="2800" b="1" dirty="0">
              <a:solidFill>
                <a:srgbClr val="002060"/>
              </a:solidFill>
              <a:latin typeface="Times New Roman" pitchFamily="18" charset="0"/>
              <a:cs typeface="Times New Roman" pitchFamily="18" charset="0"/>
            </a:endParaRPr>
          </a:p>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  у </a:t>
            </a:r>
            <a:r>
              <a:rPr lang="ru-RU" sz="2800" b="1" dirty="0" err="1">
                <a:solidFill>
                  <a:srgbClr val="002060"/>
                </a:solidFill>
                <a:latin typeface="Times New Roman" pitchFamily="18" charset="0"/>
                <a:cs typeface="Times New Roman" pitchFamily="18" charset="0"/>
              </a:rPr>
              <a:t>виробництві</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хімічних</a:t>
            </a:r>
            <a:r>
              <a:rPr lang="ru-RU" sz="2800" b="1" dirty="0">
                <a:solidFill>
                  <a:srgbClr val="002060"/>
                </a:solidFill>
                <a:latin typeface="Times New Roman" pitchFamily="18" charset="0"/>
                <a:cs typeface="Times New Roman" pitchFamily="18" charset="0"/>
              </a:rPr>
              <a:t> волокон, </a:t>
            </a:r>
            <a:r>
              <a:rPr lang="ru-RU" sz="2800" b="1" dirty="0" err="1">
                <a:solidFill>
                  <a:srgbClr val="002060"/>
                </a:solidFill>
                <a:latin typeface="Times New Roman" pitchFamily="18" charset="0"/>
                <a:cs typeface="Times New Roman" pitchFamily="18" charset="0"/>
              </a:rPr>
              <a:t>барвників</a:t>
            </a:r>
            <a:r>
              <a:rPr lang="ru-RU" sz="2800" b="1" dirty="0">
                <a:solidFill>
                  <a:srgbClr val="002060"/>
                </a:solidFill>
                <a:latin typeface="Times New Roman" pitchFamily="18" charset="0"/>
                <a:cs typeface="Times New Roman" pitchFamily="18" charset="0"/>
              </a:rPr>
              <a:t>, </a:t>
            </a:r>
          </a:p>
          <a:p>
            <a:pPr marL="0" indent="0" eaLnBrk="0" hangingPunct="0">
              <a:buNone/>
            </a:pPr>
            <a:r>
              <a:rPr lang="ru-RU" sz="2800" b="1" dirty="0" smtClean="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вибухових</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речовин</a:t>
            </a:r>
            <a:r>
              <a:rPr lang="ru-RU" sz="2800" b="1" dirty="0">
                <a:solidFill>
                  <a:srgbClr val="002060"/>
                </a:solidFill>
                <a:latin typeface="Times New Roman" pitchFamily="18" charset="0"/>
                <a:cs typeface="Times New Roman" pitchFamily="18" charset="0"/>
              </a:rPr>
              <a:t>;</a:t>
            </a:r>
          </a:p>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  у </a:t>
            </a:r>
            <a:r>
              <a:rPr lang="ru-RU" sz="2800" b="1" dirty="0" err="1">
                <a:solidFill>
                  <a:srgbClr val="002060"/>
                </a:solidFill>
                <a:latin typeface="Times New Roman" pitchFamily="18" charset="0"/>
                <a:cs typeface="Times New Roman" pitchFamily="18" charset="0"/>
              </a:rPr>
              <a:t>нафтовій</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металообробній</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текстильній</a:t>
            </a:r>
            <a:r>
              <a:rPr lang="ru-RU" sz="2800" b="1" dirty="0">
                <a:solidFill>
                  <a:srgbClr val="002060"/>
                </a:solidFill>
                <a:latin typeface="Times New Roman" pitchFamily="18" charset="0"/>
                <a:cs typeface="Times New Roman" pitchFamily="18" charset="0"/>
              </a:rPr>
              <a:t>, </a:t>
            </a:r>
          </a:p>
          <a:p>
            <a:pPr eaLnBrk="0" hangingPunct="0">
              <a:buNone/>
            </a:pP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шкіряній</a:t>
            </a:r>
            <a:r>
              <a:rPr lang="ru-RU" sz="2800" b="1" dirty="0">
                <a:solidFill>
                  <a:srgbClr val="002060"/>
                </a:solidFill>
                <a:latin typeface="Times New Roman" pitchFamily="18" charset="0"/>
                <a:cs typeface="Times New Roman" pitchFamily="18" charset="0"/>
              </a:rPr>
              <a:t> та </a:t>
            </a:r>
            <a:r>
              <a:rPr lang="ru-RU" sz="2800" b="1" dirty="0" err="1">
                <a:solidFill>
                  <a:srgbClr val="002060"/>
                </a:solidFill>
                <a:latin typeface="Times New Roman" pitchFamily="18" charset="0"/>
                <a:cs typeface="Times New Roman" pitchFamily="18" charset="0"/>
              </a:rPr>
              <a:t>інших</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галузях</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промисловості</a:t>
            </a:r>
            <a:r>
              <a:rPr lang="ru-RU" sz="2800" b="1" dirty="0">
                <a:solidFill>
                  <a:srgbClr val="002060"/>
                </a:solidFill>
                <a:latin typeface="Times New Roman" pitchFamily="18" charset="0"/>
                <a:cs typeface="Times New Roman" pitchFamily="18" charset="0"/>
              </a:rPr>
              <a:t>;</a:t>
            </a:r>
          </a:p>
          <a:p>
            <a:pPr eaLnBrk="0" hangingPunct="0">
              <a:buFont typeface="Wingdings" pitchFamily="2" charset="2"/>
              <a:buChar char="ü"/>
            </a:pPr>
            <a:r>
              <a:rPr lang="ru-RU" sz="2800" b="1" dirty="0">
                <a:solidFill>
                  <a:srgbClr val="002060"/>
                </a:solidFill>
                <a:latin typeface="Times New Roman" pitchFamily="18" charset="0"/>
                <a:cs typeface="Times New Roman" pitchFamily="18" charset="0"/>
              </a:rPr>
              <a:t>  у </a:t>
            </a:r>
            <a:r>
              <a:rPr lang="ru-RU" sz="2800" b="1" dirty="0" err="1">
                <a:solidFill>
                  <a:srgbClr val="002060"/>
                </a:solidFill>
                <a:latin typeface="Times New Roman" pitchFamily="18" charset="0"/>
                <a:cs typeface="Times New Roman" pitchFamily="18" charset="0"/>
              </a:rPr>
              <a:t>харчовій</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промисловості</a:t>
            </a:r>
            <a:r>
              <a:rPr lang="ru-RU" sz="2800" b="1" dirty="0">
                <a:solidFill>
                  <a:srgbClr val="002060"/>
                </a:solidFill>
                <a:latin typeface="Times New Roman" pitchFamily="18" charset="0"/>
                <a:cs typeface="Times New Roman" pitchFamily="18" charset="0"/>
              </a:rPr>
              <a:t> – </a:t>
            </a:r>
            <a:r>
              <a:rPr lang="ru-RU" sz="2800" b="1" dirty="0" err="1">
                <a:solidFill>
                  <a:srgbClr val="002060"/>
                </a:solidFill>
                <a:latin typeface="Times New Roman" pitchFamily="18" charset="0"/>
                <a:cs typeface="Times New Roman" pitchFamily="18" charset="0"/>
              </a:rPr>
              <a:t>зареєстрована</a:t>
            </a:r>
            <a:r>
              <a:rPr lang="ru-RU" sz="2800" b="1" dirty="0">
                <a:solidFill>
                  <a:srgbClr val="002060"/>
                </a:solidFill>
                <a:latin typeface="Times New Roman" pitchFamily="18" charset="0"/>
                <a:cs typeface="Times New Roman" pitchFamily="18" charset="0"/>
              </a:rPr>
              <a:t> </a:t>
            </a:r>
            <a:endParaRPr lang="ru-RU" sz="2800" b="1" dirty="0" smtClean="0">
              <a:solidFill>
                <a:srgbClr val="002060"/>
              </a:solidFill>
              <a:latin typeface="Times New Roman" pitchFamily="18" charset="0"/>
              <a:cs typeface="Times New Roman" pitchFamily="18" charset="0"/>
            </a:endParaRPr>
          </a:p>
          <a:p>
            <a:pPr marL="0" indent="0" eaLnBrk="0" hangingPunct="0">
              <a:buNone/>
            </a:pPr>
            <a:r>
              <a:rPr lang="ru-RU" sz="2800" b="1" dirty="0">
                <a:solidFill>
                  <a:srgbClr val="002060"/>
                </a:solidFill>
                <a:latin typeface="Times New Roman" pitchFamily="18" charset="0"/>
                <a:cs typeface="Times New Roman" pitchFamily="18" charset="0"/>
              </a:rPr>
              <a:t>  </a:t>
            </a:r>
            <a:r>
              <a:rPr lang="ru-RU" sz="2800" b="1" dirty="0" smtClean="0">
                <a:solidFill>
                  <a:srgbClr val="002060"/>
                </a:solidFill>
                <a:latin typeface="Times New Roman" pitchFamily="18" charset="0"/>
                <a:cs typeface="Times New Roman" pitchFamily="18" charset="0"/>
              </a:rPr>
              <a:t>    як  </a:t>
            </a:r>
            <a:r>
              <a:rPr lang="ru-RU" sz="2800" b="1" dirty="0" err="1">
                <a:solidFill>
                  <a:srgbClr val="002060"/>
                </a:solidFill>
                <a:latin typeface="Times New Roman" pitchFamily="18" charset="0"/>
                <a:cs typeface="Times New Roman" pitchFamily="18" charset="0"/>
              </a:rPr>
              <a:t>харчова</a:t>
            </a:r>
            <a:r>
              <a:rPr lang="ru-RU" sz="2800" b="1" dirty="0">
                <a:solidFill>
                  <a:srgbClr val="002060"/>
                </a:solidFill>
                <a:latin typeface="Times New Roman" pitchFamily="18" charset="0"/>
                <a:cs typeface="Times New Roman" pitchFamily="18" charset="0"/>
              </a:rPr>
              <a:t> добавка E513. </a:t>
            </a:r>
          </a:p>
          <a:p>
            <a:pPr eaLnBrk="0" hangingPunct="0">
              <a:buNone/>
            </a:pPr>
            <a:r>
              <a:rPr lang="ru-RU" sz="2800" b="1" dirty="0">
                <a:solidFill>
                  <a:srgbClr val="002060"/>
                </a:solidFill>
                <a:latin typeface="Times New Roman" pitchFamily="18" charset="0"/>
                <a:cs typeface="Times New Roman" pitchFamily="18" charset="0"/>
              </a:rPr>
              <a:t>    </a:t>
            </a:r>
            <a:r>
              <a:rPr lang="ru-RU" sz="2800" b="1" dirty="0" smtClean="0">
                <a:solidFill>
                  <a:srgbClr val="002060"/>
                </a:solidFill>
                <a:latin typeface="Times New Roman" pitchFamily="18" charset="0"/>
                <a:cs typeface="Times New Roman" pitchFamily="18" charset="0"/>
              </a:rPr>
              <a:t>        </a:t>
            </a:r>
            <a:endParaRPr lang="ru-RU" dirty="0"/>
          </a:p>
        </p:txBody>
      </p:sp>
      <p:pic>
        <p:nvPicPr>
          <p:cNvPr id="5" name="Picture 2"/>
          <p:cNvPicPr>
            <a:picLocks noChangeAspect="1" noChangeArrowheads="1"/>
          </p:cNvPicPr>
          <p:nvPr/>
        </p:nvPicPr>
        <p:blipFill>
          <a:blip r:embed="rId2" cstate="print"/>
          <a:srcRect/>
          <a:stretch>
            <a:fillRect/>
          </a:stretch>
        </p:blipFill>
        <p:spPr bwMode="auto">
          <a:xfrm>
            <a:off x="4644008" y="5271667"/>
            <a:ext cx="4320480" cy="1574943"/>
          </a:xfrm>
          <a:prstGeom prst="rect">
            <a:avLst/>
          </a:prstGeom>
          <a:noFill/>
          <a:ln w="9525">
            <a:noFill/>
            <a:miter lim="800000"/>
            <a:headEnd/>
            <a:tailEnd/>
          </a:ln>
        </p:spPr>
      </p:pic>
    </p:spTree>
    <p:extLst>
      <p:ext uri="{BB962C8B-B14F-4D97-AF65-F5344CB8AC3E}">
        <p14:creationId xmlns:p14="http://schemas.microsoft.com/office/powerpoint/2010/main" val="18968540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вув.jpg"/>
          <p:cNvPicPr>
            <a:picLocks noChangeAspect="1" noChangeArrowheads="1"/>
          </p:cNvPicPr>
          <p:nvPr/>
        </p:nvPicPr>
        <p:blipFill>
          <a:blip r:embed="rId2" cstate="print"/>
          <a:srcRect/>
          <a:stretch>
            <a:fillRect/>
          </a:stretch>
        </p:blipFill>
        <p:spPr bwMode="auto">
          <a:xfrm>
            <a:off x="484648" y="310904"/>
            <a:ext cx="3583296" cy="6547096"/>
          </a:xfrm>
          <a:prstGeom prst="rect">
            <a:avLst/>
          </a:prstGeom>
          <a:noFill/>
        </p:spPr>
      </p:pic>
      <p:sp>
        <p:nvSpPr>
          <p:cNvPr id="2" name="Заголовок 1"/>
          <p:cNvSpPr>
            <a:spLocks noGrp="1"/>
          </p:cNvSpPr>
          <p:nvPr>
            <p:ph type="title"/>
          </p:nvPr>
        </p:nvSpPr>
        <p:spPr>
          <a:xfrm>
            <a:off x="354360" y="116632"/>
            <a:ext cx="7427168" cy="1872208"/>
          </a:xfrm>
        </p:spPr>
        <p:txBody>
          <a:bodyPr/>
          <a:lstStyle/>
          <a:p>
            <a:pPr algn="l"/>
            <a:r>
              <a:rPr lang="uk-UA" sz="2000" b="1" i="1" dirty="0" smtClean="0">
                <a:latin typeface="Times New Roman" pitchFamily="18" charset="0"/>
                <a:cs typeface="Times New Roman" pitchFamily="18" charset="0"/>
              </a:rPr>
              <a:t>Назва:</a:t>
            </a:r>
            <a:r>
              <a:rPr lang="uk-UA" sz="2000" b="1" dirty="0" smtClean="0">
                <a:latin typeface="Times New Roman" pitchFamily="18" charset="0"/>
                <a:cs typeface="Times New Roman" pitchFamily="18" charset="0"/>
              </a:rPr>
              <a:t>  Сірчана кислота Е513.</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uk-UA" sz="2000" b="1" i="1" dirty="0" smtClean="0">
                <a:latin typeface="Times New Roman" pitchFamily="18" charset="0"/>
                <a:cs typeface="Times New Roman" pitchFamily="18" charset="0"/>
              </a:rPr>
              <a:t>Група:</a:t>
            </a:r>
            <a:r>
              <a:rPr lang="uk-UA" sz="2000" b="1" dirty="0" smtClean="0">
                <a:latin typeface="Times New Roman" pitchFamily="18" charset="0"/>
                <a:cs typeface="Times New Roman" pitchFamily="18" charset="0"/>
              </a:rPr>
              <a:t>  Харчова добавка.</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uk-UA" sz="2000" b="1" i="1" dirty="0" smtClean="0">
                <a:latin typeface="Times New Roman" pitchFamily="18" charset="0"/>
                <a:cs typeface="Times New Roman" pitchFamily="18" charset="0"/>
              </a:rPr>
              <a:t>Вид:</a:t>
            </a:r>
            <a:r>
              <a:rPr lang="uk-UA" sz="2000" b="1" dirty="0" smtClean="0">
                <a:latin typeface="Times New Roman" pitchFamily="18" charset="0"/>
                <a:cs typeface="Times New Roman" pitchFamily="18" charset="0"/>
              </a:rPr>
              <a:t>  Емульгатор, регулятор кислотності.</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uk-UA" sz="2000" b="1" i="1" dirty="0" smtClean="0">
                <a:latin typeface="Times New Roman" pitchFamily="18" charset="0"/>
                <a:cs typeface="Times New Roman" pitchFamily="18" charset="0"/>
              </a:rPr>
              <a:t>Вплив на організм:  </a:t>
            </a:r>
            <a:r>
              <a:rPr lang="uk-UA" sz="2000" b="1" dirty="0" smtClean="0">
                <a:solidFill>
                  <a:srgbClr val="FF0000"/>
                </a:solidFill>
                <a:latin typeface="Times New Roman" pitchFamily="18" charset="0"/>
                <a:cs typeface="Times New Roman" pitchFamily="18" charset="0"/>
              </a:rPr>
              <a:t>Дуже небезпечна.</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uk-UA" sz="2000" b="1" i="1" dirty="0" smtClean="0">
                <a:latin typeface="Times New Roman" pitchFamily="18" charset="0"/>
                <a:cs typeface="Times New Roman" pitchFamily="18" charset="0"/>
              </a:rPr>
              <a:t>Дозволена в країнах:</a:t>
            </a:r>
            <a:r>
              <a:rPr lang="uk-UA" sz="2000" b="1" dirty="0" smtClean="0">
                <a:latin typeface="Times New Roman" pitchFamily="18" charset="0"/>
                <a:cs typeface="Times New Roman" pitchFamily="18" charset="0"/>
              </a:rPr>
              <a:t>  </a:t>
            </a:r>
            <a:r>
              <a:rPr lang="uk-UA" sz="2000" b="1" dirty="0" smtClean="0">
                <a:solidFill>
                  <a:srgbClr val="0033CC"/>
                </a:solidFill>
                <a:latin typeface="Times New Roman" pitchFamily="18" charset="0"/>
                <a:cs typeface="Times New Roman" pitchFamily="18" charset="0"/>
              </a:rPr>
              <a:t>Росія, Україна, країни ЄС.</a:t>
            </a:r>
            <a:r>
              <a:rPr lang="ru-RU" sz="2000" b="1" dirty="0" smtClean="0">
                <a:solidFill>
                  <a:srgbClr val="0033CC"/>
                </a:solidFill>
                <a:latin typeface="Times New Roman" pitchFamily="18" charset="0"/>
                <a:cs typeface="Times New Roman" pitchFamily="18" charset="0"/>
              </a:rPr>
              <a:t/>
            </a:r>
            <a:br>
              <a:rPr lang="ru-RU" sz="2000" b="1" dirty="0" smtClean="0">
                <a:solidFill>
                  <a:srgbClr val="0033CC"/>
                </a:solidFill>
                <a:latin typeface="Times New Roman" pitchFamily="18" charset="0"/>
                <a:cs typeface="Times New Roman" pitchFamily="18" charset="0"/>
              </a:rPr>
            </a:br>
            <a:endParaRPr lang="ru-RU" sz="2000" dirty="0"/>
          </a:p>
        </p:txBody>
      </p:sp>
      <p:sp>
        <p:nvSpPr>
          <p:cNvPr id="3" name="Місце для вмісту 2"/>
          <p:cNvSpPr>
            <a:spLocks noGrp="1"/>
          </p:cNvSpPr>
          <p:nvPr>
            <p:ph idx="1"/>
          </p:nvPr>
        </p:nvSpPr>
        <p:spPr>
          <a:xfrm>
            <a:off x="18336" y="1772816"/>
            <a:ext cx="8082056" cy="4896544"/>
          </a:xfrm>
        </p:spPr>
        <p:txBody>
          <a:bodyPr/>
          <a:lstStyle/>
          <a:p>
            <a:pPr>
              <a:buNone/>
            </a:pPr>
            <a:r>
              <a:rPr lang="uk-UA" dirty="0" smtClean="0"/>
              <a:t>	</a:t>
            </a:r>
            <a:r>
              <a:rPr lang="uk-UA" sz="1800" b="1" u="sng" dirty="0" smtClean="0">
                <a:latin typeface="Times New Roman" pitchFamily="18" charset="0"/>
                <a:cs typeface="Times New Roman" pitchFamily="18" charset="0"/>
              </a:rPr>
              <a:t>Використання:</a:t>
            </a:r>
            <a:endParaRPr lang="ru-RU" sz="1800" b="1" u="sng" dirty="0" smtClean="0">
              <a:latin typeface="Times New Roman" pitchFamily="18" charset="0"/>
              <a:cs typeface="Times New Roman" pitchFamily="18" charset="0"/>
            </a:endParaRPr>
          </a:p>
          <a:p>
            <a:pPr algn="just">
              <a:buNone/>
            </a:pPr>
            <a:r>
              <a:rPr lang="uk-UA" sz="1800" b="1" dirty="0" smtClean="0">
                <a:latin typeface="Times New Roman" pitchFamily="18" charset="0"/>
                <a:cs typeface="Times New Roman" pitchFamily="18" charset="0"/>
              </a:rPr>
              <a:t>		В основному в харчовій індустрії застосовується 10% розчин сірчаної кислоти. Використовують харчову добавку Е513 як </a:t>
            </a:r>
            <a:r>
              <a:rPr lang="uk-UA" sz="1800" b="1" dirty="0" err="1" smtClean="0">
                <a:latin typeface="Times New Roman" pitchFamily="18" charset="0"/>
                <a:cs typeface="Times New Roman" pitchFamily="18" charset="0"/>
              </a:rPr>
              <a:t>підкислювач</a:t>
            </a:r>
            <a:r>
              <a:rPr lang="uk-UA" sz="1800" b="1" dirty="0" smtClean="0">
                <a:latin typeface="Times New Roman" pitchFamily="18" charset="0"/>
                <a:cs typeface="Times New Roman" pitchFamily="18" charset="0"/>
              </a:rPr>
              <a:t> дріжджового сусла при виготовленні спирту з сировини, що містить крохмаль. Застосовують сірчану кислоту також для регулювання кислотності напоїв. Е513 грає роль каталізатора інверсії цукру. Сірчаною кислотою можна обробляти забруднені дріжджі, це дозволяє знищити сторонні мікроорганізми, не пошкодивши життєздатності дріжджів. Застосовується Е513 і при рафінації жирів. </a:t>
            </a:r>
            <a:endParaRPr lang="ru-RU" sz="1800" b="1" dirty="0" smtClean="0">
              <a:latin typeface="Times New Roman" pitchFamily="18" charset="0"/>
              <a:cs typeface="Times New Roman" pitchFamily="18" charset="0"/>
            </a:endParaRPr>
          </a:p>
          <a:p>
            <a:pPr>
              <a:buNone/>
            </a:pPr>
            <a:r>
              <a:rPr lang="uk-UA" sz="1800" b="1" dirty="0" smtClean="0">
                <a:latin typeface="Times New Roman" pitchFamily="18" charset="0"/>
                <a:cs typeface="Times New Roman" pitchFamily="18" charset="0"/>
              </a:rPr>
              <a:t>	</a:t>
            </a:r>
            <a:r>
              <a:rPr lang="uk-UA" sz="1800" b="1" u="sng" dirty="0" smtClean="0">
                <a:latin typeface="Times New Roman" pitchFamily="18" charset="0"/>
                <a:cs typeface="Times New Roman" pitchFamily="18" charset="0"/>
              </a:rPr>
              <a:t>Вплив на організм людини: </a:t>
            </a:r>
            <a:endParaRPr lang="ru-RU" sz="1800" b="1" u="sng" dirty="0" smtClean="0">
              <a:latin typeface="Times New Roman" pitchFamily="18" charset="0"/>
              <a:cs typeface="Times New Roman" pitchFamily="18" charset="0"/>
            </a:endParaRPr>
          </a:p>
          <a:p>
            <a:pPr algn="just">
              <a:buNone/>
            </a:pPr>
            <a:r>
              <a:rPr lang="uk-UA" sz="1800" b="1" dirty="0" smtClean="0">
                <a:latin typeface="Times New Roman" pitchFamily="18" charset="0"/>
                <a:cs typeface="Times New Roman" pitchFamily="18" charset="0"/>
              </a:rPr>
              <a:t>		Сірчана кислота відрізняється агресивністю, представляє дуже велику небезпеку для людини. Контакт з шкірними та слизовими поверхнями може привести до сильного хімічного опіку та некрозу тканин. При попаданні парів Е513 в дихальні шляхи спостерігається кашель, часто розвивається бронхіт, трахеїт, ларингіт.</a:t>
            </a:r>
            <a:endParaRPr lang="ru-RU" sz="1800" b="1" dirty="0" smtClean="0">
              <a:latin typeface="Times New Roman" pitchFamily="18" charset="0"/>
              <a:cs typeface="Times New Roman" pitchFamily="18" charset="0"/>
            </a:endParaRPr>
          </a:p>
          <a:p>
            <a:endParaRPr lang="ru-RU" sz="1800" dirty="0"/>
          </a:p>
        </p:txBody>
      </p:sp>
    </p:spTree>
    <p:extLst>
      <p:ext uri="{BB962C8B-B14F-4D97-AF65-F5344CB8AC3E}">
        <p14:creationId xmlns:p14="http://schemas.microsoft.com/office/powerpoint/2010/main" val="3291138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7239000" cy="1512168"/>
          </a:xfrm>
        </p:spPr>
        <p:txBody>
          <a:bodyPr>
            <a:normAutofit/>
          </a:bodyPr>
          <a:lstStyle/>
          <a:p>
            <a:r>
              <a:rPr lang="uk-UA" dirty="0" err="1" smtClean="0"/>
              <a:t>Знахождення</a:t>
            </a:r>
            <a:r>
              <a:rPr lang="uk-UA" dirty="0" smtClean="0"/>
              <a:t> </a:t>
            </a:r>
            <a:r>
              <a:rPr lang="uk-UA" sz="4000" dirty="0">
                <a:latin typeface="Times New Roman" pitchFamily="18" charset="0"/>
                <a:cs typeface="Times New Roman" pitchFamily="18" charset="0"/>
              </a:rPr>
              <a:t>Н</a:t>
            </a:r>
            <a:r>
              <a:rPr lang="uk-UA" sz="4000" baseline="-25000" dirty="0">
                <a:latin typeface="Times New Roman" pitchFamily="18" charset="0"/>
                <a:cs typeface="Times New Roman" pitchFamily="18" charset="0"/>
              </a:rPr>
              <a:t>2</a:t>
            </a:r>
            <a:r>
              <a:rPr lang="en-US" sz="4000" dirty="0">
                <a:latin typeface="Times New Roman" pitchFamily="18" charset="0"/>
                <a:cs typeface="Times New Roman" pitchFamily="18" charset="0"/>
              </a:rPr>
              <a:t>S</a:t>
            </a:r>
            <a:r>
              <a:rPr lang="uk-UA" sz="4000" dirty="0" smtClean="0">
                <a:latin typeface="Times New Roman" pitchFamily="18" charset="0"/>
                <a:cs typeface="Times New Roman" pitchFamily="18" charset="0"/>
              </a:rPr>
              <a:t>О</a:t>
            </a:r>
            <a:r>
              <a:rPr lang="uk-UA" sz="4000" baseline="-25000" dirty="0" smtClean="0">
                <a:latin typeface="Times New Roman" pitchFamily="18" charset="0"/>
                <a:cs typeface="Times New Roman" pitchFamily="18" charset="0"/>
              </a:rPr>
              <a:t>4</a:t>
            </a:r>
            <a:r>
              <a:rPr lang="uk-UA" sz="4000" dirty="0" smtClean="0">
                <a:latin typeface="Times New Roman" pitchFamily="18" charset="0"/>
                <a:cs typeface="Times New Roman" pitchFamily="18" charset="0"/>
              </a:rPr>
              <a:t> поза межами землі</a:t>
            </a:r>
            <a:r>
              <a:rPr lang="uk-UA" dirty="0" smtClean="0"/>
              <a:t>  </a:t>
            </a:r>
            <a:endParaRPr lang="ru-RU" dirty="0"/>
          </a:p>
        </p:txBody>
      </p:sp>
      <p:sp>
        <p:nvSpPr>
          <p:cNvPr id="3" name="Объект 2"/>
          <p:cNvSpPr>
            <a:spLocks noGrp="1"/>
          </p:cNvSpPr>
          <p:nvPr>
            <p:ph idx="1"/>
          </p:nvPr>
        </p:nvSpPr>
        <p:spPr>
          <a:xfrm>
            <a:off x="323528" y="2708920"/>
            <a:ext cx="7239000" cy="3386776"/>
          </a:xfrm>
        </p:spPr>
        <p:txBody>
          <a:bodyPr/>
          <a:lstStyle/>
          <a:p>
            <a:pPr marL="0" indent="0">
              <a:buNone/>
            </a:pPr>
            <a:r>
              <a:rPr lang="uk-UA" sz="2400" b="1" dirty="0" smtClean="0">
                <a:latin typeface="Times New Roman" pitchFamily="18" charset="0"/>
                <a:cs typeface="Times New Roman" pitchFamily="18" charset="0"/>
              </a:rPr>
              <a:t> </a:t>
            </a:r>
            <a:r>
              <a:rPr lang="uk-UA" sz="4000" b="1" dirty="0" smtClean="0">
                <a:latin typeface="Times New Roman" pitchFamily="18" charset="0"/>
                <a:cs typeface="Times New Roman" pitchFamily="18" charset="0"/>
              </a:rPr>
              <a:t>Н</a:t>
            </a:r>
            <a:r>
              <a:rPr lang="uk-UA" sz="4000" b="1" baseline="-25000" dirty="0" smtClean="0">
                <a:latin typeface="Times New Roman" pitchFamily="18" charset="0"/>
                <a:cs typeface="Times New Roman" pitchFamily="18" charset="0"/>
              </a:rPr>
              <a:t>2</a:t>
            </a:r>
            <a:r>
              <a:rPr lang="en-US" sz="4000" b="1" dirty="0">
                <a:latin typeface="Times New Roman" pitchFamily="18" charset="0"/>
                <a:cs typeface="Times New Roman" pitchFamily="18" charset="0"/>
              </a:rPr>
              <a:t>S</a:t>
            </a:r>
            <a:r>
              <a:rPr lang="uk-UA" sz="4000" b="1" dirty="0" smtClean="0">
                <a:latin typeface="Times New Roman" pitchFamily="18" charset="0"/>
                <a:cs typeface="Times New Roman" pitchFamily="18" charset="0"/>
              </a:rPr>
              <a:t>О</a:t>
            </a:r>
            <a:r>
              <a:rPr lang="uk-UA" sz="4000" b="1" baseline="-25000" dirty="0" smtClean="0">
                <a:latin typeface="Times New Roman" pitchFamily="18" charset="0"/>
                <a:cs typeface="Times New Roman" pitchFamily="18" charset="0"/>
              </a:rPr>
              <a:t>4 </a:t>
            </a:r>
            <a:r>
              <a:rPr lang="uk-UA" sz="4000" b="1" dirty="0" smtClean="0">
                <a:latin typeface="Times New Roman" pitchFamily="18" charset="0"/>
                <a:cs typeface="Times New Roman" pitchFamily="18" charset="0"/>
              </a:rPr>
              <a:t> знаходиться в верхніх шарах атмосфери Венери. Концентрація кислоти 80-85%</a:t>
            </a:r>
            <a:endParaRPr lang="ru-RU" sz="4000" dirty="0"/>
          </a:p>
        </p:txBody>
      </p:sp>
    </p:spTree>
    <p:extLst>
      <p:ext uri="{BB962C8B-B14F-4D97-AF65-F5344CB8AC3E}">
        <p14:creationId xmlns:p14="http://schemas.microsoft.com/office/powerpoint/2010/main" val="35734660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D:\вув.jpg"/>
          <p:cNvPicPr>
            <a:picLocks noChangeAspect="1" noChangeArrowheads="1"/>
          </p:cNvPicPr>
          <p:nvPr/>
        </p:nvPicPr>
        <p:blipFill>
          <a:blip r:embed="rId2" cstate="print"/>
          <a:srcRect/>
          <a:stretch>
            <a:fillRect/>
          </a:stretch>
        </p:blipFill>
        <p:spPr bwMode="auto">
          <a:xfrm>
            <a:off x="485612" y="310550"/>
            <a:ext cx="2143125" cy="6547449"/>
          </a:xfrm>
          <a:prstGeom prst="rect">
            <a:avLst/>
          </a:prstGeom>
          <a:noFill/>
        </p:spPr>
      </p:pic>
      <p:sp>
        <p:nvSpPr>
          <p:cNvPr id="2" name="Прямоугольник 1"/>
          <p:cNvSpPr>
            <a:spLocks noChangeArrowheads="1"/>
          </p:cNvSpPr>
          <p:nvPr/>
        </p:nvSpPr>
        <p:spPr bwMode="auto">
          <a:xfrm>
            <a:off x="0" y="116632"/>
            <a:ext cx="8064896" cy="3108543"/>
          </a:xfrm>
          <a:prstGeom prst="rect">
            <a:avLst/>
          </a:prstGeom>
          <a:noFill/>
          <a:ln w="9525">
            <a:noFill/>
            <a:miter lim="800000"/>
            <a:headEnd/>
            <a:tailEnd/>
          </a:ln>
        </p:spPr>
        <p:txBody>
          <a:bodyPr wrap="square">
            <a:spAutoFit/>
          </a:bodyPr>
          <a:lstStyle/>
          <a:p>
            <a:pPr algn="just"/>
            <a:r>
              <a:rPr lang="ru-RU" sz="2800" b="1" dirty="0" smtClean="0">
                <a:solidFill>
                  <a:srgbClr val="FF0000"/>
                </a:solidFill>
                <a:latin typeface="Times New Roman" pitchFamily="18" charset="0"/>
                <a:cs typeface="Times New Roman" pitchFamily="18" charset="0"/>
              </a:rPr>
              <a:t>«Озеро </a:t>
            </a:r>
            <a:r>
              <a:rPr lang="ru-RU" sz="2800" b="1" dirty="0" err="1" smtClean="0">
                <a:solidFill>
                  <a:srgbClr val="FF0000"/>
                </a:solidFill>
                <a:latin typeface="Times New Roman" pitchFamily="18" charset="0"/>
                <a:cs typeface="Times New Roman" pitchFamily="18" charset="0"/>
              </a:rPr>
              <a:t>смерті</a:t>
            </a:r>
            <a:r>
              <a:rPr lang="ru-RU" sz="2800" b="1" dirty="0" smtClean="0">
                <a:solidFill>
                  <a:srgbClr val="FF0000"/>
                </a:solidFill>
                <a:latin typeface="Times New Roman" pitchFamily="18" charset="0"/>
                <a:cs typeface="Times New Roman" pitchFamily="18" charset="0"/>
              </a:rPr>
              <a:t>»</a:t>
            </a:r>
            <a:r>
              <a:rPr lang="ru-RU" sz="2800" b="1" dirty="0" smtClean="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що</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знаходиться</a:t>
            </a:r>
            <a:r>
              <a:rPr lang="ru-RU" sz="2800" b="1" dirty="0">
                <a:solidFill>
                  <a:srgbClr val="002060"/>
                </a:solidFill>
                <a:latin typeface="Times New Roman" pitchFamily="18" charset="0"/>
                <a:cs typeface="Times New Roman" pitchFamily="18" charset="0"/>
              </a:rPr>
              <a:t> на </a:t>
            </a:r>
            <a:r>
              <a:rPr lang="ru-RU" sz="2800" b="1" dirty="0" err="1">
                <a:solidFill>
                  <a:srgbClr val="002060"/>
                </a:solidFill>
                <a:latin typeface="Times New Roman" pitchFamily="18" charset="0"/>
                <a:cs typeface="Times New Roman" pitchFamily="18" charset="0"/>
              </a:rPr>
              <a:t>острові</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Сицілія</a:t>
            </a:r>
            <a:r>
              <a:rPr lang="ru-RU" sz="2800" b="1" dirty="0">
                <a:solidFill>
                  <a:srgbClr val="002060"/>
                </a:solidFill>
                <a:latin typeface="Times New Roman" pitchFamily="18" charset="0"/>
                <a:cs typeface="Times New Roman" pitchFamily="18" charset="0"/>
              </a:rPr>
              <a:t>, — </a:t>
            </a:r>
            <a:r>
              <a:rPr lang="ru-RU" sz="2800" b="1" dirty="0" err="1">
                <a:solidFill>
                  <a:srgbClr val="002060"/>
                </a:solidFill>
                <a:latin typeface="Times New Roman" pitchFamily="18" charset="0"/>
                <a:cs typeface="Times New Roman" pitchFamily="18" charset="0"/>
              </a:rPr>
              <a:t>саме</a:t>
            </a:r>
            <a:r>
              <a:rPr lang="ru-RU" sz="2800" b="1" dirty="0">
                <a:solidFill>
                  <a:srgbClr val="002060"/>
                </a:solidFill>
                <a:latin typeface="Times New Roman" pitchFamily="18" charset="0"/>
                <a:cs typeface="Times New Roman" pitchFamily="18" charset="0"/>
              </a:rPr>
              <a:t> </a:t>
            </a:r>
            <a:r>
              <a:rPr lang="ru-RU" sz="2800" b="1" dirty="0" smtClean="0">
                <a:solidFill>
                  <a:srgbClr val="002060"/>
                </a:solidFill>
                <a:latin typeface="Times New Roman" pitchFamily="18" charset="0"/>
                <a:cs typeface="Times New Roman" pitchFamily="18" charset="0"/>
              </a:rPr>
              <a:t>«</a:t>
            </a:r>
            <a:r>
              <a:rPr lang="ru-RU" sz="2800" b="1" dirty="0" err="1" smtClean="0">
                <a:solidFill>
                  <a:srgbClr val="002060"/>
                </a:solidFill>
                <a:latin typeface="Times New Roman" pitchFamily="18" charset="0"/>
                <a:cs typeface="Times New Roman" pitchFamily="18" charset="0"/>
              </a:rPr>
              <a:t>мертве</a:t>
            </a:r>
            <a:r>
              <a:rPr lang="ru-RU" sz="2800" b="1" dirty="0" smtClean="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на</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Землі</a:t>
            </a:r>
            <a:r>
              <a:rPr lang="ru-RU" sz="2800" b="1" dirty="0">
                <a:solidFill>
                  <a:srgbClr val="002060"/>
                </a:solidFill>
                <a:latin typeface="Times New Roman" pitchFamily="18" charset="0"/>
                <a:cs typeface="Times New Roman" pitchFamily="18" charset="0"/>
              </a:rPr>
              <a:t>. Береги озера </a:t>
            </a:r>
            <a:r>
              <a:rPr lang="ru-RU" sz="2800" b="1" dirty="0" err="1">
                <a:solidFill>
                  <a:srgbClr val="002060"/>
                </a:solidFill>
                <a:latin typeface="Times New Roman" pitchFamily="18" charset="0"/>
                <a:cs typeface="Times New Roman" pitchFamily="18" charset="0"/>
              </a:rPr>
              <a:t>позбавлені</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рослинності</a:t>
            </a:r>
            <a:r>
              <a:rPr lang="ru-RU" sz="2800" b="1" dirty="0">
                <a:solidFill>
                  <a:srgbClr val="002060"/>
                </a:solidFill>
                <a:latin typeface="Times New Roman" pitchFamily="18" charset="0"/>
                <a:cs typeface="Times New Roman" pitchFamily="18" charset="0"/>
              </a:rPr>
              <a:t>, а в </a:t>
            </a:r>
            <a:r>
              <a:rPr lang="ru-RU" sz="2800" b="1" dirty="0" err="1">
                <a:solidFill>
                  <a:srgbClr val="002060"/>
                </a:solidFill>
                <a:latin typeface="Times New Roman" pitchFamily="18" charset="0"/>
                <a:cs typeface="Times New Roman" pitchFamily="18" charset="0"/>
              </a:rPr>
              <a:t>його</a:t>
            </a:r>
            <a:r>
              <a:rPr lang="ru-RU" sz="2800" b="1" dirty="0">
                <a:solidFill>
                  <a:srgbClr val="002060"/>
                </a:solidFill>
                <a:latin typeface="Times New Roman" pitchFamily="18" charset="0"/>
                <a:cs typeface="Times New Roman" pitchFamily="18" charset="0"/>
              </a:rPr>
              <a:t> водах </a:t>
            </a:r>
            <a:r>
              <a:rPr lang="ru-RU" sz="2800" b="1" dirty="0" err="1">
                <a:solidFill>
                  <a:srgbClr val="002060"/>
                </a:solidFill>
                <a:latin typeface="Times New Roman" pitchFamily="18" charset="0"/>
                <a:cs typeface="Times New Roman" pitchFamily="18" charset="0"/>
              </a:rPr>
              <a:t>немає</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нічого</a:t>
            </a:r>
            <a:r>
              <a:rPr lang="ru-RU" sz="2800" b="1" dirty="0">
                <a:solidFill>
                  <a:srgbClr val="002060"/>
                </a:solidFill>
                <a:latin typeface="Times New Roman" pitchFamily="18" charset="0"/>
                <a:cs typeface="Times New Roman" pitchFamily="18" charset="0"/>
              </a:rPr>
              <a:t> живого. </a:t>
            </a:r>
            <a:r>
              <a:rPr lang="ru-RU" sz="2800" b="1" dirty="0" err="1" smtClean="0">
                <a:solidFill>
                  <a:srgbClr val="002060"/>
                </a:solidFill>
                <a:latin typeface="Times New Roman" pitchFamily="18" charset="0"/>
                <a:cs typeface="Times New Roman" pitchFamily="18" charset="0"/>
              </a:rPr>
              <a:t>Будь-яка</a:t>
            </a:r>
            <a:r>
              <a:rPr lang="ru-RU" sz="2800" b="1" dirty="0" smtClean="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істота</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що</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потрапила</a:t>
            </a:r>
            <a:r>
              <a:rPr lang="ru-RU" sz="2800" b="1" dirty="0">
                <a:solidFill>
                  <a:srgbClr val="002060"/>
                </a:solidFill>
                <a:latin typeface="Times New Roman" pitchFamily="18" charset="0"/>
                <a:cs typeface="Times New Roman" pitchFamily="18" charset="0"/>
              </a:rPr>
              <a:t>  в </a:t>
            </a:r>
            <a:r>
              <a:rPr lang="ru-RU" sz="2800" b="1" dirty="0" err="1">
                <a:solidFill>
                  <a:srgbClr val="002060"/>
                </a:solidFill>
                <a:latin typeface="Times New Roman" pitchFamily="18" charset="0"/>
                <a:cs typeface="Times New Roman" pitchFamily="18" charset="0"/>
              </a:rPr>
              <a:t>його</a:t>
            </a:r>
            <a:r>
              <a:rPr lang="ru-RU" sz="2800" b="1" dirty="0">
                <a:solidFill>
                  <a:srgbClr val="002060"/>
                </a:solidFill>
                <a:latin typeface="Times New Roman" pitchFamily="18" charset="0"/>
                <a:cs typeface="Times New Roman" pitchFamily="18" charset="0"/>
              </a:rPr>
              <a:t> води, </a:t>
            </a:r>
            <a:r>
              <a:rPr lang="ru-RU" sz="2800" b="1" dirty="0" err="1">
                <a:solidFill>
                  <a:srgbClr val="002060"/>
                </a:solidFill>
                <a:latin typeface="Times New Roman" pitchFamily="18" charset="0"/>
                <a:cs typeface="Times New Roman" pitchFamily="18" charset="0"/>
              </a:rPr>
              <a:t>миттєво</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гине</a:t>
            </a:r>
            <a:r>
              <a:rPr lang="ru-RU" sz="2800" b="1" dirty="0">
                <a:solidFill>
                  <a:srgbClr val="002060"/>
                </a:solidFill>
                <a:latin typeface="Times New Roman" pitchFamily="18" charset="0"/>
                <a:cs typeface="Times New Roman" pitchFamily="18" charset="0"/>
              </a:rPr>
              <a:t>. Коли </a:t>
            </a:r>
            <a:r>
              <a:rPr lang="ru-RU" sz="2800" b="1" dirty="0" err="1">
                <a:solidFill>
                  <a:srgbClr val="002060"/>
                </a:solidFill>
                <a:latin typeface="Times New Roman" pitchFamily="18" charset="0"/>
                <a:cs typeface="Times New Roman" pitchFamily="18" charset="0"/>
              </a:rPr>
              <a:t>був</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зроблений</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аналіз</a:t>
            </a:r>
            <a:r>
              <a:rPr lang="ru-RU" sz="2800" b="1" dirty="0">
                <a:solidFill>
                  <a:srgbClr val="002060"/>
                </a:solidFill>
                <a:latin typeface="Times New Roman" pitchFamily="18" charset="0"/>
                <a:cs typeface="Times New Roman" pitchFamily="18" charset="0"/>
              </a:rPr>
              <a:t> води, то </a:t>
            </a:r>
            <a:r>
              <a:rPr lang="ru-RU" sz="2800" b="1" dirty="0" err="1">
                <a:solidFill>
                  <a:srgbClr val="002060"/>
                </a:solidFill>
                <a:latin typeface="Times New Roman" pitchFamily="18" charset="0"/>
                <a:cs typeface="Times New Roman" pitchFamily="18" charset="0"/>
              </a:rPr>
              <a:t>виявилось</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що</a:t>
            </a:r>
            <a:r>
              <a:rPr lang="ru-RU" sz="2800" b="1" dirty="0">
                <a:solidFill>
                  <a:srgbClr val="002060"/>
                </a:solidFill>
                <a:latin typeface="Times New Roman" pitchFamily="18" charset="0"/>
                <a:cs typeface="Times New Roman" pitchFamily="18" charset="0"/>
              </a:rPr>
              <a:t> в </a:t>
            </a:r>
            <a:r>
              <a:rPr lang="ru-RU" sz="2800" b="1" dirty="0" err="1">
                <a:solidFill>
                  <a:srgbClr val="002060"/>
                </a:solidFill>
                <a:latin typeface="Times New Roman" pitchFamily="18" charset="0"/>
                <a:cs typeface="Times New Roman" pitchFamily="18" charset="0"/>
              </a:rPr>
              <a:t>ній</a:t>
            </a:r>
            <a:r>
              <a:rPr lang="ru-RU" sz="2800" b="1" dirty="0">
                <a:solidFill>
                  <a:srgbClr val="002060"/>
                </a:solidFill>
                <a:latin typeface="Times New Roman" pitchFamily="18" charset="0"/>
                <a:cs typeface="Times New Roman" pitchFamily="18" charset="0"/>
              </a:rPr>
              <a:t> у </a:t>
            </a:r>
            <a:r>
              <a:rPr lang="ru-RU" sz="2800" b="1" dirty="0" err="1">
                <a:solidFill>
                  <a:srgbClr val="002060"/>
                </a:solidFill>
                <a:latin typeface="Times New Roman" pitchFamily="18" charset="0"/>
                <a:cs typeface="Times New Roman" pitchFamily="18" charset="0"/>
              </a:rPr>
              <a:t>великій</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кількості</a:t>
            </a:r>
            <a:r>
              <a:rPr lang="ru-RU" sz="2800" b="1" dirty="0">
                <a:solidFill>
                  <a:srgbClr val="002060"/>
                </a:solidFill>
                <a:latin typeface="Times New Roman" pitchFamily="18" charset="0"/>
                <a:cs typeface="Times New Roman" pitchFamily="18" charset="0"/>
              </a:rPr>
              <a:t> </a:t>
            </a:r>
            <a:r>
              <a:rPr lang="ru-RU" sz="2800" b="1" dirty="0" err="1">
                <a:solidFill>
                  <a:srgbClr val="002060"/>
                </a:solidFill>
                <a:latin typeface="Times New Roman" pitchFamily="18" charset="0"/>
                <a:cs typeface="Times New Roman" pitchFamily="18" charset="0"/>
              </a:rPr>
              <a:t>міститься</a:t>
            </a:r>
            <a:r>
              <a:rPr lang="ru-RU" sz="2800" b="1" dirty="0">
                <a:solidFill>
                  <a:srgbClr val="002060"/>
                </a:solidFill>
                <a:latin typeface="Times New Roman" pitchFamily="18" charset="0"/>
                <a:cs typeface="Times New Roman" pitchFamily="18" charset="0"/>
              </a:rPr>
              <a:t> </a:t>
            </a:r>
            <a:r>
              <a:rPr lang="ru-RU" sz="2800" b="1" dirty="0" err="1" smtClean="0">
                <a:solidFill>
                  <a:srgbClr val="002060"/>
                </a:solidFill>
                <a:latin typeface="Times New Roman" pitchFamily="18" charset="0"/>
                <a:cs typeface="Times New Roman" pitchFamily="18" charset="0"/>
              </a:rPr>
              <a:t>сульфатна</a:t>
            </a:r>
            <a:r>
              <a:rPr lang="ru-RU" sz="2800" b="1" dirty="0" smtClean="0">
                <a:solidFill>
                  <a:srgbClr val="002060"/>
                </a:solidFill>
                <a:latin typeface="Times New Roman" pitchFamily="18" charset="0"/>
                <a:cs typeface="Times New Roman" pitchFamily="18" charset="0"/>
              </a:rPr>
              <a:t> </a:t>
            </a:r>
            <a:r>
              <a:rPr lang="ru-RU" sz="2800" b="1" dirty="0">
                <a:solidFill>
                  <a:srgbClr val="002060"/>
                </a:solidFill>
                <a:latin typeface="Times New Roman" pitchFamily="18" charset="0"/>
                <a:cs typeface="Times New Roman" pitchFamily="18" charset="0"/>
              </a:rPr>
              <a:t>кислота. </a:t>
            </a:r>
          </a:p>
        </p:txBody>
      </p:sp>
      <p:pic>
        <p:nvPicPr>
          <p:cNvPr id="7170" name="Picture 2"/>
          <p:cNvPicPr>
            <a:picLocks noChangeAspect="1" noChangeArrowheads="1"/>
          </p:cNvPicPr>
          <p:nvPr/>
        </p:nvPicPr>
        <p:blipFill>
          <a:blip r:embed="rId3" cstate="print"/>
          <a:srcRect/>
          <a:stretch>
            <a:fillRect/>
          </a:stretch>
        </p:blipFill>
        <p:spPr bwMode="auto">
          <a:xfrm>
            <a:off x="0" y="3501008"/>
            <a:ext cx="4096891" cy="3240360"/>
          </a:xfrm>
          <a:prstGeom prst="rect">
            <a:avLst/>
          </a:prstGeom>
          <a:noFill/>
          <a:ln w="9525">
            <a:noFill/>
            <a:miter lim="800000"/>
            <a:headEnd/>
            <a:tailEnd/>
          </a:ln>
        </p:spPr>
      </p:pic>
      <p:pic>
        <p:nvPicPr>
          <p:cNvPr id="7172" name="Picture 4" descr="http://travel.tickets.ua.s3.amazonaws.com/upload_post_images/af7f963b59e84066e2110e5a07209d8b.jpg"/>
          <p:cNvPicPr>
            <a:picLocks noChangeAspect="1" noChangeArrowheads="1"/>
          </p:cNvPicPr>
          <p:nvPr/>
        </p:nvPicPr>
        <p:blipFill>
          <a:blip r:embed="rId4" cstate="print"/>
          <a:srcRect/>
          <a:stretch>
            <a:fillRect/>
          </a:stretch>
        </p:blipFill>
        <p:spPr bwMode="auto">
          <a:xfrm>
            <a:off x="4032448" y="3501008"/>
            <a:ext cx="3972752" cy="3240360"/>
          </a:xfrm>
          <a:prstGeom prst="rect">
            <a:avLst/>
          </a:prstGeom>
          <a:noFill/>
        </p:spPr>
      </p:pic>
    </p:spTree>
    <p:extLst>
      <p:ext uri="{BB962C8B-B14F-4D97-AF65-F5344CB8AC3E}">
        <p14:creationId xmlns:p14="http://schemas.microsoft.com/office/powerpoint/2010/main" val="1987592350"/>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sz="6600" dirty="0" smtClean="0"/>
              <a:t>      </a:t>
            </a:r>
            <a:br>
              <a:rPr lang="uk-UA" sz="6600" dirty="0" smtClean="0"/>
            </a:br>
            <a:r>
              <a:rPr lang="uk-UA" sz="6600" dirty="0"/>
              <a:t> </a:t>
            </a:r>
            <a:r>
              <a:rPr lang="uk-UA" sz="6600" dirty="0" smtClean="0"/>
              <a:t>    Девіз уроку</a:t>
            </a:r>
            <a:r>
              <a:rPr lang="uk-UA" dirty="0" smtClean="0"/>
              <a:t>		</a:t>
            </a:r>
            <a:endParaRPr lang="ru-RU" dirty="0"/>
          </a:p>
        </p:txBody>
      </p:sp>
      <p:sp>
        <p:nvSpPr>
          <p:cNvPr id="3" name="Объект 2"/>
          <p:cNvSpPr>
            <a:spLocks noGrp="1"/>
          </p:cNvSpPr>
          <p:nvPr>
            <p:ph idx="1"/>
          </p:nvPr>
        </p:nvSpPr>
        <p:spPr>
          <a:xfrm>
            <a:off x="395536" y="1628800"/>
            <a:ext cx="7344816" cy="4896544"/>
          </a:xfrm>
        </p:spPr>
        <p:txBody>
          <a:bodyPr>
            <a:normAutofit/>
          </a:bodyPr>
          <a:lstStyle/>
          <a:p>
            <a:pPr marL="0" indent="0">
              <a:buNone/>
            </a:pPr>
            <a:r>
              <a:rPr lang="uk-UA" sz="4400" dirty="0" smtClean="0"/>
              <a:t>«</a:t>
            </a:r>
            <a:r>
              <a:rPr lang="uk-UA" sz="4400" dirty="0" err="1" smtClean="0"/>
              <a:t>Те,що</a:t>
            </a:r>
            <a:r>
              <a:rPr lang="uk-UA" sz="4400" dirty="0" smtClean="0"/>
              <a:t> я </a:t>
            </a:r>
            <a:r>
              <a:rPr lang="uk-UA" sz="4400" dirty="0" err="1" smtClean="0"/>
              <a:t>чую,я</a:t>
            </a:r>
            <a:r>
              <a:rPr lang="uk-UA" sz="4400" dirty="0" smtClean="0"/>
              <a:t> забуваю,</a:t>
            </a:r>
          </a:p>
          <a:p>
            <a:pPr marL="0" indent="0">
              <a:buNone/>
            </a:pPr>
            <a:r>
              <a:rPr lang="uk-UA" sz="4400" dirty="0" err="1" smtClean="0"/>
              <a:t>Те,що</a:t>
            </a:r>
            <a:r>
              <a:rPr lang="uk-UA" sz="4400" dirty="0" smtClean="0"/>
              <a:t> я </a:t>
            </a:r>
            <a:r>
              <a:rPr lang="uk-UA" sz="4400" dirty="0" err="1" smtClean="0"/>
              <a:t>бачу,я</a:t>
            </a:r>
            <a:r>
              <a:rPr lang="uk-UA" sz="4400" dirty="0" smtClean="0"/>
              <a:t> пам’ятаю,</a:t>
            </a:r>
          </a:p>
          <a:p>
            <a:pPr marL="0" indent="0">
              <a:buNone/>
            </a:pPr>
            <a:r>
              <a:rPr lang="uk-UA" sz="4400" dirty="0" err="1" smtClean="0"/>
              <a:t>Те,що</a:t>
            </a:r>
            <a:r>
              <a:rPr lang="uk-UA" sz="4400" dirty="0" smtClean="0"/>
              <a:t> я </a:t>
            </a:r>
            <a:r>
              <a:rPr lang="uk-UA" sz="4400" dirty="0" err="1" smtClean="0"/>
              <a:t>роблю,я</a:t>
            </a:r>
            <a:r>
              <a:rPr lang="uk-UA" sz="4400" dirty="0" smtClean="0"/>
              <a:t> розумію.»</a:t>
            </a:r>
          </a:p>
          <a:p>
            <a:pPr marL="0" indent="0">
              <a:buNone/>
            </a:pPr>
            <a:r>
              <a:rPr lang="uk-UA" sz="4400" dirty="0"/>
              <a:t> </a:t>
            </a:r>
            <a:r>
              <a:rPr lang="uk-UA" sz="4400" dirty="0" smtClean="0"/>
              <a:t>           (Конфуцій)</a:t>
            </a:r>
            <a:endParaRPr lang="ru-RU" sz="4400" dirty="0"/>
          </a:p>
        </p:txBody>
      </p:sp>
      <p:pic>
        <p:nvPicPr>
          <p:cNvPr id="3074" name="Picture 2" descr="C:\Users\User\Desktop\stockvault-chemistry-glassware1348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2000" y="4797152"/>
            <a:ext cx="4510360"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09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r>
              <a:rPr lang="uk-UA" dirty="0" smtClean="0"/>
              <a:t>   </a:t>
            </a:r>
            <a:r>
              <a:rPr lang="uk-UA" dirty="0" err="1" smtClean="0"/>
              <a:t>Те,що</a:t>
            </a:r>
            <a:r>
              <a:rPr lang="uk-UA" dirty="0" smtClean="0"/>
              <a:t> </a:t>
            </a:r>
            <a:r>
              <a:rPr lang="uk-UA" dirty="0"/>
              <a:t>я </a:t>
            </a:r>
            <a:r>
              <a:rPr lang="uk-UA" dirty="0" err="1"/>
              <a:t>чую,я</a:t>
            </a:r>
            <a:r>
              <a:rPr lang="uk-UA" dirty="0"/>
              <a:t> забуваю,</a:t>
            </a:r>
          </a:p>
          <a:p>
            <a:pPr marL="0" indent="0">
              <a:buNone/>
            </a:pPr>
            <a:r>
              <a:rPr lang="uk-UA" dirty="0" smtClean="0"/>
              <a:t>   </a:t>
            </a:r>
            <a:r>
              <a:rPr lang="uk-UA" dirty="0" err="1" smtClean="0"/>
              <a:t>Те,що</a:t>
            </a:r>
            <a:r>
              <a:rPr lang="uk-UA" dirty="0" smtClean="0"/>
              <a:t> </a:t>
            </a:r>
            <a:r>
              <a:rPr lang="uk-UA" dirty="0"/>
              <a:t>я бачу й </a:t>
            </a:r>
            <a:r>
              <a:rPr lang="uk-UA" dirty="0" err="1"/>
              <a:t>чую,я</a:t>
            </a:r>
            <a:r>
              <a:rPr lang="uk-UA" dirty="0"/>
              <a:t> трохи </a:t>
            </a:r>
            <a:r>
              <a:rPr lang="uk-UA" dirty="0" smtClean="0"/>
              <a:t>пам’ятаю,</a:t>
            </a:r>
          </a:p>
          <a:p>
            <a:pPr marL="0" indent="0">
              <a:buNone/>
            </a:pPr>
            <a:r>
              <a:rPr lang="uk-UA" dirty="0" smtClean="0"/>
              <a:t>   </a:t>
            </a:r>
            <a:r>
              <a:rPr lang="uk-UA" dirty="0" err="1" smtClean="0"/>
              <a:t>Те,що</a:t>
            </a:r>
            <a:r>
              <a:rPr lang="uk-UA" dirty="0" smtClean="0"/>
              <a:t> </a:t>
            </a:r>
            <a:r>
              <a:rPr lang="uk-UA" dirty="0"/>
              <a:t>я </a:t>
            </a:r>
            <a:r>
              <a:rPr lang="uk-UA" dirty="0" err="1"/>
              <a:t>чую,бачу</a:t>
            </a:r>
            <a:r>
              <a:rPr lang="uk-UA" dirty="0"/>
              <a:t> й </a:t>
            </a:r>
            <a:r>
              <a:rPr lang="uk-UA" dirty="0" err="1"/>
              <a:t>обговорюю,я</a:t>
            </a:r>
            <a:r>
              <a:rPr lang="uk-UA" dirty="0"/>
              <a:t> починаю </a:t>
            </a:r>
            <a:r>
              <a:rPr lang="uk-UA" dirty="0" smtClean="0"/>
              <a:t>                           розуміти</a:t>
            </a:r>
            <a:endParaRPr lang="uk-UA" dirty="0"/>
          </a:p>
          <a:p>
            <a:pPr marL="0" indent="0">
              <a:buNone/>
            </a:pPr>
            <a:r>
              <a:rPr lang="uk-UA" dirty="0" smtClean="0"/>
              <a:t>   </a:t>
            </a:r>
            <a:r>
              <a:rPr lang="uk-UA" dirty="0" err="1" smtClean="0"/>
              <a:t>Коли,я</a:t>
            </a:r>
            <a:r>
              <a:rPr lang="uk-UA" dirty="0" smtClean="0"/>
              <a:t> </a:t>
            </a:r>
            <a:r>
              <a:rPr lang="uk-UA" dirty="0" err="1"/>
              <a:t>чую,бачу,обговорюю</a:t>
            </a:r>
            <a:r>
              <a:rPr lang="uk-UA" dirty="0"/>
              <a:t> й роблю,</a:t>
            </a:r>
          </a:p>
          <a:p>
            <a:pPr marL="0" indent="0">
              <a:buNone/>
            </a:pPr>
            <a:r>
              <a:rPr lang="uk-UA" dirty="0" smtClean="0"/>
              <a:t>   Я </a:t>
            </a:r>
            <a:r>
              <a:rPr lang="uk-UA" dirty="0"/>
              <a:t>набуваю знань і навичок</a:t>
            </a:r>
          </a:p>
          <a:p>
            <a:endParaRPr lang="ru-RU" dirty="0"/>
          </a:p>
        </p:txBody>
      </p:sp>
      <p:pic>
        <p:nvPicPr>
          <p:cNvPr id="6146"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4926021"/>
            <a:ext cx="3528392" cy="1584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0273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7239000" cy="1143000"/>
          </a:xfrm>
        </p:spPr>
        <p:txBody>
          <a:bodyPr/>
          <a:lstStyle/>
          <a:p>
            <a:r>
              <a:rPr lang="uk-UA" dirty="0" smtClean="0"/>
              <a:t>Графічний диктант</a:t>
            </a:r>
            <a:endParaRPr lang="ru-RU"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124206341"/>
              </p:ext>
            </p:extLst>
          </p:nvPr>
        </p:nvGraphicFramePr>
        <p:xfrm>
          <a:off x="26278" y="1700808"/>
          <a:ext cx="8028384" cy="1944217"/>
        </p:xfrm>
        <a:graphic>
          <a:graphicData uri="http://schemas.openxmlformats.org/drawingml/2006/table">
            <a:tbl>
              <a:tblPr firstRow="1" bandRow="1">
                <a:tableStyleId>{5C22544A-7EE6-4342-B048-85BDC9FD1C3A}</a:tableStyleId>
              </a:tblPr>
              <a:tblGrid>
                <a:gridCol w="617568"/>
                <a:gridCol w="617568"/>
                <a:gridCol w="617568"/>
                <a:gridCol w="617568"/>
                <a:gridCol w="617568"/>
                <a:gridCol w="617568"/>
                <a:gridCol w="617568"/>
                <a:gridCol w="617568"/>
                <a:gridCol w="617568"/>
                <a:gridCol w="617568"/>
                <a:gridCol w="617568"/>
                <a:gridCol w="617568"/>
                <a:gridCol w="617568"/>
              </a:tblGrid>
              <a:tr h="482099">
                <a:tc>
                  <a:txBody>
                    <a:bodyPr/>
                    <a:lstStyle/>
                    <a:p>
                      <a:r>
                        <a:rPr lang="uk-UA" dirty="0" smtClean="0"/>
                        <a:t>№ </a:t>
                      </a:r>
                      <a:endParaRPr lang="ru-RU" dirty="0"/>
                    </a:p>
                  </a:txBody>
                  <a:tcPr/>
                </a:tc>
                <a:tc>
                  <a:txBody>
                    <a:bodyPr/>
                    <a:lstStyle/>
                    <a:p>
                      <a:r>
                        <a:rPr lang="uk-UA" dirty="0" smtClean="0"/>
                        <a:t>1</a:t>
                      </a:r>
                      <a:endParaRPr lang="ru-RU" dirty="0"/>
                    </a:p>
                  </a:txBody>
                  <a:tcPr/>
                </a:tc>
                <a:tc>
                  <a:txBody>
                    <a:bodyPr/>
                    <a:lstStyle/>
                    <a:p>
                      <a:r>
                        <a:rPr lang="uk-UA" dirty="0" smtClean="0"/>
                        <a:t>2</a:t>
                      </a:r>
                      <a:endParaRPr lang="ru-RU" dirty="0"/>
                    </a:p>
                  </a:txBody>
                  <a:tcPr/>
                </a:tc>
                <a:tc>
                  <a:txBody>
                    <a:bodyPr/>
                    <a:lstStyle/>
                    <a:p>
                      <a:r>
                        <a:rPr lang="uk-UA" dirty="0" smtClean="0"/>
                        <a:t>3</a:t>
                      </a:r>
                      <a:endParaRPr lang="ru-RU" dirty="0"/>
                    </a:p>
                  </a:txBody>
                  <a:tcPr/>
                </a:tc>
                <a:tc>
                  <a:txBody>
                    <a:bodyPr/>
                    <a:lstStyle/>
                    <a:p>
                      <a:r>
                        <a:rPr lang="uk-UA" dirty="0" smtClean="0"/>
                        <a:t>4</a:t>
                      </a:r>
                      <a:endParaRPr lang="ru-RU" dirty="0"/>
                    </a:p>
                  </a:txBody>
                  <a:tcPr/>
                </a:tc>
                <a:tc>
                  <a:txBody>
                    <a:bodyPr/>
                    <a:lstStyle/>
                    <a:p>
                      <a:r>
                        <a:rPr lang="uk-UA" dirty="0" smtClean="0"/>
                        <a:t>5</a:t>
                      </a:r>
                      <a:endParaRPr lang="ru-RU" dirty="0"/>
                    </a:p>
                  </a:txBody>
                  <a:tcPr/>
                </a:tc>
                <a:tc>
                  <a:txBody>
                    <a:bodyPr/>
                    <a:lstStyle/>
                    <a:p>
                      <a:r>
                        <a:rPr lang="uk-UA" dirty="0" smtClean="0"/>
                        <a:t>6</a:t>
                      </a:r>
                      <a:endParaRPr lang="ru-RU" dirty="0"/>
                    </a:p>
                  </a:txBody>
                  <a:tcPr/>
                </a:tc>
                <a:tc>
                  <a:txBody>
                    <a:bodyPr/>
                    <a:lstStyle/>
                    <a:p>
                      <a:r>
                        <a:rPr lang="uk-UA" dirty="0" smtClean="0"/>
                        <a:t>7</a:t>
                      </a:r>
                      <a:endParaRPr lang="ru-RU" dirty="0"/>
                    </a:p>
                  </a:txBody>
                  <a:tcPr/>
                </a:tc>
                <a:tc>
                  <a:txBody>
                    <a:bodyPr/>
                    <a:lstStyle/>
                    <a:p>
                      <a:r>
                        <a:rPr lang="uk-UA" dirty="0" smtClean="0"/>
                        <a:t>8</a:t>
                      </a:r>
                      <a:endParaRPr lang="ru-RU" dirty="0"/>
                    </a:p>
                  </a:txBody>
                  <a:tcPr/>
                </a:tc>
                <a:tc>
                  <a:txBody>
                    <a:bodyPr/>
                    <a:lstStyle/>
                    <a:p>
                      <a:r>
                        <a:rPr lang="uk-UA" dirty="0" smtClean="0"/>
                        <a:t>9</a:t>
                      </a:r>
                      <a:endParaRPr lang="ru-RU" dirty="0"/>
                    </a:p>
                  </a:txBody>
                  <a:tcPr/>
                </a:tc>
                <a:tc>
                  <a:txBody>
                    <a:bodyPr/>
                    <a:lstStyle/>
                    <a:p>
                      <a:r>
                        <a:rPr lang="uk-UA" dirty="0" smtClean="0"/>
                        <a:t>10</a:t>
                      </a:r>
                      <a:endParaRPr lang="ru-RU" dirty="0"/>
                    </a:p>
                  </a:txBody>
                  <a:tcPr/>
                </a:tc>
                <a:tc>
                  <a:txBody>
                    <a:bodyPr/>
                    <a:lstStyle/>
                    <a:p>
                      <a:r>
                        <a:rPr lang="uk-UA" dirty="0" smtClean="0"/>
                        <a:t>11</a:t>
                      </a:r>
                      <a:endParaRPr lang="ru-RU" dirty="0"/>
                    </a:p>
                  </a:txBody>
                  <a:tcPr/>
                </a:tc>
                <a:tc>
                  <a:txBody>
                    <a:bodyPr/>
                    <a:lstStyle/>
                    <a:p>
                      <a:r>
                        <a:rPr lang="uk-UA" dirty="0" smtClean="0"/>
                        <a:t>12</a:t>
                      </a:r>
                      <a:endParaRPr lang="ru-RU" dirty="0"/>
                    </a:p>
                  </a:txBody>
                  <a:tcPr/>
                </a:tc>
              </a:tr>
              <a:tr h="731059">
                <a:tc>
                  <a:txBody>
                    <a:bodyPr/>
                    <a:lstStyle/>
                    <a:p>
                      <a:r>
                        <a:rPr lang="uk-UA" dirty="0" smtClean="0"/>
                        <a:t>Так</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731059">
                <a:tc>
                  <a:txBody>
                    <a:bodyPr/>
                    <a:lstStyle/>
                    <a:p>
                      <a:r>
                        <a:rPr lang="uk-UA" dirty="0" smtClean="0"/>
                        <a:t>Ні</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pic>
        <p:nvPicPr>
          <p:cNvPr id="8194"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149080"/>
            <a:ext cx="3816424"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7770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a:t>Графічний </a:t>
            </a:r>
            <a:r>
              <a:rPr lang="uk-UA" dirty="0" smtClean="0"/>
              <a:t>диктант(самоперевірка)</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206877692"/>
              </p:ext>
            </p:extLst>
          </p:nvPr>
        </p:nvGraphicFramePr>
        <p:xfrm>
          <a:off x="457200" y="1609725"/>
          <a:ext cx="7238998" cy="1112520"/>
        </p:xfrm>
        <a:graphic>
          <a:graphicData uri="http://schemas.openxmlformats.org/drawingml/2006/table">
            <a:tbl>
              <a:tblPr firstRow="1" bandRow="1">
                <a:tableStyleId>{5C22544A-7EE6-4342-B048-85BDC9FD1C3A}</a:tableStyleId>
              </a:tblPr>
              <a:tblGrid>
                <a:gridCol w="586408"/>
                <a:gridCol w="527284"/>
                <a:gridCol w="556846"/>
                <a:gridCol w="556846"/>
                <a:gridCol w="556846"/>
                <a:gridCol w="556846"/>
                <a:gridCol w="556846"/>
                <a:gridCol w="556846"/>
                <a:gridCol w="556846"/>
                <a:gridCol w="556846"/>
                <a:gridCol w="556846"/>
                <a:gridCol w="556846"/>
                <a:gridCol w="556846"/>
              </a:tblGrid>
              <a:tr h="370840">
                <a:tc>
                  <a:txBody>
                    <a:bodyPr/>
                    <a:lstStyle/>
                    <a:p>
                      <a:r>
                        <a:rPr lang="uk-UA" dirty="0" smtClean="0"/>
                        <a:t>№ </a:t>
                      </a:r>
                      <a:endParaRPr lang="ru-RU" dirty="0"/>
                    </a:p>
                  </a:txBody>
                  <a:tcPr/>
                </a:tc>
                <a:tc>
                  <a:txBody>
                    <a:bodyPr/>
                    <a:lstStyle/>
                    <a:p>
                      <a:r>
                        <a:rPr lang="uk-UA" dirty="0" smtClean="0"/>
                        <a:t>1</a:t>
                      </a:r>
                      <a:endParaRPr lang="ru-RU" dirty="0"/>
                    </a:p>
                  </a:txBody>
                  <a:tcPr/>
                </a:tc>
                <a:tc>
                  <a:txBody>
                    <a:bodyPr/>
                    <a:lstStyle/>
                    <a:p>
                      <a:r>
                        <a:rPr lang="uk-UA" dirty="0" smtClean="0"/>
                        <a:t>2</a:t>
                      </a:r>
                      <a:endParaRPr lang="ru-RU" dirty="0"/>
                    </a:p>
                  </a:txBody>
                  <a:tcPr/>
                </a:tc>
                <a:tc>
                  <a:txBody>
                    <a:bodyPr/>
                    <a:lstStyle/>
                    <a:p>
                      <a:r>
                        <a:rPr lang="uk-UA" dirty="0" smtClean="0"/>
                        <a:t>3</a:t>
                      </a:r>
                      <a:endParaRPr lang="ru-RU" dirty="0"/>
                    </a:p>
                  </a:txBody>
                  <a:tcPr/>
                </a:tc>
                <a:tc>
                  <a:txBody>
                    <a:bodyPr/>
                    <a:lstStyle/>
                    <a:p>
                      <a:r>
                        <a:rPr lang="uk-UA" dirty="0" smtClean="0"/>
                        <a:t>4</a:t>
                      </a:r>
                      <a:endParaRPr lang="ru-RU" dirty="0"/>
                    </a:p>
                  </a:txBody>
                  <a:tcPr/>
                </a:tc>
                <a:tc>
                  <a:txBody>
                    <a:bodyPr/>
                    <a:lstStyle/>
                    <a:p>
                      <a:r>
                        <a:rPr lang="uk-UA" dirty="0" smtClean="0"/>
                        <a:t>5</a:t>
                      </a:r>
                      <a:endParaRPr lang="ru-RU" dirty="0"/>
                    </a:p>
                  </a:txBody>
                  <a:tcPr/>
                </a:tc>
                <a:tc>
                  <a:txBody>
                    <a:bodyPr/>
                    <a:lstStyle/>
                    <a:p>
                      <a:r>
                        <a:rPr lang="uk-UA" dirty="0" smtClean="0"/>
                        <a:t>6</a:t>
                      </a:r>
                      <a:endParaRPr lang="ru-RU" dirty="0"/>
                    </a:p>
                  </a:txBody>
                  <a:tcPr/>
                </a:tc>
                <a:tc>
                  <a:txBody>
                    <a:bodyPr/>
                    <a:lstStyle/>
                    <a:p>
                      <a:r>
                        <a:rPr lang="uk-UA" dirty="0" smtClean="0"/>
                        <a:t>7</a:t>
                      </a:r>
                      <a:endParaRPr lang="ru-RU" dirty="0"/>
                    </a:p>
                  </a:txBody>
                  <a:tcPr/>
                </a:tc>
                <a:tc>
                  <a:txBody>
                    <a:bodyPr/>
                    <a:lstStyle/>
                    <a:p>
                      <a:r>
                        <a:rPr lang="uk-UA" dirty="0" smtClean="0"/>
                        <a:t>8</a:t>
                      </a:r>
                      <a:endParaRPr lang="ru-RU" dirty="0"/>
                    </a:p>
                  </a:txBody>
                  <a:tcPr/>
                </a:tc>
                <a:tc>
                  <a:txBody>
                    <a:bodyPr/>
                    <a:lstStyle/>
                    <a:p>
                      <a:r>
                        <a:rPr lang="uk-UA" dirty="0" smtClean="0"/>
                        <a:t>9</a:t>
                      </a:r>
                      <a:endParaRPr lang="ru-RU" dirty="0"/>
                    </a:p>
                  </a:txBody>
                  <a:tcPr/>
                </a:tc>
                <a:tc>
                  <a:txBody>
                    <a:bodyPr/>
                    <a:lstStyle/>
                    <a:p>
                      <a:r>
                        <a:rPr lang="uk-UA" dirty="0" smtClean="0"/>
                        <a:t>10</a:t>
                      </a:r>
                      <a:endParaRPr lang="ru-RU" dirty="0"/>
                    </a:p>
                  </a:txBody>
                  <a:tcPr/>
                </a:tc>
                <a:tc>
                  <a:txBody>
                    <a:bodyPr/>
                    <a:lstStyle/>
                    <a:p>
                      <a:r>
                        <a:rPr lang="uk-UA" dirty="0" smtClean="0"/>
                        <a:t>11</a:t>
                      </a:r>
                      <a:endParaRPr lang="ru-RU" dirty="0"/>
                    </a:p>
                  </a:txBody>
                  <a:tcPr/>
                </a:tc>
                <a:tc>
                  <a:txBody>
                    <a:bodyPr/>
                    <a:lstStyle/>
                    <a:p>
                      <a:r>
                        <a:rPr lang="uk-UA" dirty="0" smtClean="0"/>
                        <a:t>12</a:t>
                      </a:r>
                      <a:endParaRPr lang="ru-RU" dirty="0"/>
                    </a:p>
                  </a:txBody>
                  <a:tcPr/>
                </a:tc>
              </a:tr>
              <a:tr h="370840">
                <a:tc>
                  <a:txBody>
                    <a:bodyPr/>
                    <a:lstStyle/>
                    <a:p>
                      <a:r>
                        <a:rPr lang="uk-UA" dirty="0" smtClean="0"/>
                        <a:t>Так</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r>
              <a:tr h="370840">
                <a:tc>
                  <a:txBody>
                    <a:bodyPr/>
                    <a:lstStyle/>
                    <a:p>
                      <a:r>
                        <a:rPr lang="uk-UA" dirty="0" smtClean="0"/>
                        <a:t>Ні</a:t>
                      </a:r>
                      <a:endParaRPr lang="ru-RU" dirty="0"/>
                    </a:p>
                  </a:txBody>
                  <a:tcPr/>
                </a:tc>
                <a:tc>
                  <a:txBody>
                    <a:bodyPr/>
                    <a:lstStyle/>
                    <a:p>
                      <a:endParaRPr lang="ru-RU" dirty="0"/>
                    </a:p>
                  </a:txBody>
                  <a:tcPr/>
                </a:tc>
                <a:tc>
                  <a:txBody>
                    <a:bodyPr/>
                    <a:lstStyle/>
                    <a:p>
                      <a:endParaRPr lang="ru-RU"/>
                    </a:p>
                  </a:txBody>
                  <a:tcPr/>
                </a:tc>
                <a:tc>
                  <a:txBody>
                    <a:bodyPr/>
                    <a:lstStyle/>
                    <a:p>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
        <p:nvSpPr>
          <p:cNvPr id="5" name="Минус 4"/>
          <p:cNvSpPr/>
          <p:nvPr/>
        </p:nvSpPr>
        <p:spPr>
          <a:xfrm>
            <a:off x="1125332"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люс 5"/>
          <p:cNvSpPr/>
          <p:nvPr/>
        </p:nvSpPr>
        <p:spPr>
          <a:xfrm>
            <a:off x="1619672" y="1941426"/>
            <a:ext cx="432048" cy="38519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Минус 6"/>
          <p:cNvSpPr/>
          <p:nvPr/>
        </p:nvSpPr>
        <p:spPr>
          <a:xfrm>
            <a:off x="2195736"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Минус 7"/>
          <p:cNvSpPr/>
          <p:nvPr/>
        </p:nvSpPr>
        <p:spPr>
          <a:xfrm>
            <a:off x="2768108"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люс 8"/>
          <p:cNvSpPr/>
          <p:nvPr/>
        </p:nvSpPr>
        <p:spPr>
          <a:xfrm>
            <a:off x="3275856" y="1964708"/>
            <a:ext cx="432048" cy="38519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люс 9"/>
          <p:cNvSpPr/>
          <p:nvPr/>
        </p:nvSpPr>
        <p:spPr>
          <a:xfrm>
            <a:off x="3851920" y="1964708"/>
            <a:ext cx="432048" cy="38519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Минус 10"/>
          <p:cNvSpPr/>
          <p:nvPr/>
        </p:nvSpPr>
        <p:spPr>
          <a:xfrm>
            <a:off x="4427984"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Минус 11"/>
          <p:cNvSpPr/>
          <p:nvPr/>
        </p:nvSpPr>
        <p:spPr>
          <a:xfrm>
            <a:off x="5076056" y="245290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люс 12"/>
          <p:cNvSpPr/>
          <p:nvPr/>
        </p:nvSpPr>
        <p:spPr>
          <a:xfrm>
            <a:off x="5528662" y="1973172"/>
            <a:ext cx="432048" cy="38519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Минус 13"/>
          <p:cNvSpPr/>
          <p:nvPr/>
        </p:nvSpPr>
        <p:spPr>
          <a:xfrm>
            <a:off x="6156176"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Минус 14"/>
          <p:cNvSpPr/>
          <p:nvPr/>
        </p:nvSpPr>
        <p:spPr>
          <a:xfrm>
            <a:off x="6730142" y="2435746"/>
            <a:ext cx="324036" cy="16916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люс 15"/>
          <p:cNvSpPr/>
          <p:nvPr/>
        </p:nvSpPr>
        <p:spPr>
          <a:xfrm>
            <a:off x="7172250" y="1973172"/>
            <a:ext cx="432048" cy="38519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284984"/>
            <a:ext cx="3852428"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43683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183012" y="0"/>
            <a:ext cx="7772400" cy="692696"/>
          </a:xfrm>
        </p:spPr>
        <p:txBody>
          <a:bodyPr/>
          <a:lstStyle/>
          <a:p>
            <a:r>
              <a:rPr lang="uk-UA" altLang="ru-RU" dirty="0" smtClean="0">
                <a:solidFill>
                  <a:srgbClr val="002060"/>
                </a:solidFill>
              </a:rPr>
              <a:t>Завершити рівняння реакцій</a:t>
            </a:r>
            <a:endParaRPr lang="ru-RU" altLang="ru-RU" dirty="0" smtClean="0">
              <a:solidFill>
                <a:srgbClr val="002060"/>
              </a:solidFill>
            </a:endParaRPr>
          </a:p>
        </p:txBody>
      </p:sp>
      <p:sp>
        <p:nvSpPr>
          <p:cNvPr id="4" name="Сердце 3"/>
          <p:cNvSpPr/>
          <p:nvPr/>
        </p:nvSpPr>
        <p:spPr>
          <a:xfrm rot="19395260">
            <a:off x="2106613" y="941388"/>
            <a:ext cx="2014537" cy="2779712"/>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Сердце 4"/>
          <p:cNvSpPr/>
          <p:nvPr/>
        </p:nvSpPr>
        <p:spPr>
          <a:xfrm rot="677709">
            <a:off x="3673475" y="781050"/>
            <a:ext cx="1958975" cy="2609850"/>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6" name="Сердце 5"/>
          <p:cNvSpPr/>
          <p:nvPr/>
        </p:nvSpPr>
        <p:spPr>
          <a:xfrm rot="16048682">
            <a:off x="1598613" y="2287587"/>
            <a:ext cx="1765300" cy="2886075"/>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Сердце 6"/>
          <p:cNvSpPr/>
          <p:nvPr/>
        </p:nvSpPr>
        <p:spPr>
          <a:xfrm rot="3438594">
            <a:off x="5363369" y="931069"/>
            <a:ext cx="1763713" cy="3089275"/>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Сердце 7"/>
          <p:cNvSpPr/>
          <p:nvPr/>
        </p:nvSpPr>
        <p:spPr>
          <a:xfrm rot="10640448">
            <a:off x="3632200" y="4171950"/>
            <a:ext cx="1763713" cy="2646363"/>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9" name="Сердце 8"/>
          <p:cNvSpPr/>
          <p:nvPr/>
        </p:nvSpPr>
        <p:spPr>
          <a:xfrm rot="6421151">
            <a:off x="5484813" y="2649538"/>
            <a:ext cx="1839912" cy="2671762"/>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Сердце 9"/>
          <p:cNvSpPr/>
          <p:nvPr/>
        </p:nvSpPr>
        <p:spPr>
          <a:xfrm rot="8608591">
            <a:off x="4930775" y="3852863"/>
            <a:ext cx="1765300" cy="2749550"/>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1" name="Сердце 10"/>
          <p:cNvSpPr/>
          <p:nvPr/>
        </p:nvSpPr>
        <p:spPr>
          <a:xfrm rot="14225121">
            <a:off x="1926432" y="3690144"/>
            <a:ext cx="2141537" cy="2720975"/>
          </a:xfrm>
          <a:prstGeom prst="hear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 name="Овал 2"/>
          <p:cNvSpPr/>
          <p:nvPr/>
        </p:nvSpPr>
        <p:spPr>
          <a:xfrm>
            <a:off x="3214688" y="2714625"/>
            <a:ext cx="2500312" cy="214312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8444" name="TextBox 14"/>
          <p:cNvSpPr txBox="1">
            <a:spLocks noChangeArrowheads="1"/>
          </p:cNvSpPr>
          <p:nvPr/>
        </p:nvSpPr>
        <p:spPr bwMode="auto">
          <a:xfrm>
            <a:off x="3429000" y="3357563"/>
            <a:ext cx="250031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i="1">
                <a:solidFill>
                  <a:srgbClr val="002060"/>
                </a:solidFill>
                <a:cs typeface="Times New Roman" pitchFamily="18" charset="0"/>
              </a:rPr>
              <a:t>H2SO4</a:t>
            </a:r>
            <a:endParaRPr lang="ru-RU" altLang="ru-RU" sz="4400"/>
          </a:p>
        </p:txBody>
      </p:sp>
      <p:sp>
        <p:nvSpPr>
          <p:cNvPr id="14349" name="TextBox 15"/>
          <p:cNvSpPr txBox="1">
            <a:spLocks noChangeArrowheads="1"/>
          </p:cNvSpPr>
          <p:nvPr/>
        </p:nvSpPr>
        <p:spPr bwMode="auto">
          <a:xfrm>
            <a:off x="4143375" y="1500188"/>
            <a:ext cx="10715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800" b="1">
                <a:solidFill>
                  <a:schemeClr val="bg1"/>
                </a:solidFill>
              </a:rPr>
              <a:t>Hg</a:t>
            </a:r>
            <a:endParaRPr lang="ru-RU" altLang="ru-RU" sz="4800" b="1">
              <a:solidFill>
                <a:schemeClr val="bg1"/>
              </a:solidFill>
            </a:endParaRPr>
          </a:p>
        </p:txBody>
      </p:sp>
      <p:sp>
        <p:nvSpPr>
          <p:cNvPr id="14350" name="TextBox 16"/>
          <p:cNvSpPr txBox="1">
            <a:spLocks noChangeArrowheads="1"/>
          </p:cNvSpPr>
          <p:nvPr/>
        </p:nvSpPr>
        <p:spPr bwMode="auto">
          <a:xfrm rot="-885791">
            <a:off x="5162550" y="2041525"/>
            <a:ext cx="247808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Ca(OH)</a:t>
            </a:r>
            <a:r>
              <a:rPr lang="en-US" altLang="ru-RU" sz="3200" b="1">
                <a:solidFill>
                  <a:schemeClr val="bg1"/>
                </a:solidFill>
              </a:rPr>
              <a:t>2</a:t>
            </a:r>
            <a:endParaRPr lang="ru-RU" altLang="ru-RU" sz="4400" b="1">
              <a:solidFill>
                <a:schemeClr val="bg1"/>
              </a:solidFill>
            </a:endParaRPr>
          </a:p>
        </p:txBody>
      </p:sp>
      <p:sp>
        <p:nvSpPr>
          <p:cNvPr id="14351" name="TextBox 17"/>
          <p:cNvSpPr txBox="1">
            <a:spLocks noChangeArrowheads="1"/>
          </p:cNvSpPr>
          <p:nvPr/>
        </p:nvSpPr>
        <p:spPr bwMode="auto">
          <a:xfrm rot="1840448">
            <a:off x="1606550" y="1854200"/>
            <a:ext cx="24939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Ba(NO</a:t>
            </a:r>
            <a:r>
              <a:rPr lang="en-US" altLang="ru-RU" sz="3200" b="1">
                <a:solidFill>
                  <a:schemeClr val="bg1"/>
                </a:solidFill>
              </a:rPr>
              <a:t>3</a:t>
            </a:r>
            <a:r>
              <a:rPr lang="en-US" altLang="ru-RU" sz="4400" b="1">
                <a:solidFill>
                  <a:schemeClr val="bg1"/>
                </a:solidFill>
              </a:rPr>
              <a:t>)</a:t>
            </a:r>
            <a:r>
              <a:rPr lang="en-US" altLang="ru-RU" sz="3200" b="1">
                <a:solidFill>
                  <a:schemeClr val="bg1"/>
                </a:solidFill>
              </a:rPr>
              <a:t>2</a:t>
            </a:r>
            <a:endParaRPr lang="ru-RU" altLang="ru-RU" sz="4400" b="1">
              <a:solidFill>
                <a:schemeClr val="bg1"/>
              </a:solidFill>
            </a:endParaRPr>
          </a:p>
        </p:txBody>
      </p:sp>
      <p:sp>
        <p:nvSpPr>
          <p:cNvPr id="14352" name="TextBox 18"/>
          <p:cNvSpPr txBox="1">
            <a:spLocks noChangeArrowheads="1"/>
          </p:cNvSpPr>
          <p:nvPr/>
        </p:nvSpPr>
        <p:spPr bwMode="auto">
          <a:xfrm>
            <a:off x="1571625" y="3286125"/>
            <a:ext cx="16430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800" b="1">
                <a:solidFill>
                  <a:schemeClr val="bg1"/>
                </a:solidFill>
              </a:rPr>
              <a:t>Al</a:t>
            </a:r>
            <a:r>
              <a:rPr lang="en-US" altLang="ru-RU" sz="2800" b="1">
                <a:solidFill>
                  <a:schemeClr val="bg1"/>
                </a:solidFill>
              </a:rPr>
              <a:t>2</a:t>
            </a:r>
            <a:r>
              <a:rPr lang="en-US" altLang="ru-RU" sz="4800" b="1">
                <a:solidFill>
                  <a:schemeClr val="bg1"/>
                </a:solidFill>
              </a:rPr>
              <a:t>O</a:t>
            </a:r>
            <a:r>
              <a:rPr lang="en-US" altLang="ru-RU" sz="2800" b="1">
                <a:solidFill>
                  <a:schemeClr val="bg1"/>
                </a:solidFill>
              </a:rPr>
              <a:t>3</a:t>
            </a:r>
            <a:endParaRPr lang="ru-RU" altLang="ru-RU" sz="4800" b="1">
              <a:solidFill>
                <a:schemeClr val="bg1"/>
              </a:solidFill>
            </a:endParaRPr>
          </a:p>
        </p:txBody>
      </p:sp>
      <p:sp>
        <p:nvSpPr>
          <p:cNvPr id="14353" name="TextBox 19"/>
          <p:cNvSpPr txBox="1">
            <a:spLocks noChangeArrowheads="1"/>
          </p:cNvSpPr>
          <p:nvPr/>
        </p:nvSpPr>
        <p:spPr bwMode="auto">
          <a:xfrm rot="-2018241">
            <a:off x="2100263" y="4722813"/>
            <a:ext cx="15716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KOH</a:t>
            </a:r>
            <a:endParaRPr lang="ru-RU" altLang="ru-RU" sz="4400" b="1">
              <a:solidFill>
                <a:schemeClr val="bg1"/>
              </a:solidFill>
            </a:endParaRPr>
          </a:p>
        </p:txBody>
      </p:sp>
      <p:sp>
        <p:nvSpPr>
          <p:cNvPr id="14354" name="TextBox 20"/>
          <p:cNvSpPr txBox="1">
            <a:spLocks noChangeArrowheads="1"/>
          </p:cNvSpPr>
          <p:nvPr/>
        </p:nvSpPr>
        <p:spPr bwMode="auto">
          <a:xfrm>
            <a:off x="3786188" y="5143500"/>
            <a:ext cx="12144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Mg</a:t>
            </a:r>
            <a:endParaRPr lang="ru-RU" altLang="ru-RU" sz="4400" b="1">
              <a:solidFill>
                <a:schemeClr val="bg1"/>
              </a:solidFill>
            </a:endParaRPr>
          </a:p>
        </p:txBody>
      </p:sp>
      <p:sp>
        <p:nvSpPr>
          <p:cNvPr id="14355" name="TextBox 21"/>
          <p:cNvSpPr txBox="1">
            <a:spLocks noChangeArrowheads="1"/>
          </p:cNvSpPr>
          <p:nvPr/>
        </p:nvSpPr>
        <p:spPr bwMode="auto">
          <a:xfrm rot="2205404">
            <a:off x="5422900" y="3754438"/>
            <a:ext cx="2420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Fe(OH)</a:t>
            </a:r>
            <a:r>
              <a:rPr lang="en-US" altLang="ru-RU" sz="2800" b="1">
                <a:solidFill>
                  <a:schemeClr val="bg1"/>
                </a:solidFill>
              </a:rPr>
              <a:t>3</a:t>
            </a:r>
            <a:endParaRPr lang="ru-RU" altLang="ru-RU" sz="4400" b="1">
              <a:solidFill>
                <a:schemeClr val="bg1"/>
              </a:solidFill>
            </a:endParaRPr>
          </a:p>
        </p:txBody>
      </p:sp>
      <p:sp>
        <p:nvSpPr>
          <p:cNvPr id="14356" name="TextBox 22"/>
          <p:cNvSpPr txBox="1">
            <a:spLocks noChangeArrowheads="1"/>
          </p:cNvSpPr>
          <p:nvPr/>
        </p:nvSpPr>
        <p:spPr bwMode="auto">
          <a:xfrm rot="4642338">
            <a:off x="4628357" y="5112544"/>
            <a:ext cx="231616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ru-RU" sz="4400" b="1">
                <a:solidFill>
                  <a:schemeClr val="bg1"/>
                </a:solidFill>
              </a:rPr>
              <a:t>NaHCO</a:t>
            </a:r>
            <a:r>
              <a:rPr lang="en-US" altLang="ru-RU" sz="2800" b="1">
                <a:solidFill>
                  <a:schemeClr val="bg1"/>
                </a:solidFill>
              </a:rPr>
              <a:t>3</a:t>
            </a:r>
            <a:endParaRPr lang="ru-RU" altLang="ru-RU" sz="4400" b="1">
              <a:solidFill>
                <a:schemeClr val="bg1"/>
              </a:solidFill>
            </a:endParaRPr>
          </a:p>
        </p:txBody>
      </p:sp>
    </p:spTree>
    <p:extLst>
      <p:ext uri="{BB962C8B-B14F-4D97-AF65-F5344CB8AC3E}">
        <p14:creationId xmlns:p14="http://schemas.microsoft.com/office/powerpoint/2010/main" val="2850930657"/>
      </p:ext>
    </p:extLst>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xit" presetSubtype="1"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0-ppt_h/2"/>
                                          </p:val>
                                        </p:tav>
                                      </p:tavLst>
                                    </p:anim>
                                    <p:set>
                                      <p:cBhvr>
                                        <p:cTn id="8" dur="1" fill="hold">
                                          <p:stCondLst>
                                            <p:cond delay="499"/>
                                          </p:stCondLst>
                                        </p:cTn>
                                        <p:tgtEl>
                                          <p:spTgt spid="5"/>
                                        </p:tgtEl>
                                        <p:attrNameLst>
                                          <p:attrName>style.visibility</p:attrName>
                                        </p:attrNameLst>
                                      </p:cBhvr>
                                      <p:to>
                                        <p:strVal val="hidden"/>
                                      </p:to>
                                    </p:set>
                                  </p:childTnLst>
                                </p:cTn>
                              </p:par>
                              <p:par>
                                <p:cTn id="9" presetID="2" presetClass="exit" presetSubtype="1" fill="hold" grpId="0" nodeType="withEffect">
                                  <p:stCondLst>
                                    <p:cond delay="0"/>
                                  </p:stCondLst>
                                  <p:childTnLst>
                                    <p:anim calcmode="lin" valueType="num">
                                      <p:cBhvr additive="base">
                                        <p:cTn id="10" dur="500"/>
                                        <p:tgtEl>
                                          <p:spTgt spid="14349"/>
                                        </p:tgtEl>
                                        <p:attrNameLst>
                                          <p:attrName>ppt_x</p:attrName>
                                        </p:attrNameLst>
                                      </p:cBhvr>
                                      <p:tavLst>
                                        <p:tav tm="0">
                                          <p:val>
                                            <p:strVal val="ppt_x"/>
                                          </p:val>
                                        </p:tav>
                                        <p:tav tm="100000">
                                          <p:val>
                                            <p:strVal val="ppt_x"/>
                                          </p:val>
                                        </p:tav>
                                      </p:tavLst>
                                    </p:anim>
                                    <p:anim calcmode="lin" valueType="num">
                                      <p:cBhvr additive="base">
                                        <p:cTn id="11" dur="500"/>
                                        <p:tgtEl>
                                          <p:spTgt spid="14349"/>
                                        </p:tgtEl>
                                        <p:attrNameLst>
                                          <p:attrName>ppt_y</p:attrName>
                                        </p:attrNameLst>
                                      </p:cBhvr>
                                      <p:tavLst>
                                        <p:tav tm="0">
                                          <p:val>
                                            <p:strVal val="ppt_y"/>
                                          </p:val>
                                        </p:tav>
                                        <p:tav tm="100000">
                                          <p:val>
                                            <p:strVal val="0-ppt_h/2"/>
                                          </p:val>
                                        </p:tav>
                                      </p:tavLst>
                                    </p:anim>
                                    <p:set>
                                      <p:cBhvr>
                                        <p:cTn id="12" dur="1" fill="hold">
                                          <p:stCondLst>
                                            <p:cond delay="499"/>
                                          </p:stCondLst>
                                        </p:cTn>
                                        <p:tgtEl>
                                          <p:spTgt spid="14349"/>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xit" presetSubtype="3" fill="hold" nodeType="clickEffect">
                                  <p:stCondLst>
                                    <p:cond delay="0"/>
                                  </p:stCondLst>
                                  <p:childTnLst>
                                    <p:anim calcmode="lin" valueType="num">
                                      <p:cBhvr additive="base">
                                        <p:cTn id="16" dur="500"/>
                                        <p:tgtEl>
                                          <p:spTgt spid="7"/>
                                        </p:tgtEl>
                                        <p:attrNameLst>
                                          <p:attrName>ppt_x</p:attrName>
                                        </p:attrNameLst>
                                      </p:cBhvr>
                                      <p:tavLst>
                                        <p:tav tm="0">
                                          <p:val>
                                            <p:strVal val="ppt_x"/>
                                          </p:val>
                                        </p:tav>
                                        <p:tav tm="100000">
                                          <p:val>
                                            <p:strVal val="1+ppt_w/2"/>
                                          </p:val>
                                        </p:tav>
                                      </p:tavLst>
                                    </p:anim>
                                    <p:anim calcmode="lin" valueType="num">
                                      <p:cBhvr additive="base">
                                        <p:cTn id="17" dur="500"/>
                                        <p:tgtEl>
                                          <p:spTgt spid="7"/>
                                        </p:tgtEl>
                                        <p:attrNameLst>
                                          <p:attrName>ppt_y</p:attrName>
                                        </p:attrNameLst>
                                      </p:cBhvr>
                                      <p:tavLst>
                                        <p:tav tm="0">
                                          <p:val>
                                            <p:strVal val="ppt_y"/>
                                          </p:val>
                                        </p:tav>
                                        <p:tav tm="100000">
                                          <p:val>
                                            <p:strVal val="0-ppt_h/2"/>
                                          </p:val>
                                        </p:tav>
                                      </p:tavLst>
                                    </p:anim>
                                    <p:set>
                                      <p:cBhvr>
                                        <p:cTn id="18" dur="1" fill="hold">
                                          <p:stCondLst>
                                            <p:cond delay="499"/>
                                          </p:stCondLst>
                                        </p:cTn>
                                        <p:tgtEl>
                                          <p:spTgt spid="7"/>
                                        </p:tgtEl>
                                        <p:attrNameLst>
                                          <p:attrName>style.visibility</p:attrName>
                                        </p:attrNameLst>
                                      </p:cBhvr>
                                      <p:to>
                                        <p:strVal val="hidden"/>
                                      </p:to>
                                    </p:set>
                                  </p:childTnLst>
                                </p:cTn>
                              </p:par>
                              <p:par>
                                <p:cTn id="19" presetID="2" presetClass="exit" presetSubtype="3" fill="hold" grpId="0" nodeType="withEffect">
                                  <p:stCondLst>
                                    <p:cond delay="0"/>
                                  </p:stCondLst>
                                  <p:childTnLst>
                                    <p:anim calcmode="lin" valueType="num">
                                      <p:cBhvr additive="base">
                                        <p:cTn id="20" dur="500"/>
                                        <p:tgtEl>
                                          <p:spTgt spid="14350"/>
                                        </p:tgtEl>
                                        <p:attrNameLst>
                                          <p:attrName>ppt_x</p:attrName>
                                        </p:attrNameLst>
                                      </p:cBhvr>
                                      <p:tavLst>
                                        <p:tav tm="0">
                                          <p:val>
                                            <p:strVal val="ppt_x"/>
                                          </p:val>
                                        </p:tav>
                                        <p:tav tm="100000">
                                          <p:val>
                                            <p:strVal val="1+ppt_w/2"/>
                                          </p:val>
                                        </p:tav>
                                      </p:tavLst>
                                    </p:anim>
                                    <p:anim calcmode="lin" valueType="num">
                                      <p:cBhvr additive="base">
                                        <p:cTn id="21" dur="500"/>
                                        <p:tgtEl>
                                          <p:spTgt spid="14350"/>
                                        </p:tgtEl>
                                        <p:attrNameLst>
                                          <p:attrName>ppt_y</p:attrName>
                                        </p:attrNameLst>
                                      </p:cBhvr>
                                      <p:tavLst>
                                        <p:tav tm="0">
                                          <p:val>
                                            <p:strVal val="ppt_y"/>
                                          </p:val>
                                        </p:tav>
                                        <p:tav tm="100000">
                                          <p:val>
                                            <p:strVal val="0-ppt_h/2"/>
                                          </p:val>
                                        </p:tav>
                                      </p:tavLst>
                                    </p:anim>
                                    <p:set>
                                      <p:cBhvr>
                                        <p:cTn id="22" dur="1" fill="hold">
                                          <p:stCondLst>
                                            <p:cond delay="499"/>
                                          </p:stCondLst>
                                        </p:cTn>
                                        <p:tgtEl>
                                          <p:spTgt spid="14350"/>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xit" presetSubtype="2" fill="hold" nodeType="clickEffect">
                                  <p:stCondLst>
                                    <p:cond delay="0"/>
                                  </p:stCondLst>
                                  <p:childTnLst>
                                    <p:anim calcmode="lin" valueType="num">
                                      <p:cBhvr additive="base">
                                        <p:cTn id="26" dur="500"/>
                                        <p:tgtEl>
                                          <p:spTgt spid="9"/>
                                        </p:tgtEl>
                                        <p:attrNameLst>
                                          <p:attrName>ppt_x</p:attrName>
                                        </p:attrNameLst>
                                      </p:cBhvr>
                                      <p:tavLst>
                                        <p:tav tm="0">
                                          <p:val>
                                            <p:strVal val="ppt_x"/>
                                          </p:val>
                                        </p:tav>
                                        <p:tav tm="100000">
                                          <p:val>
                                            <p:strVal val="1+ppt_w/2"/>
                                          </p:val>
                                        </p:tav>
                                      </p:tavLst>
                                    </p:anim>
                                    <p:anim calcmode="lin" valueType="num">
                                      <p:cBhvr additive="base">
                                        <p:cTn id="27" dur="500"/>
                                        <p:tgtEl>
                                          <p:spTgt spid="9"/>
                                        </p:tgtEl>
                                        <p:attrNameLst>
                                          <p:attrName>ppt_y</p:attrName>
                                        </p:attrNameLst>
                                      </p:cBhvr>
                                      <p:tavLst>
                                        <p:tav tm="0">
                                          <p:val>
                                            <p:strVal val="ppt_y"/>
                                          </p:val>
                                        </p:tav>
                                        <p:tav tm="100000">
                                          <p:val>
                                            <p:strVal val="ppt_y"/>
                                          </p:val>
                                        </p:tav>
                                      </p:tavLst>
                                    </p:anim>
                                    <p:set>
                                      <p:cBhvr>
                                        <p:cTn id="28" dur="1" fill="hold">
                                          <p:stCondLst>
                                            <p:cond delay="499"/>
                                          </p:stCondLst>
                                        </p:cTn>
                                        <p:tgtEl>
                                          <p:spTgt spid="9"/>
                                        </p:tgtEl>
                                        <p:attrNameLst>
                                          <p:attrName>style.visibility</p:attrName>
                                        </p:attrNameLst>
                                      </p:cBhvr>
                                      <p:to>
                                        <p:strVal val="hidden"/>
                                      </p:to>
                                    </p:set>
                                  </p:childTnLst>
                                </p:cTn>
                              </p:par>
                              <p:par>
                                <p:cTn id="29" presetID="2" presetClass="exit" presetSubtype="2" fill="hold" grpId="0" nodeType="withEffect">
                                  <p:stCondLst>
                                    <p:cond delay="0"/>
                                  </p:stCondLst>
                                  <p:childTnLst>
                                    <p:anim calcmode="lin" valueType="num">
                                      <p:cBhvr additive="base">
                                        <p:cTn id="30" dur="500"/>
                                        <p:tgtEl>
                                          <p:spTgt spid="14355"/>
                                        </p:tgtEl>
                                        <p:attrNameLst>
                                          <p:attrName>ppt_x</p:attrName>
                                        </p:attrNameLst>
                                      </p:cBhvr>
                                      <p:tavLst>
                                        <p:tav tm="0">
                                          <p:val>
                                            <p:strVal val="ppt_x"/>
                                          </p:val>
                                        </p:tav>
                                        <p:tav tm="100000">
                                          <p:val>
                                            <p:strVal val="1+ppt_w/2"/>
                                          </p:val>
                                        </p:tav>
                                      </p:tavLst>
                                    </p:anim>
                                    <p:anim calcmode="lin" valueType="num">
                                      <p:cBhvr additive="base">
                                        <p:cTn id="31" dur="500"/>
                                        <p:tgtEl>
                                          <p:spTgt spid="14355"/>
                                        </p:tgtEl>
                                        <p:attrNameLst>
                                          <p:attrName>ppt_y</p:attrName>
                                        </p:attrNameLst>
                                      </p:cBhvr>
                                      <p:tavLst>
                                        <p:tav tm="0">
                                          <p:val>
                                            <p:strVal val="ppt_y"/>
                                          </p:val>
                                        </p:tav>
                                        <p:tav tm="100000">
                                          <p:val>
                                            <p:strVal val="ppt_y"/>
                                          </p:val>
                                        </p:tav>
                                      </p:tavLst>
                                    </p:anim>
                                    <p:set>
                                      <p:cBhvr>
                                        <p:cTn id="32" dur="1" fill="hold">
                                          <p:stCondLst>
                                            <p:cond delay="499"/>
                                          </p:stCondLst>
                                        </p:cTn>
                                        <p:tgtEl>
                                          <p:spTgt spid="14355"/>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xit" presetSubtype="4" fill="hold" nodeType="clickEffect">
                                  <p:stCondLst>
                                    <p:cond delay="0"/>
                                  </p:stCondLst>
                                  <p:childTnLst>
                                    <p:anim calcmode="lin" valueType="num">
                                      <p:cBhvr additive="base">
                                        <p:cTn id="36" dur="500"/>
                                        <p:tgtEl>
                                          <p:spTgt spid="10"/>
                                        </p:tgtEl>
                                        <p:attrNameLst>
                                          <p:attrName>ppt_x</p:attrName>
                                        </p:attrNameLst>
                                      </p:cBhvr>
                                      <p:tavLst>
                                        <p:tav tm="0">
                                          <p:val>
                                            <p:strVal val="ppt_x"/>
                                          </p:val>
                                        </p:tav>
                                        <p:tav tm="100000">
                                          <p:val>
                                            <p:strVal val="ppt_x"/>
                                          </p:val>
                                        </p:tav>
                                      </p:tavLst>
                                    </p:anim>
                                    <p:anim calcmode="lin" valueType="num">
                                      <p:cBhvr additive="base">
                                        <p:cTn id="37" dur="500"/>
                                        <p:tgtEl>
                                          <p:spTgt spid="10"/>
                                        </p:tgtEl>
                                        <p:attrNameLst>
                                          <p:attrName>ppt_y</p:attrName>
                                        </p:attrNameLst>
                                      </p:cBhvr>
                                      <p:tavLst>
                                        <p:tav tm="0">
                                          <p:val>
                                            <p:strVal val="ppt_y"/>
                                          </p:val>
                                        </p:tav>
                                        <p:tav tm="100000">
                                          <p:val>
                                            <p:strVal val="1+ppt_h/2"/>
                                          </p:val>
                                        </p:tav>
                                      </p:tavLst>
                                    </p:anim>
                                    <p:set>
                                      <p:cBhvr>
                                        <p:cTn id="38" dur="1" fill="hold">
                                          <p:stCondLst>
                                            <p:cond delay="499"/>
                                          </p:stCondLst>
                                        </p:cTn>
                                        <p:tgtEl>
                                          <p:spTgt spid="10"/>
                                        </p:tgtEl>
                                        <p:attrNameLst>
                                          <p:attrName>style.visibility</p:attrName>
                                        </p:attrNameLst>
                                      </p:cBhvr>
                                      <p:to>
                                        <p:strVal val="hidden"/>
                                      </p:to>
                                    </p:set>
                                  </p:childTnLst>
                                </p:cTn>
                              </p:par>
                              <p:par>
                                <p:cTn id="39" presetID="2" presetClass="exit" presetSubtype="4" fill="hold" grpId="0" nodeType="withEffect">
                                  <p:stCondLst>
                                    <p:cond delay="0"/>
                                  </p:stCondLst>
                                  <p:childTnLst>
                                    <p:anim calcmode="lin" valueType="num">
                                      <p:cBhvr additive="base">
                                        <p:cTn id="40" dur="500"/>
                                        <p:tgtEl>
                                          <p:spTgt spid="14356"/>
                                        </p:tgtEl>
                                        <p:attrNameLst>
                                          <p:attrName>ppt_x</p:attrName>
                                        </p:attrNameLst>
                                      </p:cBhvr>
                                      <p:tavLst>
                                        <p:tav tm="0">
                                          <p:val>
                                            <p:strVal val="ppt_x"/>
                                          </p:val>
                                        </p:tav>
                                        <p:tav tm="100000">
                                          <p:val>
                                            <p:strVal val="ppt_x"/>
                                          </p:val>
                                        </p:tav>
                                      </p:tavLst>
                                    </p:anim>
                                    <p:anim calcmode="lin" valueType="num">
                                      <p:cBhvr additive="base">
                                        <p:cTn id="41" dur="500"/>
                                        <p:tgtEl>
                                          <p:spTgt spid="14356"/>
                                        </p:tgtEl>
                                        <p:attrNameLst>
                                          <p:attrName>ppt_y</p:attrName>
                                        </p:attrNameLst>
                                      </p:cBhvr>
                                      <p:tavLst>
                                        <p:tav tm="0">
                                          <p:val>
                                            <p:strVal val="ppt_y"/>
                                          </p:val>
                                        </p:tav>
                                        <p:tav tm="100000">
                                          <p:val>
                                            <p:strVal val="1+ppt_h/2"/>
                                          </p:val>
                                        </p:tav>
                                      </p:tavLst>
                                    </p:anim>
                                    <p:set>
                                      <p:cBhvr>
                                        <p:cTn id="42" dur="1" fill="hold">
                                          <p:stCondLst>
                                            <p:cond delay="499"/>
                                          </p:stCondLst>
                                        </p:cTn>
                                        <p:tgtEl>
                                          <p:spTgt spid="14356"/>
                                        </p:tgtEl>
                                        <p:attrNameLst>
                                          <p:attrName>style.visibility</p:attrName>
                                        </p:attrNameLst>
                                      </p:cBhvr>
                                      <p:to>
                                        <p:strVal val="hidden"/>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xit" presetSubtype="4" fill="hold" nodeType="clickEffect">
                                  <p:stCondLst>
                                    <p:cond delay="0"/>
                                  </p:stCondLst>
                                  <p:childTnLst>
                                    <p:anim calcmode="lin" valueType="num">
                                      <p:cBhvr additive="base">
                                        <p:cTn id="46" dur="500"/>
                                        <p:tgtEl>
                                          <p:spTgt spid="8"/>
                                        </p:tgtEl>
                                        <p:attrNameLst>
                                          <p:attrName>ppt_x</p:attrName>
                                        </p:attrNameLst>
                                      </p:cBhvr>
                                      <p:tavLst>
                                        <p:tav tm="0">
                                          <p:val>
                                            <p:strVal val="ppt_x"/>
                                          </p:val>
                                        </p:tav>
                                        <p:tav tm="100000">
                                          <p:val>
                                            <p:strVal val="ppt_x"/>
                                          </p:val>
                                        </p:tav>
                                      </p:tavLst>
                                    </p:anim>
                                    <p:anim calcmode="lin" valueType="num">
                                      <p:cBhvr additive="base">
                                        <p:cTn id="47" dur="500"/>
                                        <p:tgtEl>
                                          <p:spTgt spid="8"/>
                                        </p:tgtEl>
                                        <p:attrNameLst>
                                          <p:attrName>ppt_y</p:attrName>
                                        </p:attrNameLst>
                                      </p:cBhvr>
                                      <p:tavLst>
                                        <p:tav tm="0">
                                          <p:val>
                                            <p:strVal val="ppt_y"/>
                                          </p:val>
                                        </p:tav>
                                        <p:tav tm="100000">
                                          <p:val>
                                            <p:strVal val="1+ppt_h/2"/>
                                          </p:val>
                                        </p:tav>
                                      </p:tavLst>
                                    </p:anim>
                                    <p:set>
                                      <p:cBhvr>
                                        <p:cTn id="48" dur="1" fill="hold">
                                          <p:stCondLst>
                                            <p:cond delay="499"/>
                                          </p:stCondLst>
                                        </p:cTn>
                                        <p:tgtEl>
                                          <p:spTgt spid="8"/>
                                        </p:tgtEl>
                                        <p:attrNameLst>
                                          <p:attrName>style.visibility</p:attrName>
                                        </p:attrNameLst>
                                      </p:cBhvr>
                                      <p:to>
                                        <p:strVal val="hidden"/>
                                      </p:to>
                                    </p:set>
                                  </p:childTnLst>
                                </p:cTn>
                              </p:par>
                              <p:par>
                                <p:cTn id="49" presetID="2" presetClass="exit" presetSubtype="4" fill="hold" grpId="0" nodeType="withEffect">
                                  <p:stCondLst>
                                    <p:cond delay="0"/>
                                  </p:stCondLst>
                                  <p:childTnLst>
                                    <p:anim calcmode="lin" valueType="num">
                                      <p:cBhvr additive="base">
                                        <p:cTn id="50" dur="500"/>
                                        <p:tgtEl>
                                          <p:spTgt spid="14354"/>
                                        </p:tgtEl>
                                        <p:attrNameLst>
                                          <p:attrName>ppt_x</p:attrName>
                                        </p:attrNameLst>
                                      </p:cBhvr>
                                      <p:tavLst>
                                        <p:tav tm="0">
                                          <p:val>
                                            <p:strVal val="ppt_x"/>
                                          </p:val>
                                        </p:tav>
                                        <p:tav tm="100000">
                                          <p:val>
                                            <p:strVal val="ppt_x"/>
                                          </p:val>
                                        </p:tav>
                                      </p:tavLst>
                                    </p:anim>
                                    <p:anim calcmode="lin" valueType="num">
                                      <p:cBhvr additive="base">
                                        <p:cTn id="51" dur="500"/>
                                        <p:tgtEl>
                                          <p:spTgt spid="14354"/>
                                        </p:tgtEl>
                                        <p:attrNameLst>
                                          <p:attrName>ppt_y</p:attrName>
                                        </p:attrNameLst>
                                      </p:cBhvr>
                                      <p:tavLst>
                                        <p:tav tm="0">
                                          <p:val>
                                            <p:strVal val="ppt_y"/>
                                          </p:val>
                                        </p:tav>
                                        <p:tav tm="100000">
                                          <p:val>
                                            <p:strVal val="1+ppt_h/2"/>
                                          </p:val>
                                        </p:tav>
                                      </p:tavLst>
                                    </p:anim>
                                    <p:set>
                                      <p:cBhvr>
                                        <p:cTn id="52" dur="1" fill="hold">
                                          <p:stCondLst>
                                            <p:cond delay="499"/>
                                          </p:stCondLst>
                                        </p:cTn>
                                        <p:tgtEl>
                                          <p:spTgt spid="14354"/>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xit" presetSubtype="12" fill="hold" nodeType="clickEffect">
                                  <p:stCondLst>
                                    <p:cond delay="0"/>
                                  </p:stCondLst>
                                  <p:childTnLst>
                                    <p:anim calcmode="lin" valueType="num">
                                      <p:cBhvr additive="base">
                                        <p:cTn id="56" dur="500"/>
                                        <p:tgtEl>
                                          <p:spTgt spid="11"/>
                                        </p:tgtEl>
                                        <p:attrNameLst>
                                          <p:attrName>ppt_x</p:attrName>
                                        </p:attrNameLst>
                                      </p:cBhvr>
                                      <p:tavLst>
                                        <p:tav tm="0">
                                          <p:val>
                                            <p:strVal val="ppt_x"/>
                                          </p:val>
                                        </p:tav>
                                        <p:tav tm="100000">
                                          <p:val>
                                            <p:strVal val="0-ppt_w/2"/>
                                          </p:val>
                                        </p:tav>
                                      </p:tavLst>
                                    </p:anim>
                                    <p:anim calcmode="lin" valueType="num">
                                      <p:cBhvr additive="base">
                                        <p:cTn id="57" dur="500"/>
                                        <p:tgtEl>
                                          <p:spTgt spid="11"/>
                                        </p:tgtEl>
                                        <p:attrNameLst>
                                          <p:attrName>ppt_y</p:attrName>
                                        </p:attrNameLst>
                                      </p:cBhvr>
                                      <p:tavLst>
                                        <p:tav tm="0">
                                          <p:val>
                                            <p:strVal val="ppt_y"/>
                                          </p:val>
                                        </p:tav>
                                        <p:tav tm="100000">
                                          <p:val>
                                            <p:strVal val="1+ppt_h/2"/>
                                          </p:val>
                                        </p:tav>
                                      </p:tavLst>
                                    </p:anim>
                                    <p:set>
                                      <p:cBhvr>
                                        <p:cTn id="58" dur="1" fill="hold">
                                          <p:stCondLst>
                                            <p:cond delay="499"/>
                                          </p:stCondLst>
                                        </p:cTn>
                                        <p:tgtEl>
                                          <p:spTgt spid="11"/>
                                        </p:tgtEl>
                                        <p:attrNameLst>
                                          <p:attrName>style.visibility</p:attrName>
                                        </p:attrNameLst>
                                      </p:cBhvr>
                                      <p:to>
                                        <p:strVal val="hidden"/>
                                      </p:to>
                                    </p:set>
                                  </p:childTnLst>
                                </p:cTn>
                              </p:par>
                              <p:par>
                                <p:cTn id="59" presetID="2" presetClass="exit" presetSubtype="12" fill="hold" grpId="0" nodeType="withEffect">
                                  <p:stCondLst>
                                    <p:cond delay="0"/>
                                  </p:stCondLst>
                                  <p:childTnLst>
                                    <p:anim calcmode="lin" valueType="num">
                                      <p:cBhvr additive="base">
                                        <p:cTn id="60" dur="500"/>
                                        <p:tgtEl>
                                          <p:spTgt spid="14353"/>
                                        </p:tgtEl>
                                        <p:attrNameLst>
                                          <p:attrName>ppt_x</p:attrName>
                                        </p:attrNameLst>
                                      </p:cBhvr>
                                      <p:tavLst>
                                        <p:tav tm="0">
                                          <p:val>
                                            <p:strVal val="ppt_x"/>
                                          </p:val>
                                        </p:tav>
                                        <p:tav tm="100000">
                                          <p:val>
                                            <p:strVal val="0-ppt_w/2"/>
                                          </p:val>
                                        </p:tav>
                                      </p:tavLst>
                                    </p:anim>
                                    <p:anim calcmode="lin" valueType="num">
                                      <p:cBhvr additive="base">
                                        <p:cTn id="61" dur="500"/>
                                        <p:tgtEl>
                                          <p:spTgt spid="14353"/>
                                        </p:tgtEl>
                                        <p:attrNameLst>
                                          <p:attrName>ppt_y</p:attrName>
                                        </p:attrNameLst>
                                      </p:cBhvr>
                                      <p:tavLst>
                                        <p:tav tm="0">
                                          <p:val>
                                            <p:strVal val="ppt_y"/>
                                          </p:val>
                                        </p:tav>
                                        <p:tav tm="100000">
                                          <p:val>
                                            <p:strVal val="1+ppt_h/2"/>
                                          </p:val>
                                        </p:tav>
                                      </p:tavLst>
                                    </p:anim>
                                    <p:set>
                                      <p:cBhvr>
                                        <p:cTn id="62" dur="1" fill="hold">
                                          <p:stCondLst>
                                            <p:cond delay="499"/>
                                          </p:stCondLst>
                                        </p:cTn>
                                        <p:tgtEl>
                                          <p:spTgt spid="14353"/>
                                        </p:tgtEl>
                                        <p:attrNameLst>
                                          <p:attrName>style.visibility</p:attrName>
                                        </p:attrNameLst>
                                      </p:cBhvr>
                                      <p:to>
                                        <p:strVal val="hidden"/>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xit" presetSubtype="8" fill="hold" nodeType="clickEffect">
                                  <p:stCondLst>
                                    <p:cond delay="0"/>
                                  </p:stCondLst>
                                  <p:childTnLst>
                                    <p:anim calcmode="lin" valueType="num">
                                      <p:cBhvr additive="base">
                                        <p:cTn id="66" dur="500"/>
                                        <p:tgtEl>
                                          <p:spTgt spid="6"/>
                                        </p:tgtEl>
                                        <p:attrNameLst>
                                          <p:attrName>ppt_x</p:attrName>
                                        </p:attrNameLst>
                                      </p:cBhvr>
                                      <p:tavLst>
                                        <p:tav tm="0">
                                          <p:val>
                                            <p:strVal val="ppt_x"/>
                                          </p:val>
                                        </p:tav>
                                        <p:tav tm="100000">
                                          <p:val>
                                            <p:strVal val="0-ppt_w/2"/>
                                          </p:val>
                                        </p:tav>
                                      </p:tavLst>
                                    </p:anim>
                                    <p:anim calcmode="lin" valueType="num">
                                      <p:cBhvr additive="base">
                                        <p:cTn id="67" dur="500"/>
                                        <p:tgtEl>
                                          <p:spTgt spid="6"/>
                                        </p:tgtEl>
                                        <p:attrNameLst>
                                          <p:attrName>ppt_y</p:attrName>
                                        </p:attrNameLst>
                                      </p:cBhvr>
                                      <p:tavLst>
                                        <p:tav tm="0">
                                          <p:val>
                                            <p:strVal val="ppt_y"/>
                                          </p:val>
                                        </p:tav>
                                        <p:tav tm="100000">
                                          <p:val>
                                            <p:strVal val="ppt_y"/>
                                          </p:val>
                                        </p:tav>
                                      </p:tavLst>
                                    </p:anim>
                                    <p:set>
                                      <p:cBhvr>
                                        <p:cTn id="68" dur="1" fill="hold">
                                          <p:stCondLst>
                                            <p:cond delay="499"/>
                                          </p:stCondLst>
                                        </p:cTn>
                                        <p:tgtEl>
                                          <p:spTgt spid="6"/>
                                        </p:tgtEl>
                                        <p:attrNameLst>
                                          <p:attrName>style.visibility</p:attrName>
                                        </p:attrNameLst>
                                      </p:cBhvr>
                                      <p:to>
                                        <p:strVal val="hidden"/>
                                      </p:to>
                                    </p:set>
                                  </p:childTnLst>
                                </p:cTn>
                              </p:par>
                              <p:par>
                                <p:cTn id="69" presetID="2" presetClass="exit" presetSubtype="8" fill="hold" grpId="0" nodeType="withEffect">
                                  <p:stCondLst>
                                    <p:cond delay="0"/>
                                  </p:stCondLst>
                                  <p:childTnLst>
                                    <p:anim calcmode="lin" valueType="num">
                                      <p:cBhvr additive="base">
                                        <p:cTn id="70" dur="500"/>
                                        <p:tgtEl>
                                          <p:spTgt spid="14352"/>
                                        </p:tgtEl>
                                        <p:attrNameLst>
                                          <p:attrName>ppt_x</p:attrName>
                                        </p:attrNameLst>
                                      </p:cBhvr>
                                      <p:tavLst>
                                        <p:tav tm="0">
                                          <p:val>
                                            <p:strVal val="ppt_x"/>
                                          </p:val>
                                        </p:tav>
                                        <p:tav tm="100000">
                                          <p:val>
                                            <p:strVal val="0-ppt_w/2"/>
                                          </p:val>
                                        </p:tav>
                                      </p:tavLst>
                                    </p:anim>
                                    <p:anim calcmode="lin" valueType="num">
                                      <p:cBhvr additive="base">
                                        <p:cTn id="71" dur="500"/>
                                        <p:tgtEl>
                                          <p:spTgt spid="14352"/>
                                        </p:tgtEl>
                                        <p:attrNameLst>
                                          <p:attrName>ppt_y</p:attrName>
                                        </p:attrNameLst>
                                      </p:cBhvr>
                                      <p:tavLst>
                                        <p:tav tm="0">
                                          <p:val>
                                            <p:strVal val="ppt_y"/>
                                          </p:val>
                                        </p:tav>
                                        <p:tav tm="100000">
                                          <p:val>
                                            <p:strVal val="ppt_y"/>
                                          </p:val>
                                        </p:tav>
                                      </p:tavLst>
                                    </p:anim>
                                    <p:set>
                                      <p:cBhvr>
                                        <p:cTn id="72" dur="1" fill="hold">
                                          <p:stCondLst>
                                            <p:cond delay="499"/>
                                          </p:stCondLst>
                                        </p:cTn>
                                        <p:tgtEl>
                                          <p:spTgt spid="14352"/>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2" presetClass="exit" presetSubtype="9" fill="hold" nodeType="clickEffect">
                                  <p:stCondLst>
                                    <p:cond delay="0"/>
                                  </p:stCondLst>
                                  <p:childTnLst>
                                    <p:anim calcmode="lin" valueType="num">
                                      <p:cBhvr additive="base">
                                        <p:cTn id="76" dur="500"/>
                                        <p:tgtEl>
                                          <p:spTgt spid="4"/>
                                        </p:tgtEl>
                                        <p:attrNameLst>
                                          <p:attrName>ppt_x</p:attrName>
                                        </p:attrNameLst>
                                      </p:cBhvr>
                                      <p:tavLst>
                                        <p:tav tm="0">
                                          <p:val>
                                            <p:strVal val="ppt_x"/>
                                          </p:val>
                                        </p:tav>
                                        <p:tav tm="100000">
                                          <p:val>
                                            <p:strVal val="0-ppt_w/2"/>
                                          </p:val>
                                        </p:tav>
                                      </p:tavLst>
                                    </p:anim>
                                    <p:anim calcmode="lin" valueType="num">
                                      <p:cBhvr additive="base">
                                        <p:cTn id="77" dur="500"/>
                                        <p:tgtEl>
                                          <p:spTgt spid="4"/>
                                        </p:tgtEl>
                                        <p:attrNameLst>
                                          <p:attrName>ppt_y</p:attrName>
                                        </p:attrNameLst>
                                      </p:cBhvr>
                                      <p:tavLst>
                                        <p:tav tm="0">
                                          <p:val>
                                            <p:strVal val="ppt_y"/>
                                          </p:val>
                                        </p:tav>
                                        <p:tav tm="100000">
                                          <p:val>
                                            <p:strVal val="0-ppt_h/2"/>
                                          </p:val>
                                        </p:tav>
                                      </p:tavLst>
                                    </p:anim>
                                    <p:set>
                                      <p:cBhvr>
                                        <p:cTn id="78" dur="1" fill="hold">
                                          <p:stCondLst>
                                            <p:cond delay="499"/>
                                          </p:stCondLst>
                                        </p:cTn>
                                        <p:tgtEl>
                                          <p:spTgt spid="4"/>
                                        </p:tgtEl>
                                        <p:attrNameLst>
                                          <p:attrName>style.visibility</p:attrName>
                                        </p:attrNameLst>
                                      </p:cBhvr>
                                      <p:to>
                                        <p:strVal val="hidden"/>
                                      </p:to>
                                    </p:set>
                                  </p:childTnLst>
                                </p:cTn>
                              </p:par>
                              <p:par>
                                <p:cTn id="79" presetID="2" presetClass="exit" presetSubtype="9" fill="hold" grpId="0" nodeType="withEffect">
                                  <p:stCondLst>
                                    <p:cond delay="0"/>
                                  </p:stCondLst>
                                  <p:childTnLst>
                                    <p:anim calcmode="lin" valueType="num">
                                      <p:cBhvr additive="base">
                                        <p:cTn id="80" dur="500"/>
                                        <p:tgtEl>
                                          <p:spTgt spid="14351"/>
                                        </p:tgtEl>
                                        <p:attrNameLst>
                                          <p:attrName>ppt_x</p:attrName>
                                        </p:attrNameLst>
                                      </p:cBhvr>
                                      <p:tavLst>
                                        <p:tav tm="0">
                                          <p:val>
                                            <p:strVal val="ppt_x"/>
                                          </p:val>
                                        </p:tav>
                                        <p:tav tm="100000">
                                          <p:val>
                                            <p:strVal val="0-ppt_w/2"/>
                                          </p:val>
                                        </p:tav>
                                      </p:tavLst>
                                    </p:anim>
                                    <p:anim calcmode="lin" valueType="num">
                                      <p:cBhvr additive="base">
                                        <p:cTn id="81" dur="500"/>
                                        <p:tgtEl>
                                          <p:spTgt spid="14351"/>
                                        </p:tgtEl>
                                        <p:attrNameLst>
                                          <p:attrName>ppt_y</p:attrName>
                                        </p:attrNameLst>
                                      </p:cBhvr>
                                      <p:tavLst>
                                        <p:tav tm="0">
                                          <p:val>
                                            <p:strVal val="ppt_y"/>
                                          </p:val>
                                        </p:tav>
                                        <p:tav tm="100000">
                                          <p:val>
                                            <p:strVal val="0-ppt_h/2"/>
                                          </p:val>
                                        </p:tav>
                                      </p:tavLst>
                                    </p:anim>
                                    <p:set>
                                      <p:cBhvr>
                                        <p:cTn id="82" dur="1" fill="hold">
                                          <p:stCondLst>
                                            <p:cond delay="499"/>
                                          </p:stCondLst>
                                        </p:cTn>
                                        <p:tgtEl>
                                          <p:spTgt spid="143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9" grpId="0"/>
      <p:bldP spid="14350" grpId="0"/>
      <p:bldP spid="14351" grpId="0"/>
      <p:bldP spid="14352" grpId="0"/>
      <p:bldP spid="14353" grpId="0"/>
      <p:bldP spid="14354" grpId="0"/>
      <p:bldP spid="14355" grpId="0"/>
      <p:bldP spid="1435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Місце для вмісту 2"/>
          <p:cNvSpPr>
            <a:spLocks noGrp="1"/>
          </p:cNvSpPr>
          <p:nvPr>
            <p:ph idx="1"/>
          </p:nvPr>
        </p:nvSpPr>
        <p:spPr>
          <a:xfrm>
            <a:off x="467544" y="548680"/>
            <a:ext cx="6408712" cy="3312368"/>
          </a:xfrm>
        </p:spPr>
        <p:txBody>
          <a:bodyPr/>
          <a:lstStyle/>
          <a:p>
            <a:pPr>
              <a:buNone/>
            </a:pPr>
            <a:r>
              <a:rPr lang="ru-RU" dirty="0" smtClean="0"/>
              <a:t>		</a:t>
            </a:r>
            <a:r>
              <a:rPr lang="ru-RU" sz="4000" dirty="0" err="1" smtClean="0"/>
              <a:t>Сьогодні</a:t>
            </a:r>
            <a:r>
              <a:rPr lang="ru-RU" sz="4000" dirty="0" smtClean="0"/>
              <a:t> на </a:t>
            </a:r>
            <a:r>
              <a:rPr lang="ru-RU" sz="4000" dirty="0" err="1" smtClean="0"/>
              <a:t>уроці</a:t>
            </a:r>
            <a:r>
              <a:rPr lang="ru-RU" sz="4000" dirty="0" smtClean="0"/>
              <a:t>: </a:t>
            </a:r>
          </a:p>
          <a:p>
            <a:pPr>
              <a:buFont typeface="Wingdings" pitchFamily="2" charset="2"/>
              <a:buChar char="ü"/>
            </a:pPr>
            <a:r>
              <a:rPr lang="ru-RU" sz="4000" dirty="0" smtClean="0">
                <a:solidFill>
                  <a:srgbClr val="0066CC"/>
                </a:solidFill>
              </a:rPr>
              <a:t>  </a:t>
            </a:r>
            <a:r>
              <a:rPr lang="ru-RU" sz="4000" dirty="0" err="1" smtClean="0">
                <a:solidFill>
                  <a:srgbClr val="0066CC"/>
                </a:solidFill>
              </a:rPr>
              <a:t>було</a:t>
            </a:r>
            <a:r>
              <a:rPr lang="ru-RU" sz="4000" dirty="0" smtClean="0">
                <a:solidFill>
                  <a:srgbClr val="0066CC"/>
                </a:solidFill>
              </a:rPr>
              <a:t> </a:t>
            </a:r>
            <a:r>
              <a:rPr lang="ru-RU" sz="4000" dirty="0" err="1" smtClean="0">
                <a:solidFill>
                  <a:srgbClr val="0066CC"/>
                </a:solidFill>
              </a:rPr>
              <a:t>цікаво</a:t>
            </a:r>
            <a:r>
              <a:rPr lang="ru-RU" sz="4000" dirty="0" smtClean="0">
                <a:solidFill>
                  <a:srgbClr val="0066CC"/>
                </a:solidFill>
              </a:rPr>
              <a:t>… </a:t>
            </a:r>
          </a:p>
          <a:p>
            <a:pPr>
              <a:buFont typeface="Wingdings" pitchFamily="2" charset="2"/>
              <a:buChar char="ü"/>
            </a:pPr>
            <a:r>
              <a:rPr lang="ru-RU" sz="4000" dirty="0" smtClean="0">
                <a:solidFill>
                  <a:srgbClr val="C00000"/>
                </a:solidFill>
              </a:rPr>
              <a:t>  </a:t>
            </a:r>
            <a:r>
              <a:rPr lang="ru-RU" sz="4000" dirty="0" err="1" smtClean="0">
                <a:solidFill>
                  <a:srgbClr val="C00000"/>
                </a:solidFill>
              </a:rPr>
              <a:t>було</a:t>
            </a:r>
            <a:r>
              <a:rPr lang="ru-RU" sz="4000" dirty="0" smtClean="0">
                <a:solidFill>
                  <a:srgbClr val="C00000"/>
                </a:solidFill>
              </a:rPr>
              <a:t> складно… </a:t>
            </a:r>
          </a:p>
          <a:p>
            <a:pPr>
              <a:buFont typeface="Wingdings" pitchFamily="2" charset="2"/>
              <a:buChar char="ü"/>
            </a:pPr>
            <a:r>
              <a:rPr lang="ru-RU" sz="4000" dirty="0" smtClean="0">
                <a:solidFill>
                  <a:srgbClr val="008000"/>
                </a:solidFill>
              </a:rPr>
              <a:t>  </a:t>
            </a:r>
            <a:r>
              <a:rPr lang="ru-RU" sz="4000" dirty="0" err="1" smtClean="0">
                <a:solidFill>
                  <a:srgbClr val="008000"/>
                </a:solidFill>
              </a:rPr>
              <a:t>тепер</a:t>
            </a:r>
            <a:r>
              <a:rPr lang="ru-RU" sz="4000" dirty="0" smtClean="0">
                <a:solidFill>
                  <a:srgbClr val="008000"/>
                </a:solidFill>
              </a:rPr>
              <a:t> я знаю, </a:t>
            </a:r>
            <a:r>
              <a:rPr lang="ru-RU" sz="4000" dirty="0" err="1" smtClean="0">
                <a:solidFill>
                  <a:srgbClr val="008000"/>
                </a:solidFill>
              </a:rPr>
              <a:t>що</a:t>
            </a:r>
            <a:r>
              <a:rPr lang="ru-RU" sz="4000" dirty="0" smtClean="0">
                <a:solidFill>
                  <a:srgbClr val="008000"/>
                </a:solidFill>
              </a:rPr>
              <a:t>… </a:t>
            </a:r>
          </a:p>
          <a:p>
            <a:endParaRPr lang="ru-RU" dirty="0">
              <a:solidFill>
                <a:srgbClr val="008000"/>
              </a:solidFill>
            </a:endParaRPr>
          </a:p>
        </p:txBody>
      </p:sp>
      <p:pic>
        <p:nvPicPr>
          <p:cNvPr id="9218" name="Picture 2" descr="C:\Users\User\Desktop\image4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633192"/>
            <a:ext cx="4573016"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482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Місце для вмісту 2"/>
          <p:cNvSpPr>
            <a:spLocks noGrp="1"/>
          </p:cNvSpPr>
          <p:nvPr>
            <p:ph idx="1"/>
          </p:nvPr>
        </p:nvSpPr>
        <p:spPr>
          <a:xfrm flipH="1">
            <a:off x="1691680" y="332656"/>
            <a:ext cx="6552728" cy="5433467"/>
          </a:xfrm>
        </p:spPr>
        <p:txBody>
          <a:bodyPr>
            <a:normAutofit/>
          </a:bodyPr>
          <a:lstStyle/>
          <a:p>
            <a:pPr>
              <a:buNone/>
            </a:pPr>
            <a:r>
              <a:rPr lang="uk-UA" b="1" dirty="0" smtClean="0"/>
              <a:t>Домашнє завдання:</a:t>
            </a:r>
          </a:p>
          <a:p>
            <a:r>
              <a:rPr lang="uk-UA" dirty="0" smtClean="0"/>
              <a:t>Вивчити §9, </a:t>
            </a:r>
          </a:p>
          <a:p>
            <a:r>
              <a:rPr lang="uk-UA" dirty="0" smtClean="0"/>
              <a:t>Високий рівень впр.88,89</a:t>
            </a:r>
            <a:endParaRPr lang="ru-RU" dirty="0" smtClean="0"/>
          </a:p>
          <a:p>
            <a:r>
              <a:rPr lang="uk-UA" dirty="0" smtClean="0"/>
              <a:t>Середній рівень впр.82</a:t>
            </a:r>
          </a:p>
          <a:p>
            <a:r>
              <a:rPr lang="uk-UA" dirty="0" smtClean="0"/>
              <a:t>Достатній рівень впр.84,87</a:t>
            </a:r>
          </a:p>
          <a:p>
            <a:r>
              <a:rPr lang="uk-UA" dirty="0" smtClean="0"/>
              <a:t>Підготувати повідомлення «</a:t>
            </a:r>
            <a:r>
              <a:rPr lang="uk-UA" dirty="0" err="1" smtClean="0"/>
              <a:t>Сульфати,та</a:t>
            </a:r>
            <a:r>
              <a:rPr lang="uk-UA" dirty="0" smtClean="0"/>
              <a:t> їх застосування».</a:t>
            </a:r>
            <a:endParaRPr lang="ru-RU" dirty="0" smtClean="0"/>
          </a:p>
          <a:p>
            <a:endParaRPr lang="ru-RU" dirty="0" smtClean="0"/>
          </a:p>
          <a:p>
            <a:pPr>
              <a:buNone/>
            </a:pPr>
            <a:endParaRPr lang="ru-RU" dirty="0"/>
          </a:p>
        </p:txBody>
      </p:sp>
      <p:pic>
        <p:nvPicPr>
          <p:cNvPr id="10242" name="Picture 2" descr="C:\Users\User\Desktop\1_html_1c66ee6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4172099"/>
            <a:ext cx="3168352"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31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583764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      </a:t>
            </a:r>
            <a:r>
              <a:rPr lang="uk-UA" sz="4800" dirty="0" smtClean="0"/>
              <a:t>Хімічна розминка </a:t>
            </a:r>
            <a:endParaRPr lang="ru-RU" sz="4800" dirty="0"/>
          </a:p>
        </p:txBody>
      </p:sp>
      <p:sp>
        <p:nvSpPr>
          <p:cNvPr id="3" name="Объект 2"/>
          <p:cNvSpPr>
            <a:spLocks noGrp="1"/>
          </p:cNvSpPr>
          <p:nvPr>
            <p:ph idx="1"/>
          </p:nvPr>
        </p:nvSpPr>
        <p:spPr>
          <a:xfrm>
            <a:off x="467544" y="1628800"/>
            <a:ext cx="7239000" cy="4846320"/>
          </a:xfrm>
        </p:spPr>
        <p:txBody>
          <a:bodyPr/>
          <a:lstStyle/>
          <a:p>
            <a:r>
              <a:rPr lang="uk-UA" dirty="0" smtClean="0"/>
              <a:t>Які речовини називаються кислотами?</a:t>
            </a:r>
          </a:p>
          <a:p>
            <a:r>
              <a:rPr lang="uk-UA" dirty="0" smtClean="0"/>
              <a:t>Класифікація кислот за складом?</a:t>
            </a:r>
          </a:p>
          <a:p>
            <a:r>
              <a:rPr lang="uk-UA" dirty="0" smtClean="0"/>
              <a:t>Класифікація кислот за основністю?</a:t>
            </a:r>
          </a:p>
          <a:p>
            <a:r>
              <a:rPr lang="uk-UA" dirty="0" smtClean="0"/>
              <a:t>Що таке індикатори?</a:t>
            </a:r>
          </a:p>
          <a:p>
            <a:r>
              <a:rPr lang="uk-UA" dirty="0" smtClean="0"/>
              <a:t>В який спосіб можна визначити валентність кислотного залишку?</a:t>
            </a:r>
            <a:endParaRPr lang="ru-RU" dirty="0"/>
          </a:p>
        </p:txBody>
      </p:sp>
      <p:pic>
        <p:nvPicPr>
          <p:cNvPr id="4098" name="Picture 2" descr="C:\Users\User\Desktop\stockvault-chemistry-glassware1348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4509120"/>
            <a:ext cx="4752528" cy="1863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651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_3941--.preview.JPG"/>
          <p:cNvPicPr>
            <a:picLocks noChangeAspect="1"/>
          </p:cNvPicPr>
          <p:nvPr/>
        </p:nvPicPr>
        <p:blipFill>
          <a:blip r:embed="rId2" cstate="print"/>
          <a:stretch>
            <a:fillRect/>
          </a:stretch>
        </p:blipFill>
        <p:spPr>
          <a:xfrm>
            <a:off x="1428728" y="1285860"/>
            <a:ext cx="6096000" cy="505777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 name="TextBox 2"/>
          <p:cNvSpPr txBox="1"/>
          <p:nvPr/>
        </p:nvSpPr>
        <p:spPr>
          <a:xfrm>
            <a:off x="928688" y="357188"/>
            <a:ext cx="7715250" cy="769937"/>
          </a:xfrm>
          <a:prstGeom prst="rect">
            <a:avLst/>
          </a:prstGeom>
          <a:noFill/>
        </p:spPr>
        <p:txBody>
          <a:bodyPr>
            <a:spAutoFit/>
          </a:bodyPr>
          <a:lstStyle/>
          <a:p>
            <a:pPr algn="ctr">
              <a:defRPr/>
            </a:pPr>
            <a:r>
              <a:rPr lang="uk-UA" sz="4400" b="1" i="1" dirty="0">
                <a:solidFill>
                  <a:schemeClr val="accent6">
                    <a:lumMod val="50000"/>
                  </a:schemeClr>
                </a:solidFill>
                <a:latin typeface="+mj-lt"/>
              </a:rPr>
              <a:t>Визначити речовину</a:t>
            </a:r>
            <a:endParaRPr lang="ru-RU" sz="4400" b="1" i="1" dirty="0">
              <a:solidFill>
                <a:schemeClr val="accent6">
                  <a:lumMod val="50000"/>
                </a:schemeClr>
              </a:solidFill>
              <a:latin typeface="+mj-lt"/>
            </a:endParaRPr>
          </a:p>
        </p:txBody>
      </p:sp>
    </p:spTree>
    <p:extLst>
      <p:ext uri="{BB962C8B-B14F-4D97-AF65-F5344CB8AC3E}">
        <p14:creationId xmlns:p14="http://schemas.microsoft.com/office/powerpoint/2010/main" val="1342167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henia\Desktop\700_2878_w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02521"/>
            <a:ext cx="8265739"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34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7239000" cy="1143000"/>
          </a:xfrm>
        </p:spPr>
        <p:txBody>
          <a:bodyPr>
            <a:normAutofit fontScale="90000"/>
          </a:bodyPr>
          <a:lstStyle/>
          <a:p>
            <a:r>
              <a:rPr lang="uk-UA" dirty="0" smtClean="0"/>
              <a:t>Індикатори в </a:t>
            </a:r>
            <a:r>
              <a:rPr lang="uk-UA" dirty="0" err="1" smtClean="0"/>
              <a:t>кослому</a:t>
            </a:r>
            <a:r>
              <a:rPr lang="uk-UA" dirty="0" smtClean="0"/>
              <a:t> середовищі</a:t>
            </a:r>
            <a:endParaRPr lang="ru-RU" dirty="0"/>
          </a:p>
        </p:txBody>
      </p:sp>
      <p:sp>
        <p:nvSpPr>
          <p:cNvPr id="3" name="Объект 2"/>
          <p:cNvSpPr>
            <a:spLocks noGrp="1"/>
          </p:cNvSpPr>
          <p:nvPr>
            <p:ph idx="1"/>
          </p:nvPr>
        </p:nvSpPr>
        <p:spPr/>
        <p:txBody>
          <a:bodyPr/>
          <a:lstStyle/>
          <a:p>
            <a:pPr marL="0" indent="0">
              <a:buNone/>
            </a:pPr>
            <a:r>
              <a:rPr lang="uk-UA" dirty="0" smtClean="0"/>
              <a:t>Лакмус-червоний</a:t>
            </a:r>
          </a:p>
          <a:p>
            <a:pPr marL="0" indent="0">
              <a:buNone/>
            </a:pPr>
            <a:r>
              <a:rPr lang="uk-UA" dirty="0" smtClean="0"/>
              <a:t>Фенолфталеїн-безбарвний</a:t>
            </a:r>
          </a:p>
          <a:p>
            <a:pPr marL="0" indent="0">
              <a:buNone/>
            </a:pPr>
            <a:r>
              <a:rPr lang="uk-UA" dirty="0" smtClean="0"/>
              <a:t>Метилоранж-рожевий</a:t>
            </a:r>
            <a:endParaRPr lang="ru-RU" dirty="0"/>
          </a:p>
        </p:txBody>
      </p:sp>
      <p:pic>
        <p:nvPicPr>
          <p:cNvPr id="5122" name="Picture 2" descr="C:\Users\User\Desktop\stockvault-chemistry-glassware13484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600" y="3068961"/>
            <a:ext cx="7315200"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66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descr="D:\вув.jpg"/>
          <p:cNvPicPr>
            <a:picLocks noChangeAspect="1" noChangeArrowheads="1"/>
          </p:cNvPicPr>
          <p:nvPr/>
        </p:nvPicPr>
        <p:blipFill>
          <a:blip r:embed="rId3" cstate="print"/>
          <a:srcRect/>
          <a:stretch>
            <a:fillRect/>
          </a:stretch>
        </p:blipFill>
        <p:spPr bwMode="auto">
          <a:xfrm>
            <a:off x="503228" y="311730"/>
            <a:ext cx="2143125" cy="4269398"/>
          </a:xfrm>
          <a:prstGeom prst="rect">
            <a:avLst/>
          </a:prstGeom>
          <a:noFill/>
        </p:spPr>
      </p:pic>
      <p:sp>
        <p:nvSpPr>
          <p:cNvPr id="2" name="Заголовок 1"/>
          <p:cNvSpPr>
            <a:spLocks noGrp="1"/>
          </p:cNvSpPr>
          <p:nvPr>
            <p:ph type="title"/>
          </p:nvPr>
        </p:nvSpPr>
        <p:spPr>
          <a:xfrm>
            <a:off x="500034" y="188640"/>
            <a:ext cx="8229600" cy="720080"/>
          </a:xfrm>
        </p:spPr>
        <p:txBody>
          <a:bodyPr/>
          <a:lstStyle/>
          <a:p>
            <a:r>
              <a:rPr lang="uk-UA" b="1" dirty="0" smtClean="0">
                <a:solidFill>
                  <a:schemeClr val="accent2">
                    <a:lumMod val="50000"/>
                  </a:schemeClr>
                </a:solidFill>
                <a:latin typeface="Times New Roman" pitchFamily="18" charset="0"/>
                <a:cs typeface="Times New Roman" pitchFamily="18" charset="0"/>
              </a:rPr>
              <a:t>Історична довідка</a:t>
            </a:r>
            <a:endParaRPr lang="ru-RU" b="1" dirty="0">
              <a:solidFill>
                <a:schemeClr val="accent2">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395536" y="836712"/>
            <a:ext cx="8640960" cy="4449676"/>
          </a:xfrm>
        </p:spPr>
        <p:txBody>
          <a:bodyPr/>
          <a:lstStyle/>
          <a:p>
            <a:r>
              <a:rPr lang="uk-UA" sz="2790" b="1" dirty="0" smtClean="0">
                <a:solidFill>
                  <a:srgbClr val="002060"/>
                </a:solidFill>
                <a:latin typeface="Times New Roman" pitchFamily="18" charset="0"/>
                <a:cs typeface="Times New Roman" pitchFamily="18" charset="0"/>
              </a:rPr>
              <a:t>Сульфатну (сірчану) кислоту отримують вже більше 1000 років. </a:t>
            </a:r>
          </a:p>
          <a:p>
            <a:r>
              <a:rPr lang="uk-UA" sz="2790" b="1" dirty="0" smtClean="0">
                <a:solidFill>
                  <a:srgbClr val="002060"/>
                </a:solidFill>
                <a:latin typeface="Times New Roman" pitchFamily="18" charset="0"/>
                <a:cs typeface="Times New Roman" pitchFamily="18" charset="0"/>
              </a:rPr>
              <a:t>Спочатку її отримували алхіміки з «зеленого каменю» (залізний купорос) або </a:t>
            </a:r>
            <a:r>
              <a:rPr lang="uk-UA" sz="2790" b="1" dirty="0" err="1" smtClean="0">
                <a:solidFill>
                  <a:srgbClr val="002060"/>
                </a:solidFill>
                <a:latin typeface="Times New Roman" pitchFamily="18" charset="0"/>
                <a:cs typeface="Times New Roman" pitchFamily="18" charset="0"/>
              </a:rPr>
              <a:t>квасців</a:t>
            </a:r>
            <a:r>
              <a:rPr lang="uk-UA" sz="2790" b="1" dirty="0" smtClean="0">
                <a:solidFill>
                  <a:srgbClr val="002060"/>
                </a:solidFill>
                <a:latin typeface="Times New Roman" pitchFamily="18" charset="0"/>
                <a:cs typeface="Times New Roman" pitchFamily="18" charset="0"/>
              </a:rPr>
              <a:t> шляхом сильного нагрівання (прожарювання).</a:t>
            </a:r>
          </a:p>
          <a:p>
            <a:r>
              <a:rPr lang="uk-UA" sz="2790" b="1" dirty="0" smtClean="0">
                <a:solidFill>
                  <a:srgbClr val="002060"/>
                </a:solidFill>
                <a:latin typeface="Times New Roman" pitchFamily="18" charset="0"/>
                <a:cs typeface="Times New Roman" pitchFamily="18" charset="0"/>
              </a:rPr>
              <a:t>Так, наприклад, із залізного купоросу отримували важку оліїсту рідину - купоросне масло:</a:t>
            </a:r>
            <a:br>
              <a:rPr lang="uk-UA" sz="2790" b="1" dirty="0" smtClean="0">
                <a:solidFill>
                  <a:srgbClr val="002060"/>
                </a:solidFill>
                <a:latin typeface="Times New Roman" pitchFamily="18" charset="0"/>
                <a:cs typeface="Times New Roman" pitchFamily="18" charset="0"/>
              </a:rPr>
            </a:br>
            <a:r>
              <a:rPr lang="uk-UA" sz="2790" b="1" dirty="0" smtClean="0">
                <a:solidFill>
                  <a:srgbClr val="002060"/>
                </a:solidFill>
                <a:latin typeface="Times New Roman" pitchFamily="18" charset="0"/>
                <a:cs typeface="Times New Roman" pitchFamily="18" charset="0"/>
              </a:rPr>
              <a:t>2 [FeSO</a:t>
            </a:r>
            <a:r>
              <a:rPr lang="uk-UA" sz="2790" b="1" baseline="-25000" dirty="0" smtClean="0">
                <a:solidFill>
                  <a:srgbClr val="002060"/>
                </a:solidFill>
                <a:latin typeface="Times New Roman" pitchFamily="18" charset="0"/>
                <a:cs typeface="Times New Roman" pitchFamily="18" charset="0"/>
              </a:rPr>
              <a:t>4 </a:t>
            </a:r>
            <a:r>
              <a:rPr lang="uk-UA" sz="2790" b="1" dirty="0" smtClean="0">
                <a:solidFill>
                  <a:srgbClr val="002060"/>
                </a:solidFill>
                <a:latin typeface="Times New Roman" pitchFamily="18" charset="0"/>
                <a:cs typeface="Times New Roman" pitchFamily="18" charset="0"/>
              </a:rPr>
              <a:t>• 7Н</a:t>
            </a:r>
            <a:r>
              <a:rPr lang="uk-UA" sz="2790" b="1" baseline="-25000" dirty="0" smtClean="0">
                <a:solidFill>
                  <a:srgbClr val="002060"/>
                </a:solidFill>
                <a:latin typeface="Times New Roman" pitchFamily="18" charset="0"/>
                <a:cs typeface="Times New Roman" pitchFamily="18" charset="0"/>
              </a:rPr>
              <a:t>2</a:t>
            </a:r>
            <a:r>
              <a:rPr lang="uk-UA" sz="2790" b="1" dirty="0" smtClean="0">
                <a:solidFill>
                  <a:srgbClr val="002060"/>
                </a:solidFill>
                <a:latin typeface="Times New Roman" pitchFamily="18" charset="0"/>
                <a:cs typeface="Times New Roman" pitchFamily="18" charset="0"/>
              </a:rPr>
              <a:t>O] = Fe</a:t>
            </a:r>
            <a:r>
              <a:rPr lang="uk-UA" sz="2790" b="1" baseline="-25000" dirty="0" smtClean="0">
                <a:solidFill>
                  <a:srgbClr val="002060"/>
                </a:solidFill>
                <a:latin typeface="Times New Roman" pitchFamily="18" charset="0"/>
                <a:cs typeface="Times New Roman" pitchFamily="18" charset="0"/>
              </a:rPr>
              <a:t>2</a:t>
            </a:r>
            <a:r>
              <a:rPr lang="uk-UA" sz="2790" b="1" dirty="0" smtClean="0">
                <a:solidFill>
                  <a:srgbClr val="002060"/>
                </a:solidFill>
                <a:latin typeface="Times New Roman" pitchFamily="18" charset="0"/>
                <a:cs typeface="Times New Roman" pitchFamily="18" charset="0"/>
              </a:rPr>
              <a:t>O</a:t>
            </a:r>
            <a:r>
              <a:rPr lang="uk-UA" sz="2790" b="1" baseline="-25000" dirty="0" smtClean="0">
                <a:solidFill>
                  <a:srgbClr val="002060"/>
                </a:solidFill>
                <a:latin typeface="Times New Roman" pitchFamily="18" charset="0"/>
                <a:cs typeface="Times New Roman" pitchFamily="18" charset="0"/>
              </a:rPr>
              <a:t>3</a:t>
            </a:r>
            <a:r>
              <a:rPr lang="uk-UA" sz="2790" b="1" dirty="0" smtClean="0">
                <a:solidFill>
                  <a:srgbClr val="002060"/>
                </a:solidFill>
                <a:latin typeface="Times New Roman" pitchFamily="18" charset="0"/>
                <a:cs typeface="Times New Roman" pitchFamily="18" charset="0"/>
              </a:rPr>
              <a:t> + Н</a:t>
            </a:r>
            <a:r>
              <a:rPr lang="uk-UA" sz="2790" b="1" baseline="-25000" dirty="0" smtClean="0">
                <a:solidFill>
                  <a:srgbClr val="002060"/>
                </a:solidFill>
                <a:latin typeface="Times New Roman" pitchFamily="18" charset="0"/>
                <a:cs typeface="Times New Roman" pitchFamily="18" charset="0"/>
              </a:rPr>
              <a:t>2</a:t>
            </a:r>
            <a:r>
              <a:rPr lang="uk-UA" sz="2790" b="1" dirty="0" smtClean="0">
                <a:solidFill>
                  <a:srgbClr val="002060"/>
                </a:solidFill>
                <a:latin typeface="Times New Roman" pitchFamily="18" charset="0"/>
                <a:cs typeface="Times New Roman" pitchFamily="18" charset="0"/>
              </a:rPr>
              <a:t>SO</a:t>
            </a:r>
            <a:r>
              <a:rPr lang="uk-UA" sz="2790" b="1" baseline="-25000" dirty="0" smtClean="0">
                <a:solidFill>
                  <a:srgbClr val="002060"/>
                </a:solidFill>
                <a:latin typeface="Times New Roman" pitchFamily="18" charset="0"/>
                <a:cs typeface="Times New Roman" pitchFamily="18" charset="0"/>
              </a:rPr>
              <a:t>4</a:t>
            </a:r>
            <a:r>
              <a:rPr lang="uk-UA" sz="2790" b="1" dirty="0" smtClean="0">
                <a:solidFill>
                  <a:srgbClr val="002060"/>
                </a:solidFill>
                <a:latin typeface="Times New Roman" pitchFamily="18" charset="0"/>
                <a:cs typeface="Times New Roman" pitchFamily="18" charset="0"/>
              </a:rPr>
              <a:t> + SO</a:t>
            </a:r>
            <a:r>
              <a:rPr lang="uk-UA" sz="2790" b="1" baseline="-25000" dirty="0" smtClean="0">
                <a:solidFill>
                  <a:srgbClr val="002060"/>
                </a:solidFill>
                <a:latin typeface="Times New Roman" pitchFamily="18" charset="0"/>
                <a:cs typeface="Times New Roman" pitchFamily="18" charset="0"/>
              </a:rPr>
              <a:t>2</a:t>
            </a:r>
            <a:r>
              <a:rPr lang="uk-UA" sz="2790" b="1" dirty="0" smtClean="0">
                <a:solidFill>
                  <a:srgbClr val="002060"/>
                </a:solidFill>
                <a:latin typeface="Times New Roman" pitchFamily="18" charset="0"/>
                <a:cs typeface="Times New Roman" pitchFamily="18" charset="0"/>
              </a:rPr>
              <a:t> + 13Н</a:t>
            </a:r>
            <a:r>
              <a:rPr lang="uk-UA" sz="2790" b="1" baseline="-25000" dirty="0" smtClean="0">
                <a:solidFill>
                  <a:srgbClr val="002060"/>
                </a:solidFill>
                <a:latin typeface="Times New Roman" pitchFamily="18" charset="0"/>
                <a:cs typeface="Times New Roman" pitchFamily="18" charset="0"/>
              </a:rPr>
              <a:t>2</a:t>
            </a:r>
            <a:r>
              <a:rPr lang="uk-UA" sz="2790" b="1" dirty="0" smtClean="0">
                <a:solidFill>
                  <a:srgbClr val="002060"/>
                </a:solidFill>
                <a:latin typeface="Times New Roman" pitchFamily="18" charset="0"/>
                <a:cs typeface="Times New Roman" pitchFamily="18" charset="0"/>
              </a:rPr>
              <a:t>O</a:t>
            </a:r>
            <a:endParaRPr lang="ru-RU" sz="2790" b="1" dirty="0" smtClean="0">
              <a:solidFill>
                <a:srgbClr val="002060"/>
              </a:solidFill>
              <a:latin typeface="Times New Roman" pitchFamily="18" charset="0"/>
              <a:cs typeface="Times New Roman" pitchFamily="18" charset="0"/>
            </a:endParaRPr>
          </a:p>
          <a:p>
            <a:endParaRPr lang="ru-RU" sz="2400" dirty="0"/>
          </a:p>
        </p:txBody>
      </p:sp>
      <p:pic>
        <p:nvPicPr>
          <p:cNvPr id="1026" name="Picture 2" descr="Установка для получения серной кислоты сжиганием серы в присутствии селитры, XVIII в.: 1 – печь, разогреваемая углями; 2 – стеклянный сосуд, где образующиеся газы взаимодействуют с парами воды; 3 – колбы, в которые собирают олеум"/>
          <p:cNvPicPr>
            <a:picLocks noChangeAspect="1" noChangeArrowheads="1"/>
          </p:cNvPicPr>
          <p:nvPr/>
        </p:nvPicPr>
        <p:blipFill>
          <a:blip r:embed="rId4" r:link="rId5" cstate="print"/>
          <a:srcRect/>
          <a:stretch>
            <a:fillRect/>
          </a:stretch>
        </p:blipFill>
        <p:spPr bwMode="auto">
          <a:xfrm>
            <a:off x="5436096" y="4797152"/>
            <a:ext cx="3220948" cy="1930512"/>
          </a:xfrm>
          <a:prstGeom prst="rect">
            <a:avLst/>
          </a:prstGeom>
          <a:noFill/>
          <a:ln w="9525">
            <a:noFill/>
            <a:miter lim="800000"/>
            <a:headEnd/>
            <a:tailEnd/>
          </a:ln>
        </p:spPr>
      </p:pic>
    </p:spTree>
    <p:extLst>
      <p:ext uri="{BB962C8B-B14F-4D97-AF65-F5344CB8AC3E}">
        <p14:creationId xmlns:p14="http://schemas.microsoft.com/office/powerpoint/2010/main" val="3479405058"/>
      </p:ext>
    </p:extLst>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barn(inVertical)">
                                      <p:cBhvr>
                                        <p:cTn id="7" dur="500"/>
                                        <p:tgtEl>
                                          <p:spTgt spid="266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barn(inVertical)">
                                      <p:cBhvr>
                                        <p:cTn id="2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194</TotalTime>
  <Words>978</Words>
  <Application>Microsoft Office PowerPoint</Application>
  <PresentationFormat>Экран (4:3)</PresentationFormat>
  <Paragraphs>197</Paragraphs>
  <Slides>46</Slides>
  <Notes>4</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46</vt:i4>
      </vt:variant>
    </vt:vector>
  </HeadingPairs>
  <TitlesOfParts>
    <vt:vector size="48" baseType="lpstr">
      <vt:lpstr>Изящная</vt:lpstr>
      <vt:lpstr>ISIS/Draw Sketch</vt:lpstr>
      <vt:lpstr>Урок-хімічна гра   «Давай одружимось» Тема:«Сульфатна кислота» 10 Клас</vt:lpstr>
      <vt:lpstr> «Навряд чи знайдеться інша речовина,  що добувається людиною,  яка настільки часто використовується в техніці, як сірчана кислота»      Д.І.Менделєєв   </vt:lpstr>
      <vt:lpstr>Робота на уроці допоможе вам:  </vt:lpstr>
      <vt:lpstr>            Девіз уроку  </vt:lpstr>
      <vt:lpstr>      Хімічна розминка </vt:lpstr>
      <vt:lpstr>Презентация PowerPoint</vt:lpstr>
      <vt:lpstr>Презентация PowerPoint</vt:lpstr>
      <vt:lpstr>Індикатори в кослому середовищі</vt:lpstr>
      <vt:lpstr>Історична довідка</vt:lpstr>
      <vt:lpstr>Презентация PowerPoint</vt:lpstr>
      <vt:lpstr>Презентация PowerPoint</vt:lpstr>
      <vt:lpstr>Будова H2SO4 </vt:lpstr>
      <vt:lpstr>Презентация PowerPoint</vt:lpstr>
      <vt:lpstr>Хімічні властивості</vt:lpstr>
      <vt:lpstr>Презентация PowerPoint</vt:lpstr>
      <vt:lpstr>Презентация PowerPoint</vt:lpstr>
      <vt:lpstr>Родовід</vt:lpstr>
      <vt:lpstr>Пам’ятайте таке правило:</vt:lpstr>
      <vt:lpstr>Презентация PowerPoint</vt:lpstr>
      <vt:lpstr>Обережно кислота !</vt:lpstr>
      <vt:lpstr>Презентация PowerPoint</vt:lpstr>
      <vt:lpstr>Родовiд   naoh</vt:lpstr>
      <vt:lpstr>Презентация PowerPoint</vt:lpstr>
      <vt:lpstr>Хімічні властивості</vt:lpstr>
      <vt:lpstr>Розклад цукру і целюлози під дією сульфатної кислоти</vt:lpstr>
      <vt:lpstr>Хімічні властивості</vt:lpstr>
      <vt:lpstr>Презентация PowerPoint</vt:lpstr>
      <vt:lpstr>Презентация PowerPoint</vt:lpstr>
      <vt:lpstr>Презентация PowerPoint</vt:lpstr>
      <vt:lpstr>Презентация PowerPoint</vt:lpstr>
      <vt:lpstr> Zn + H2SO4 конц →</vt:lpstr>
      <vt:lpstr>Презентация PowerPoint</vt:lpstr>
      <vt:lpstr>Презентация PowerPoint</vt:lpstr>
      <vt:lpstr>Хімічні властивості</vt:lpstr>
      <vt:lpstr>Застосування сульфатної кислоти</vt:lpstr>
      <vt:lpstr>Сульфатну кислоту застосовують</vt:lpstr>
      <vt:lpstr>Назва:  Сірчана кислота Е513. Група:  Харчова добавка. Вид:  Емульгатор, регулятор кислотності. Вплив на організм:  Дуже небезпечна. Дозволена в країнах:  Росія, Україна, країни ЄС. </vt:lpstr>
      <vt:lpstr>Знахождення Н2SО4 поза межами землі  </vt:lpstr>
      <vt:lpstr>Презентация PowerPoint</vt:lpstr>
      <vt:lpstr>Презентация PowerPoint</vt:lpstr>
      <vt:lpstr>Графічний диктант</vt:lpstr>
      <vt:lpstr>Графічний диктант(самоперевірка)</vt:lpstr>
      <vt:lpstr>Завершити рівняння реакцій</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Урок-хімічна гра   «Давай оружимось» Тема:«Сульфатна кислота» 10 Клас</dc:title>
  <dc:creator>Zhenia</dc:creator>
  <cp:lastModifiedBy>User</cp:lastModifiedBy>
  <cp:revision>25</cp:revision>
  <dcterms:created xsi:type="dcterms:W3CDTF">2016-11-16T11:24:42Z</dcterms:created>
  <dcterms:modified xsi:type="dcterms:W3CDTF">2016-12-13T21:39:01Z</dcterms:modified>
</cp:coreProperties>
</file>