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3" r:id="rId7"/>
    <p:sldId id="261" r:id="rId8"/>
    <p:sldId id="264" r:id="rId9"/>
    <p:sldId id="266" r:id="rId10"/>
    <p:sldId id="267" r:id="rId11"/>
    <p:sldId id="268" r:id="rId12"/>
    <p:sldId id="269" r:id="rId1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3817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howGuides="1">
      <p:cViewPr varScale="1">
        <p:scale>
          <a:sx n="61" d="100"/>
          <a:sy n="61" d="100"/>
        </p:scale>
        <p:origin x="96" y="468"/>
      </p:cViewPr>
      <p:guideLst>
        <p:guide orient="horz" pos="2183"/>
        <p:guide pos="3817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70905C-C78F-4D95-89E7-A957EC1A0008}" type="datetimeFigureOut">
              <a:rPr lang="ru-RU" smtClean="0"/>
              <a:t>12.10.2017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BA1399-D5DA-4765-96C4-215B06D3CEA1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984261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70905C-C78F-4D95-89E7-A957EC1A0008}" type="datetimeFigureOut">
              <a:rPr lang="ru-RU" smtClean="0"/>
              <a:t>12.10.2017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BA1399-D5DA-4765-96C4-215B06D3CEA1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973696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70905C-C78F-4D95-89E7-A957EC1A0008}" type="datetimeFigureOut">
              <a:rPr lang="ru-RU" smtClean="0"/>
              <a:t>12.10.2017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BA1399-D5DA-4765-96C4-215B06D3CEA1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627696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70905C-C78F-4D95-89E7-A957EC1A0008}" type="datetimeFigureOut">
              <a:rPr lang="ru-RU" smtClean="0"/>
              <a:t>12.10.2017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BA1399-D5DA-4765-96C4-215B06D3CEA1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238170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70905C-C78F-4D95-89E7-A957EC1A0008}" type="datetimeFigureOut">
              <a:rPr lang="ru-RU" smtClean="0"/>
              <a:t>12.10.2017</a:t>
            </a:fld>
            <a:endParaRPr lang="ru-RU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BA1399-D5DA-4765-96C4-215B06D3CEA1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164439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70905C-C78F-4D95-89E7-A957EC1A0008}" type="datetimeFigureOut">
              <a:rPr lang="ru-RU" smtClean="0"/>
              <a:t>12.10.2017</a:t>
            </a:fld>
            <a:endParaRPr lang="ru-RU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BA1399-D5DA-4765-96C4-215B06D3CEA1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364186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70905C-C78F-4D95-89E7-A957EC1A0008}" type="datetimeFigureOut">
              <a:rPr lang="ru-RU" smtClean="0"/>
              <a:t>12.10.2017</a:t>
            </a:fld>
            <a:endParaRPr lang="ru-RU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BA1399-D5DA-4765-96C4-215B06D3CEA1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557999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70905C-C78F-4D95-89E7-A957EC1A0008}" type="datetimeFigureOut">
              <a:rPr lang="ru-RU" smtClean="0"/>
              <a:t>12.10.2017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BA1399-D5DA-4765-96C4-215B06D3CEA1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880021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dirty="0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70905C-C78F-4D95-89E7-A957EC1A0008}" type="datetimeFigureOut">
              <a:rPr lang="ru-RU" smtClean="0"/>
              <a:t>12.10.2017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BA1399-D5DA-4765-96C4-215B06D3CEA1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424616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70905C-C78F-4D95-89E7-A957EC1A0008}" type="datetimeFigureOut">
              <a:rPr lang="ru-RU" smtClean="0"/>
              <a:t>12.10.2017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BA1399-D5DA-4765-96C4-215B06D3CEA1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695255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70905C-C78F-4D95-89E7-A957EC1A0008}" type="datetimeFigureOut">
              <a:rPr lang="ru-RU" smtClean="0"/>
              <a:t>12.10.2017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BA1399-D5DA-4765-96C4-215B06D3CEA1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90614914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70905C-C78F-4D95-89E7-A957EC1A0008}" type="datetimeFigureOut">
              <a:rPr lang="ru-RU" smtClean="0"/>
              <a:t>12.10.2017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BA1399-D5DA-4765-96C4-215B06D3CEA1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4938564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70905C-C78F-4D95-89E7-A957EC1A0008}" type="datetimeFigureOut">
              <a:rPr lang="ru-RU" smtClean="0"/>
              <a:t>12.10.2017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BA1399-D5DA-4765-96C4-215B06D3CEA1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61735434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70905C-C78F-4D95-89E7-A957EC1A0008}" type="datetimeFigureOut">
              <a:rPr lang="ru-RU" smtClean="0"/>
              <a:t>12.10.2017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BA1399-D5DA-4765-96C4-215B06D3CEA1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2680768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70905C-C78F-4D95-89E7-A957EC1A0008}" type="datetimeFigureOut">
              <a:rPr lang="ru-RU" smtClean="0"/>
              <a:t>12.10.2017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BA1399-D5DA-4765-96C4-215B06D3CEA1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2656052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70905C-C78F-4D95-89E7-A957EC1A0008}" type="datetimeFigureOut">
              <a:rPr lang="ru-RU" smtClean="0"/>
              <a:t>12.10.2017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BA1399-D5DA-4765-96C4-215B06D3CEA1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707598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70905C-C78F-4D95-89E7-A957EC1A0008}" type="datetimeFigureOut">
              <a:rPr lang="ru-RU" smtClean="0"/>
              <a:t>12.10.2017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87BA1399-D5DA-4765-96C4-215B06D3CEA1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70913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png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25336" y="441434"/>
            <a:ext cx="10468304" cy="2705922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 w="76200">
            <a:solidFill>
              <a:schemeClr val="accent1">
                <a:lumMod val="75000"/>
              </a:schemeClr>
            </a:solidFill>
          </a:ln>
        </p:spPr>
        <p:txBody>
          <a:bodyPr>
            <a:normAutofit/>
          </a:bodyPr>
          <a:lstStyle/>
          <a:p>
            <a:pPr algn="ctr"/>
            <a:r>
              <a:rPr lang="uk-UA" dirty="0"/>
              <a:t>Нафта. Склад, властивості нафти.  Продукти перегонки нафти, їх застосування. 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831370" y="3767053"/>
            <a:ext cx="9875636" cy="2318436"/>
          </a:xfrm>
          <a:blipFill>
            <a:blip r:embed="rId3"/>
            <a:tile tx="0" ty="0" sx="100000" sy="100000" flip="none" algn="tl"/>
          </a:blipFill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txBody>
          <a:bodyPr>
            <a:normAutofit fontScale="40000" lnSpcReduction="20000"/>
          </a:bodyPr>
          <a:lstStyle/>
          <a:p>
            <a:pPr algn="ctr"/>
            <a:r>
              <a:rPr lang="uk-UA" sz="8000" dirty="0" smtClean="0"/>
              <a:t>Урок-презентація з хімії для 11 класу .</a:t>
            </a:r>
          </a:p>
          <a:p>
            <a:pPr algn="ctr"/>
            <a:r>
              <a:rPr lang="uk-UA" sz="8000" dirty="0" smtClean="0"/>
              <a:t>Автор: </a:t>
            </a:r>
            <a:r>
              <a:rPr lang="uk-UA" sz="8000" dirty="0" smtClean="0">
                <a:solidFill>
                  <a:srgbClr val="00B050"/>
                </a:solidFill>
              </a:rPr>
              <a:t>Панова </a:t>
            </a:r>
            <a:r>
              <a:rPr lang="uk-UA" sz="8000" dirty="0">
                <a:solidFill>
                  <a:srgbClr val="00B050"/>
                </a:solidFill>
              </a:rPr>
              <a:t>Т</a:t>
            </a:r>
            <a:r>
              <a:rPr lang="uk-UA" sz="8000" dirty="0" smtClean="0">
                <a:solidFill>
                  <a:srgbClr val="00B050"/>
                </a:solidFill>
              </a:rPr>
              <a:t>етяна Миколаївна</a:t>
            </a:r>
            <a:r>
              <a:rPr lang="uk-UA" sz="8000" dirty="0" smtClean="0"/>
              <a:t>, учитель хімії Одеської загальноосвітньої школи №38 І-ІІІ </a:t>
            </a:r>
            <a:r>
              <a:rPr lang="uk-UA" sz="8000" dirty="0" smtClean="0"/>
              <a:t>ступенів Одеської міської ради Одеської області</a:t>
            </a:r>
            <a:endParaRPr lang="uk-UA" sz="8000" dirty="0" smtClean="0"/>
          </a:p>
          <a:p>
            <a:pPr algn="ctr"/>
            <a:r>
              <a:rPr lang="uk-UA" sz="8000" dirty="0" smtClean="0"/>
              <a:t>2017</a:t>
            </a:r>
            <a:r>
              <a:rPr lang="uk-UA" dirty="0" smtClean="0"/>
              <a:t>р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78435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89187" y="283779"/>
            <a:ext cx="9427779" cy="1200329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r>
              <a:rPr lang="uk-UA" dirty="0" smtClean="0">
                <a:solidFill>
                  <a:srgbClr val="FFFF00"/>
                </a:solidFill>
              </a:rPr>
              <a:t>Учитель:</a:t>
            </a:r>
          </a:p>
          <a:p>
            <a:r>
              <a:rPr lang="uk-UA" dirty="0" smtClean="0"/>
              <a:t>  - </a:t>
            </a:r>
            <a:r>
              <a:rPr lang="uk-UA" dirty="0" smtClean="0">
                <a:solidFill>
                  <a:srgbClr val="00B050"/>
                </a:solidFill>
              </a:rPr>
              <a:t>знайомить</a:t>
            </a:r>
            <a:r>
              <a:rPr lang="uk-UA" dirty="0" smtClean="0"/>
              <a:t> учнів із складом та властивостями нафти,  засобами її переробки;</a:t>
            </a:r>
          </a:p>
          <a:p>
            <a:r>
              <a:rPr lang="uk-UA" dirty="0" smtClean="0"/>
              <a:t>  - </a:t>
            </a:r>
            <a:r>
              <a:rPr lang="uk-UA" dirty="0" smtClean="0">
                <a:solidFill>
                  <a:srgbClr val="00B050"/>
                </a:solidFill>
              </a:rPr>
              <a:t>розглядає</a:t>
            </a:r>
            <a:r>
              <a:rPr lang="uk-UA" dirty="0" smtClean="0"/>
              <a:t> перспективи нафтопереробної промисловості;</a:t>
            </a:r>
          </a:p>
          <a:p>
            <a:r>
              <a:rPr lang="uk-UA" dirty="0"/>
              <a:t> </a:t>
            </a:r>
            <a:r>
              <a:rPr lang="uk-UA" dirty="0" smtClean="0"/>
              <a:t>- </a:t>
            </a:r>
            <a:r>
              <a:rPr lang="uk-UA" dirty="0" smtClean="0">
                <a:solidFill>
                  <a:srgbClr val="00B050"/>
                </a:solidFill>
              </a:rPr>
              <a:t>визначає</a:t>
            </a:r>
            <a:r>
              <a:rPr lang="uk-UA" dirty="0" smtClean="0">
                <a:solidFill>
                  <a:srgbClr val="00B050"/>
                </a:solidFill>
              </a:rPr>
              <a:t> </a:t>
            </a:r>
            <a:r>
              <a:rPr lang="uk-UA" dirty="0" smtClean="0"/>
              <a:t> екологічні проблеми, що пов´язані із переробкою нафти.</a:t>
            </a:r>
            <a:endParaRPr lang="ru-RU" dirty="0"/>
          </a:p>
        </p:txBody>
      </p:sp>
      <p:pic>
        <p:nvPicPr>
          <p:cNvPr id="3" name="1922870" descr="новый нефтеперерабатывающий завод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561"/>
          <a:stretch/>
        </p:blipFill>
        <p:spPr bwMode="auto">
          <a:xfrm>
            <a:off x="7458982" y="2475186"/>
            <a:ext cx="4589836" cy="3042745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 prst="riblet"/>
          </a:sp3d>
          <a:extLst/>
        </p:spPr>
      </p:pic>
      <p:sp>
        <p:nvSpPr>
          <p:cNvPr id="5" name="TextBox 4"/>
          <p:cNvSpPr txBox="1"/>
          <p:nvPr/>
        </p:nvSpPr>
        <p:spPr>
          <a:xfrm>
            <a:off x="356906" y="2587242"/>
            <a:ext cx="6743155" cy="3139321"/>
          </a:xfrm>
          <a:prstGeom prst="rect">
            <a:avLst/>
          </a:prstGeom>
          <a:solidFill>
            <a:srgbClr val="92D05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r>
              <a:rPr lang="uk-UA" dirty="0" smtClean="0">
                <a:solidFill>
                  <a:srgbClr val="FFFF00"/>
                </a:solidFill>
              </a:rPr>
              <a:t>Учні:</a:t>
            </a:r>
          </a:p>
          <a:p>
            <a:r>
              <a:rPr lang="uk-UA" i="1" dirty="0" smtClean="0">
                <a:solidFill>
                  <a:schemeClr val="accent5">
                    <a:lumMod val="75000"/>
                  </a:schemeClr>
                </a:solidFill>
              </a:rPr>
              <a:t>описують:</a:t>
            </a:r>
            <a:endParaRPr lang="ru-RU" dirty="0" smtClean="0">
              <a:solidFill>
                <a:schemeClr val="accent5">
                  <a:lumMod val="75000"/>
                </a:schemeClr>
              </a:solidFill>
            </a:endParaRPr>
          </a:p>
          <a:p>
            <a:pPr lvl="0"/>
            <a:r>
              <a:rPr lang="uk-UA" dirty="0" smtClean="0"/>
              <a:t>  - склад і властивості нафти;</a:t>
            </a:r>
            <a:endParaRPr lang="ru-RU" dirty="0" smtClean="0"/>
          </a:p>
          <a:p>
            <a:pPr lvl="0"/>
            <a:r>
              <a:rPr lang="uk-UA" dirty="0" smtClean="0"/>
              <a:t> -  процес та продукти перегонки нафти;</a:t>
            </a:r>
            <a:endParaRPr lang="ru-RU" dirty="0" smtClean="0"/>
          </a:p>
          <a:p>
            <a:r>
              <a:rPr lang="uk-UA" i="1" dirty="0" smtClean="0">
                <a:solidFill>
                  <a:schemeClr val="accent5">
                    <a:lumMod val="75000"/>
                  </a:schemeClr>
                </a:solidFill>
              </a:rPr>
              <a:t>характеризують:</a:t>
            </a:r>
          </a:p>
          <a:p>
            <a:pPr lvl="0"/>
            <a:r>
              <a:rPr lang="uk-UA" dirty="0" smtClean="0"/>
              <a:t> - значення </a:t>
            </a:r>
            <a:r>
              <a:rPr lang="uk-UA" dirty="0"/>
              <a:t>органічних речовин для розв’язування сировинної проблеми людства; </a:t>
            </a:r>
            <a:endParaRPr lang="ru-RU" dirty="0"/>
          </a:p>
          <a:p>
            <a:r>
              <a:rPr lang="uk-UA" dirty="0" smtClean="0"/>
              <a:t> - природну </a:t>
            </a:r>
            <a:r>
              <a:rPr lang="uk-UA" dirty="0"/>
              <a:t>вуглеводневу сировину як джерело добування органічних </a:t>
            </a:r>
            <a:r>
              <a:rPr lang="uk-UA" dirty="0"/>
              <a:t>сполук</a:t>
            </a:r>
            <a:r>
              <a:rPr lang="uk-UA" dirty="0" smtClean="0"/>
              <a:t>;</a:t>
            </a:r>
          </a:p>
          <a:p>
            <a:pPr lvl="0"/>
            <a:r>
              <a:rPr lang="uk-UA" dirty="0" smtClean="0"/>
              <a:t> 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131931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xperiment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3379" y="3026979"/>
            <a:ext cx="2734140" cy="3716721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 descr="http://www.xn-----7kcbmkfaolw0acwp3ak9a0lg.xn--p1ai/_/rsrc/1388375675675/neft-foto/Petroleum_cm05.jpg?height=320&amp;width=25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125" y="3185194"/>
            <a:ext cx="2916622" cy="3558506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726687" y="242547"/>
            <a:ext cx="9172135" cy="830997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r>
              <a:rPr lang="uk-UA" sz="2400" dirty="0" smtClean="0">
                <a:solidFill>
                  <a:srgbClr val="FF0000"/>
                </a:solidFill>
              </a:rPr>
              <a:t>Нафта</a:t>
            </a:r>
            <a:r>
              <a:rPr lang="uk-UA" sz="2400" dirty="0" smtClean="0"/>
              <a:t> (від грец. – спалахувати) – корисна копалина,</a:t>
            </a:r>
            <a:r>
              <a:rPr lang="ru-RU" sz="2400" dirty="0" smtClean="0"/>
              <a:t> поширена в </a:t>
            </a:r>
            <a:r>
              <a:rPr lang="uk-UA" sz="2400" dirty="0" smtClean="0"/>
              <a:t>осадовій</a:t>
            </a:r>
            <a:r>
              <a:rPr lang="ru-RU" sz="2400" dirty="0" smtClean="0"/>
              <a:t> </a:t>
            </a:r>
            <a:r>
              <a:rPr lang="ru-RU" sz="2400" dirty="0" smtClean="0"/>
              <a:t>оболонці</a:t>
            </a:r>
            <a:r>
              <a:rPr lang="ru-RU" sz="2400" dirty="0" smtClean="0"/>
              <a:t> Землі.  До складу </a:t>
            </a:r>
            <a:r>
              <a:rPr lang="ru-RU" sz="2400" dirty="0" err="1" smtClean="0"/>
              <a:t>нафти</a:t>
            </a:r>
            <a:r>
              <a:rPr lang="ru-RU" sz="2400" dirty="0" smtClean="0"/>
              <a:t> </a:t>
            </a:r>
            <a:r>
              <a:rPr lang="ru-RU" sz="2400" dirty="0" err="1" smtClean="0"/>
              <a:t>входять</a:t>
            </a:r>
            <a:r>
              <a:rPr lang="ru-RU" sz="2400" dirty="0" smtClean="0"/>
              <a:t>:</a:t>
            </a:r>
            <a:endParaRPr lang="ru-RU" sz="2400" dirty="0"/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34607212"/>
              </p:ext>
            </p:extLst>
          </p:nvPr>
        </p:nvGraphicFramePr>
        <p:xfrm>
          <a:off x="3444555" y="1523421"/>
          <a:ext cx="5790796" cy="3323545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  <a:tableStyleId>{5C22544A-7EE6-4342-B048-85BDC9FD1C3A}</a:tableStyleId>
              </a:tblPr>
              <a:tblGrid>
                <a:gridCol w="2895398"/>
                <a:gridCol w="2895398"/>
              </a:tblGrid>
              <a:tr h="580345"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Склад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%, мас.</a:t>
                      </a:r>
                      <a:endParaRPr lang="ru-RU" dirty="0"/>
                    </a:p>
                  </a:txBody>
                  <a:tcPr/>
                </a:tc>
              </a:tr>
              <a:tr h="331669"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С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82-87</a:t>
                      </a:r>
                      <a:endParaRPr lang="ru-RU" dirty="0"/>
                    </a:p>
                  </a:txBody>
                  <a:tcPr/>
                </a:tc>
              </a:tr>
              <a:tr h="331669"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Н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11-15</a:t>
                      </a:r>
                      <a:endParaRPr lang="ru-RU" dirty="0"/>
                    </a:p>
                  </a:txBody>
                  <a:tcPr/>
                </a:tc>
              </a:tr>
              <a:tr h="331669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S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0,1-</a:t>
                      </a:r>
                      <a:r>
                        <a:rPr lang="uk-UA" dirty="0" smtClean="0"/>
                        <a:t>7,0</a:t>
                      </a:r>
                      <a:endParaRPr lang="ru-RU" dirty="0"/>
                    </a:p>
                  </a:txBody>
                  <a:tcPr/>
                </a:tc>
              </a:tr>
              <a:tr h="331669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N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до 2,2</a:t>
                      </a:r>
                      <a:endParaRPr lang="ru-RU" dirty="0"/>
                    </a:p>
                  </a:txBody>
                  <a:tcPr/>
                </a:tc>
              </a:tr>
              <a:tr h="331669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O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До 1,5</a:t>
                      </a:r>
                      <a:endParaRPr lang="ru-RU" dirty="0"/>
                    </a:p>
                  </a:txBody>
                  <a:tcPr/>
                </a:tc>
              </a:tr>
              <a:tr h="817814">
                <a:tc>
                  <a:txBody>
                    <a:bodyPr/>
                    <a:lstStyle/>
                    <a:p>
                      <a:r>
                        <a:rPr lang="uk-UA" dirty="0" smtClean="0"/>
                        <a:t>Інші</a:t>
                      </a:r>
                      <a:r>
                        <a:rPr lang="uk-UA" baseline="0" dirty="0" smtClean="0"/>
                        <a:t> елементи(</a:t>
                      </a:r>
                      <a:r>
                        <a:rPr lang="en-US" baseline="0" dirty="0" err="1" smtClean="0"/>
                        <a:t>V,Ni,FeCa,K,P</a:t>
                      </a:r>
                      <a:r>
                        <a:rPr lang="en-US" baseline="0" dirty="0" smtClean="0"/>
                        <a:t>,</a:t>
                      </a:r>
                      <a:endParaRPr lang="uk-UA" baseline="0" dirty="0" smtClean="0"/>
                    </a:p>
                    <a:p>
                      <a:r>
                        <a:rPr lang="en-US" baseline="0" dirty="0" err="1" smtClean="0"/>
                        <a:t>Si,Cu</a:t>
                      </a:r>
                      <a:r>
                        <a:rPr lang="en-US" baseline="0" dirty="0" smtClean="0"/>
                        <a:t>)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невеликі кількості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351288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5">
                <a:lumMod val="0"/>
                <a:lumOff val="100000"/>
              </a:schemeClr>
            </a:gs>
            <a:gs pos="63000">
              <a:schemeClr val="accent5">
                <a:lumMod val="0"/>
                <a:lumOff val="100000"/>
              </a:schemeClr>
            </a:gs>
            <a:gs pos="100000">
              <a:schemeClr val="accent5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Черный ствол и гигантских нефти падение 3d — стоковое фото #14319798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373" y="1947041"/>
            <a:ext cx="2963917" cy="2963917"/>
          </a:xfrm>
          <a:prstGeom prst="rect">
            <a:avLst/>
          </a:prstGeom>
          <a:noFill/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435773" y="536027"/>
            <a:ext cx="8339958" cy="5909310"/>
          </a:xfrm>
          <a:prstGeom prst="rect">
            <a:avLst/>
          </a:prstGeom>
          <a:solidFill>
            <a:srgbClr val="FFC000"/>
          </a:solidFill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pPr algn="ctr"/>
            <a:r>
              <a:rPr lang="uk-UA" sz="2400" dirty="0" smtClean="0">
                <a:solidFill>
                  <a:srgbClr val="FF0000"/>
                </a:solidFill>
              </a:rPr>
              <a:t>Нафта</a:t>
            </a:r>
            <a:r>
              <a:rPr lang="uk-UA" sz="2400" dirty="0" smtClean="0"/>
              <a:t>  - це суміш  понад 1000органічних та неорганічних речовин: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uk-UA" sz="2400" dirty="0" smtClean="0"/>
              <a:t>Алкани;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uk-UA" sz="2400" dirty="0" err="1" smtClean="0"/>
              <a:t>Циклоалкани</a:t>
            </a:r>
            <a:r>
              <a:rPr lang="uk-UA" sz="2400" dirty="0" smtClean="0"/>
              <a:t>;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uk-UA" sz="2400" dirty="0" smtClean="0"/>
              <a:t>Ароматичні вуглеводні</a:t>
            </a:r>
          </a:p>
          <a:p>
            <a:pPr algn="ctr"/>
            <a:r>
              <a:rPr lang="uk-UA" sz="2400" dirty="0" smtClean="0"/>
              <a:t>Склад нафти не можна </a:t>
            </a:r>
            <a:r>
              <a:rPr lang="ru-RU" sz="2400" dirty="0" err="1" smtClean="0"/>
              <a:t>записати</a:t>
            </a:r>
            <a:r>
              <a:rPr lang="ru-RU" sz="2400" dirty="0" smtClean="0"/>
              <a:t> </a:t>
            </a:r>
            <a:r>
              <a:rPr lang="ru-RU" sz="2400" dirty="0" err="1" smtClean="0"/>
              <a:t>однією</a:t>
            </a:r>
            <a:r>
              <a:rPr lang="ru-RU" sz="2400" dirty="0" smtClean="0"/>
              <a:t> формулою. </a:t>
            </a:r>
            <a:r>
              <a:rPr lang="ru-RU" sz="2400" dirty="0" err="1" smtClean="0"/>
              <a:t>Її</a:t>
            </a:r>
            <a:r>
              <a:rPr lang="ru-RU" sz="2400" dirty="0" smtClean="0"/>
              <a:t> склад </a:t>
            </a:r>
            <a:r>
              <a:rPr lang="ru-RU" sz="2400" dirty="0" err="1" smtClean="0"/>
              <a:t>непостійний</a:t>
            </a:r>
            <a:r>
              <a:rPr lang="ru-RU" sz="2400" dirty="0" smtClean="0"/>
              <a:t> та </a:t>
            </a:r>
            <a:r>
              <a:rPr lang="ru-RU" sz="2400" dirty="0" err="1" smtClean="0"/>
              <a:t>залежить</a:t>
            </a:r>
            <a:r>
              <a:rPr lang="ru-RU" sz="2400" dirty="0" smtClean="0"/>
              <a:t> </a:t>
            </a:r>
            <a:r>
              <a:rPr lang="ru-RU" sz="2400" dirty="0" err="1" smtClean="0"/>
              <a:t>від</a:t>
            </a:r>
            <a:r>
              <a:rPr lang="ru-RU" sz="2400" dirty="0" smtClean="0"/>
              <a:t> </a:t>
            </a:r>
            <a:r>
              <a:rPr lang="ru-RU" sz="2400" dirty="0" err="1" smtClean="0"/>
              <a:t>родовища</a:t>
            </a:r>
            <a:r>
              <a:rPr lang="ru-RU" sz="2400" dirty="0" smtClean="0"/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ru-RU" sz="24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uk-UA" sz="2400" dirty="0" smtClean="0">
                <a:solidFill>
                  <a:srgbClr val="FF0000"/>
                </a:solidFill>
              </a:rPr>
              <a:t>Фізичні властивості: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uk-UA" sz="2400" dirty="0"/>
              <a:t> </a:t>
            </a:r>
            <a:r>
              <a:rPr lang="uk-UA" sz="2400" dirty="0" smtClean="0"/>
              <a:t> В´язка масляниста рідина;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uk-UA" sz="2400" dirty="0" smtClean="0"/>
              <a:t>У воді не розчиняється;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uk-UA" sz="2400" dirty="0" smtClean="0"/>
              <a:t>Має специфічний запах;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uk-UA" sz="2400" dirty="0" smtClean="0"/>
              <a:t>Колір від світло-коричневого до чорного (бакинська нафта кольору взагалі не має);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uk-UA" sz="2400" dirty="0" smtClean="0"/>
              <a:t>Густина 730 </a:t>
            </a:r>
            <a:r>
              <a:rPr lang="uk-UA" sz="2400" dirty="0">
                <a:sym typeface="Symbol" panose="05050102010706020507" pitchFamily="18" charset="2"/>
              </a:rPr>
              <a:t></a:t>
            </a:r>
            <a:r>
              <a:rPr lang="uk-UA" sz="2400" dirty="0"/>
              <a:t> 1060 </a:t>
            </a:r>
            <a:r>
              <a:rPr lang="uk-UA" sz="2400" dirty="0" smtClean="0"/>
              <a:t>кг/м</a:t>
            </a:r>
            <a:r>
              <a:rPr lang="uk-UA" sz="2400" baseline="30000" dirty="0" smtClean="0"/>
              <a:t>3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152786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B0F0"/>
            </a:gs>
            <a:gs pos="63000">
              <a:schemeClr val="accent5">
                <a:lumMod val="0"/>
                <a:lumOff val="100000"/>
              </a:schemeClr>
            </a:gs>
            <a:gs pos="100000">
              <a:schemeClr val="accent5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024626" y="64287"/>
            <a:ext cx="60697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800" dirty="0" smtClean="0">
                <a:solidFill>
                  <a:srgbClr val="92D050"/>
                </a:solidFill>
              </a:rPr>
              <a:t>Добування нафти</a:t>
            </a:r>
            <a:endParaRPr lang="ru-RU" sz="4800" dirty="0">
              <a:solidFill>
                <a:srgbClr val="92D050"/>
              </a:solidFill>
            </a:endParaRPr>
          </a:p>
        </p:txBody>
      </p:sp>
      <p:pic>
        <p:nvPicPr>
          <p:cNvPr id="7" name="Picture 2" descr="oilwell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112"/>
          <a:stretch>
            <a:fillRect/>
          </a:stretch>
        </p:blipFill>
        <p:spPr bwMode="auto">
          <a:xfrm>
            <a:off x="701274" y="1067480"/>
            <a:ext cx="4336101" cy="3291772"/>
          </a:xfrm>
          <a:prstGeom prst="rect">
            <a:avLst/>
          </a:prstGeom>
          <a:solidFill>
            <a:srgbClr val="92D050"/>
          </a:solidFill>
          <a:ln w="57150">
            <a:solidFill>
              <a:srgbClr val="00B050"/>
            </a:solidFill>
          </a:ln>
        </p:spPr>
      </p:pic>
      <p:pic>
        <p:nvPicPr>
          <p:cNvPr id="3075" name="Picture 3" descr="bur7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3370" y="4087147"/>
            <a:ext cx="2590800" cy="2400300"/>
          </a:xfrm>
          <a:prstGeom prst="rect">
            <a:avLst/>
          </a:prstGeom>
          <a:noFill/>
          <a:ln w="76200">
            <a:solidFill>
              <a:srgbClr val="FFFF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http://player.myshared.ru/9/928872/slides/slide_6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710" t="19284" r="11369" b="45697"/>
          <a:stretch/>
        </p:blipFill>
        <p:spPr bwMode="auto">
          <a:xfrm>
            <a:off x="7199587" y="1035022"/>
            <a:ext cx="4485583" cy="3373454"/>
          </a:xfrm>
          <a:prstGeom prst="rect">
            <a:avLst/>
          </a:prstGeom>
          <a:noFill/>
          <a:ln w="76200">
            <a:solidFill>
              <a:srgbClr val="00B0F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5157952" y="1697120"/>
            <a:ext cx="40832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/>
              <a:t>А) на суші</a:t>
            </a:r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7772400" y="4713890"/>
            <a:ext cx="32949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/>
              <a:t>Б) на морі</a:t>
            </a:r>
            <a:endParaRPr lang="ru-RU" dirty="0"/>
          </a:p>
        </p:txBody>
      </p:sp>
      <p:sp>
        <p:nvSpPr>
          <p:cNvPr id="11" name="TextBox 10"/>
          <p:cNvSpPr txBox="1"/>
          <p:nvPr/>
        </p:nvSpPr>
        <p:spPr>
          <a:xfrm>
            <a:off x="7657335" y="6069724"/>
            <a:ext cx="30632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/>
              <a:t>В) буровий </a:t>
            </a:r>
            <a:r>
              <a:rPr lang="uk-UA" dirty="0"/>
              <a:t>і</a:t>
            </a:r>
            <a:r>
              <a:rPr lang="uk-UA" dirty="0" smtClean="0"/>
              <a:t>нструмент</a:t>
            </a:r>
            <a:endParaRPr lang="ru-RU" dirty="0"/>
          </a:p>
        </p:txBody>
      </p:sp>
      <p:pic>
        <p:nvPicPr>
          <p:cNvPr id="3078" name="Picture 6" descr="oilwell8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4397" y="4129938"/>
            <a:ext cx="3093521" cy="2586824"/>
          </a:xfrm>
          <a:prstGeom prst="rect">
            <a:avLst/>
          </a:prstGeom>
          <a:noFill/>
          <a:ln w="762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882013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B0F0"/>
            </a:gs>
            <a:gs pos="44000">
              <a:schemeClr val="tx2">
                <a:lumMod val="60000"/>
                <a:lumOff val="40000"/>
              </a:schemeClr>
            </a:gs>
            <a:gs pos="65000">
              <a:schemeClr val="accent5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184636" y="31828"/>
            <a:ext cx="61958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000" dirty="0" smtClean="0">
                <a:solidFill>
                  <a:srgbClr val="FFC000"/>
                </a:solidFill>
              </a:rPr>
              <a:t>Транспортування нафти</a:t>
            </a:r>
            <a:endParaRPr lang="ru-RU" sz="4000" dirty="0">
              <a:solidFill>
                <a:srgbClr val="FFC000"/>
              </a:solidFill>
            </a:endParaRPr>
          </a:p>
        </p:txBody>
      </p:sp>
      <p:pic>
        <p:nvPicPr>
          <p:cNvPr id="7170" name="Picture 2" descr="Картинки по запросу картинки транспортировки нефт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872" y="739714"/>
            <a:ext cx="4211473" cy="3055233"/>
          </a:xfrm>
          <a:prstGeom prst="rect">
            <a:avLst/>
          </a:prstGeom>
          <a:noFill/>
          <a:ln w="76200">
            <a:solidFill>
              <a:srgbClr val="FFFF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Картинки по запросу картинки транспортировки нефти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1155" y="874764"/>
            <a:ext cx="4104948" cy="2721761"/>
          </a:xfrm>
          <a:prstGeom prst="rect">
            <a:avLst/>
          </a:prstGeom>
          <a:noFill/>
          <a:ln w="76200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Картинки по запросу картинки транспортировки нефти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24829" y="3876521"/>
            <a:ext cx="3610129" cy="2839589"/>
          </a:xfrm>
          <a:prstGeom prst="rect">
            <a:avLst/>
          </a:prstGeom>
          <a:noFill/>
          <a:ln w="76200">
            <a:solidFill>
              <a:srgbClr val="7030A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6" name="Picture 8" descr="Картинки по запросу картинки транспортировки нефти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017" y="4186533"/>
            <a:ext cx="3149741" cy="2445681"/>
          </a:xfrm>
          <a:prstGeom prst="rect">
            <a:avLst/>
          </a:prstGeom>
          <a:noFill/>
          <a:ln w="76200">
            <a:solidFill>
              <a:srgbClr val="00B05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8" name="Picture 10" descr="Картинки по запросу картинки транспортировки нефти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3882" y="2763408"/>
            <a:ext cx="4891211" cy="3225365"/>
          </a:xfrm>
          <a:prstGeom prst="rect">
            <a:avLst/>
          </a:prstGeom>
          <a:noFill/>
          <a:ln w="76200">
            <a:solidFill>
              <a:srgbClr val="00B0F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31844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B0F0"/>
            </a:gs>
            <a:gs pos="82000">
              <a:srgbClr val="FFFF00"/>
            </a:gs>
            <a:gs pos="98000">
              <a:schemeClr val="accent5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Картинки по запросу картинки связанные с нефтью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4" name="Picture 12" descr="Картинки по запросу картинки транспортировки нефт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05405" y="6251082"/>
            <a:ext cx="2143125" cy="2133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710426" y="160337"/>
            <a:ext cx="434575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600" dirty="0" smtClean="0">
                <a:solidFill>
                  <a:srgbClr val="FF0000"/>
                </a:solidFill>
              </a:rPr>
              <a:t>Перегонка нафти</a:t>
            </a:r>
            <a:endParaRPr lang="ru-RU" sz="3600" dirty="0">
              <a:solidFill>
                <a:srgbClr val="FF0000"/>
              </a:solidFill>
            </a:endParaRPr>
          </a:p>
        </p:txBody>
      </p:sp>
      <p:sp>
        <p:nvSpPr>
          <p:cNvPr id="5" name="AutoShape 6" descr="Картинки по запросу фото владимира шухова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4104" name="Picture 8" descr="Картинки по запросу фото владимира шухова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975" y="160337"/>
            <a:ext cx="2650687" cy="3887676"/>
          </a:xfrm>
          <a:prstGeom prst="rect">
            <a:avLst/>
          </a:prstGeom>
          <a:noFill/>
          <a:ln w="76200">
            <a:solidFill>
              <a:srgbClr val="00B0F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6" name="Picture 10" descr="Картинки по запросу фото дмитрия менделеева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9540" y="160337"/>
            <a:ext cx="3209623" cy="3717980"/>
          </a:xfrm>
          <a:prstGeom prst="rect">
            <a:avLst/>
          </a:prstGeom>
          <a:noFill/>
          <a:ln w="76200">
            <a:solidFill>
              <a:schemeClr val="accent4">
                <a:lumMod val="75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307975" y="4382814"/>
            <a:ext cx="2876659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dirty="0" err="1" smtClean="0"/>
              <a:t>В.Г.Шухов</a:t>
            </a:r>
            <a:r>
              <a:rPr lang="uk-UA" dirty="0" smtClean="0"/>
              <a:t>(1853-1939)</a:t>
            </a:r>
          </a:p>
          <a:p>
            <a:pPr algn="ctr"/>
            <a:r>
              <a:rPr lang="uk-UA" dirty="0" smtClean="0"/>
              <a:t>Розробив промислову установку для перегонки нафти з розкладанням на фракції. </a:t>
            </a:r>
          </a:p>
          <a:p>
            <a:pPr algn="ctr"/>
            <a:r>
              <a:rPr lang="uk-UA" dirty="0" smtClean="0"/>
              <a:t>На межі 1900 р. працював в Україні.</a:t>
            </a:r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7630510" y="4414345"/>
            <a:ext cx="424092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dirty="0" err="1" smtClean="0"/>
              <a:t>Д.І.Менделєєв</a:t>
            </a:r>
            <a:r>
              <a:rPr lang="uk-UA" dirty="0" smtClean="0"/>
              <a:t>(1834-1907)</a:t>
            </a:r>
          </a:p>
          <a:p>
            <a:pPr algn="ctr"/>
            <a:r>
              <a:rPr lang="uk-UA" dirty="0" smtClean="0"/>
              <a:t>Розробив принцип безперервної </a:t>
            </a:r>
            <a:r>
              <a:rPr lang="uk-UA" dirty="0" err="1" smtClean="0"/>
              <a:t>дробної</a:t>
            </a:r>
            <a:r>
              <a:rPr lang="uk-UA" dirty="0" smtClean="0"/>
              <a:t> переробки нафти та випробував нову технологію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184634" y="1245476"/>
            <a:ext cx="499490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600" dirty="0" smtClean="0"/>
              <a:t>Це спосіб переробки нафти, що ґрунтується на відмінності в температурах кипіння компонентів нафти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2531384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B0F0"/>
            </a:gs>
            <a:gs pos="50000">
              <a:srgbClr val="FFFF00"/>
            </a:gs>
            <a:gs pos="98000">
              <a:schemeClr val="accent5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191408" y="331076"/>
            <a:ext cx="827689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000" dirty="0" smtClean="0"/>
              <a:t>Установка фракційної  перегонки нафти за атмосферним тиском</a:t>
            </a:r>
            <a:endParaRPr lang="ru-RU" sz="4000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/>
          <a:srcRect l="6897" t="5764" r="2222" b="4524"/>
          <a:stretch/>
        </p:blipFill>
        <p:spPr>
          <a:xfrm>
            <a:off x="346842" y="1843701"/>
            <a:ext cx="4698124" cy="4882036"/>
          </a:xfrm>
          <a:prstGeom prst="rect">
            <a:avLst/>
          </a:prstGeom>
          <a:ln w="76200">
            <a:solidFill>
              <a:srgbClr val="7030A0"/>
            </a:solidFill>
          </a:ln>
        </p:spPr>
      </p:pic>
      <p:sp>
        <p:nvSpPr>
          <p:cNvPr id="4" name="TextBox 3"/>
          <p:cNvSpPr txBox="1"/>
          <p:nvPr/>
        </p:nvSpPr>
        <p:spPr>
          <a:xfrm>
            <a:off x="5722883" y="1803519"/>
            <a:ext cx="5722883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dirty="0" smtClean="0"/>
              <a:t>1 – сира нафта;</a:t>
            </a:r>
          </a:p>
          <a:p>
            <a:r>
              <a:rPr lang="uk-UA" sz="2400" dirty="0" smtClean="0"/>
              <a:t>2 – трубчаста піч; (для підігрівання нафти)</a:t>
            </a:r>
          </a:p>
          <a:p>
            <a:r>
              <a:rPr lang="uk-UA" sz="2400" dirty="0" smtClean="0"/>
              <a:t>3 – ректифікаційна колона;</a:t>
            </a:r>
          </a:p>
          <a:p>
            <a:r>
              <a:rPr lang="uk-UA" sz="2400" dirty="0" smtClean="0">
                <a:solidFill>
                  <a:srgbClr val="FF0000"/>
                </a:solidFill>
              </a:rPr>
              <a:t>4- газовий бензин;</a:t>
            </a:r>
          </a:p>
          <a:p>
            <a:r>
              <a:rPr lang="uk-UA" sz="2400" dirty="0" smtClean="0">
                <a:solidFill>
                  <a:srgbClr val="FF0000"/>
                </a:solidFill>
              </a:rPr>
              <a:t>5 – лігроїн;</a:t>
            </a:r>
          </a:p>
          <a:p>
            <a:r>
              <a:rPr lang="uk-UA" sz="2400" dirty="0" smtClean="0">
                <a:solidFill>
                  <a:srgbClr val="FF0000"/>
                </a:solidFill>
              </a:rPr>
              <a:t>6 – газолін;</a:t>
            </a:r>
          </a:p>
          <a:p>
            <a:r>
              <a:rPr lang="uk-UA" sz="2400" dirty="0" smtClean="0">
                <a:solidFill>
                  <a:srgbClr val="FF0000"/>
                </a:solidFill>
              </a:rPr>
              <a:t>7 – гас;</a:t>
            </a:r>
          </a:p>
          <a:p>
            <a:r>
              <a:rPr lang="uk-UA" sz="2400" dirty="0" smtClean="0">
                <a:solidFill>
                  <a:srgbClr val="FF0000"/>
                </a:solidFill>
              </a:rPr>
              <a:t>8 – реактивне пальне;</a:t>
            </a:r>
          </a:p>
          <a:p>
            <a:r>
              <a:rPr lang="uk-UA" sz="2400" dirty="0" smtClean="0">
                <a:solidFill>
                  <a:srgbClr val="FF0000"/>
                </a:solidFill>
              </a:rPr>
              <a:t>9 – дизельне пальне;</a:t>
            </a:r>
          </a:p>
          <a:p>
            <a:r>
              <a:rPr lang="uk-UA" sz="2400" dirty="0" smtClean="0">
                <a:solidFill>
                  <a:srgbClr val="FF0000"/>
                </a:solidFill>
              </a:rPr>
              <a:t>10 – мазут;</a:t>
            </a:r>
          </a:p>
          <a:p>
            <a:r>
              <a:rPr lang="uk-UA" sz="2400" dirty="0" smtClean="0">
                <a:solidFill>
                  <a:srgbClr val="FF0000"/>
                </a:solidFill>
              </a:rPr>
              <a:t>11 – гудрон.</a:t>
            </a:r>
            <a:endParaRPr lang="ru-RU" sz="2400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9648497" y="4145256"/>
            <a:ext cx="23648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dirty="0" smtClean="0">
                <a:solidFill>
                  <a:srgbClr val="7030A0"/>
                </a:solidFill>
              </a:rPr>
              <a:t>Продукти перегонки нафти</a:t>
            </a:r>
            <a:endParaRPr lang="ru-RU" sz="2400" dirty="0">
              <a:solidFill>
                <a:srgbClr val="7030A0"/>
              </a:solidFill>
            </a:endParaRPr>
          </a:p>
        </p:txBody>
      </p:sp>
      <p:sp>
        <p:nvSpPr>
          <p:cNvPr id="8" name="Правая фигурная скобка 7"/>
          <p:cNvSpPr/>
          <p:nvPr/>
        </p:nvSpPr>
        <p:spPr>
          <a:xfrm>
            <a:off x="8592207" y="3310759"/>
            <a:ext cx="1056290" cy="2869324"/>
          </a:xfrm>
          <a:prstGeom prst="rightBrace">
            <a:avLst/>
          </a:prstGeom>
          <a:solidFill>
            <a:srgbClr val="7030A0"/>
          </a:solidFill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28256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B0F0"/>
            </a:gs>
            <a:gs pos="43000">
              <a:srgbClr val="FFFF00"/>
            </a:gs>
            <a:gs pos="98000">
              <a:schemeClr val="accent5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604619" y="165913"/>
            <a:ext cx="10909738" cy="584775"/>
          </a:xfrm>
          <a:prstGeom prst="rect">
            <a:avLst/>
          </a:prstGeom>
          <a:solidFill>
            <a:srgbClr val="92D050"/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wrap="square" rtlCol="0">
            <a:spAutoFit/>
          </a:bodyPr>
          <a:lstStyle/>
          <a:p>
            <a:r>
              <a:rPr lang="uk-UA" sz="3200" dirty="0" smtClean="0"/>
              <a:t>Нафтопереробна промисловість та екологічні проблеми</a:t>
            </a:r>
            <a:endParaRPr lang="ru-RU" sz="3200" dirty="0"/>
          </a:p>
        </p:txBody>
      </p:sp>
      <p:sp>
        <p:nvSpPr>
          <p:cNvPr id="8" name="AutoShape 4" descr="Картинки по запросу картинки с єкологическими проблемами и нефтью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8198" name="Picture 6" descr="Картинки по запросу картинки с єкологическими проблемами и нефтью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375" y="4030964"/>
            <a:ext cx="3889938" cy="2621174"/>
          </a:xfrm>
          <a:prstGeom prst="rect">
            <a:avLst/>
          </a:prstGeom>
          <a:noFill/>
          <a:ln w="76200">
            <a:solidFill>
              <a:schemeClr val="accent4">
                <a:lumMod val="60000"/>
                <a:lumOff val="40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2" name="Picture 10" descr="Картинки по запросу картинки с єкологическими проблемами и нефтью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209" y="1178493"/>
            <a:ext cx="3964104" cy="2660355"/>
          </a:xfrm>
          <a:prstGeom prst="rect">
            <a:avLst/>
          </a:prstGeom>
          <a:noFill/>
          <a:ln w="76200">
            <a:solidFill>
              <a:schemeClr val="accent4">
                <a:lumMod val="60000"/>
                <a:lumOff val="40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4" name="Picture 12" descr="Картинки по запросу картинки с єкологическими проблемами и нефтью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53717" y="3808601"/>
            <a:ext cx="3503468" cy="3010793"/>
          </a:xfrm>
          <a:prstGeom prst="rect">
            <a:avLst/>
          </a:prstGeom>
          <a:noFill/>
          <a:ln w="76200">
            <a:solidFill>
              <a:srgbClr val="0070C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6" name="Picture 14" descr="Картинки по запросу картинки с єкологическими проблемами и нефтью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5631" y="2476694"/>
            <a:ext cx="4187631" cy="2710329"/>
          </a:xfrm>
          <a:prstGeom prst="rect">
            <a:avLst/>
          </a:prstGeom>
          <a:noFill/>
          <a:ln w="76200">
            <a:solidFill>
              <a:srgbClr val="FF0000"/>
            </a:solidFill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8" name="Picture 16" descr="Картинки по запросу картинки с єкологическими проблемами и нефтью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53717" y="946262"/>
            <a:ext cx="3462718" cy="2641730"/>
          </a:xfrm>
          <a:prstGeom prst="rect">
            <a:avLst/>
          </a:prstGeom>
          <a:noFill/>
          <a:ln w="76200">
            <a:solidFill>
              <a:srgbClr val="0070C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952219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B0F0"/>
            </a:gs>
            <a:gs pos="50000">
              <a:srgbClr val="FFFF00"/>
            </a:gs>
            <a:gs pos="98000">
              <a:schemeClr val="accent5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20261" y="1387366"/>
            <a:ext cx="11398469" cy="5092261"/>
          </a:xfrm>
          <a:ln w="76200">
            <a:solidFill>
              <a:srgbClr val="00B0F0"/>
            </a:solidFill>
          </a:ln>
        </p:spPr>
        <p:txBody>
          <a:bodyPr>
            <a:noAutofit/>
          </a:bodyPr>
          <a:lstStyle/>
          <a:p>
            <a:pPr algn="ctr"/>
            <a:r>
              <a:rPr lang="uk-UA" sz="2400" dirty="0" smtClean="0"/>
              <a:t>За запасами нафти Україна посідає 4 місце у Європі;</a:t>
            </a:r>
          </a:p>
          <a:p>
            <a:pPr algn="ctr"/>
            <a:r>
              <a:rPr lang="uk-UA" sz="2400" dirty="0" smtClean="0"/>
              <a:t>На території України розташовані 3 нафтогазові регіони: Західний (Львівська, Івано-Франківська, Чернівецька, Закарпатська обл.), Східний (Полтавська, Сумська, Харківська та Чернігівська обл.) та Південний (</a:t>
            </a:r>
            <a:r>
              <a:rPr lang="uk-UA" sz="2400" dirty="0" err="1" smtClean="0"/>
              <a:t>Причорноморсько</a:t>
            </a:r>
            <a:r>
              <a:rPr lang="uk-UA" sz="2400" dirty="0" smtClean="0"/>
              <a:t>-Кримський);</a:t>
            </a:r>
          </a:p>
          <a:p>
            <a:pPr algn="ctr"/>
            <a:r>
              <a:rPr lang="uk-UA" sz="2400" dirty="0" smtClean="0"/>
              <a:t>На державному балансі нараховується 289 родовищ вуглеводнів;</a:t>
            </a:r>
          </a:p>
          <a:p>
            <a:pPr algn="ctr"/>
            <a:r>
              <a:rPr lang="uk-UA" sz="2400" dirty="0" smtClean="0"/>
              <a:t>Експлуатується понад 4300 нафтових та газових свердловин;</a:t>
            </a:r>
          </a:p>
          <a:p>
            <a:pPr algn="ctr"/>
            <a:r>
              <a:rPr lang="uk-UA" sz="2400" dirty="0" smtClean="0"/>
              <a:t>Сучасна нафтопереробна промисловість України представлена 6 нафтопереробними заводами загальною потужністю первинної переробки 51-54 </a:t>
            </a:r>
            <a:r>
              <a:rPr lang="uk-UA" sz="2400" dirty="0" err="1" smtClean="0"/>
              <a:t>млн.т</a:t>
            </a:r>
            <a:r>
              <a:rPr lang="uk-UA" sz="2400" dirty="0" smtClean="0"/>
              <a:t> нафти на рік (2009р);</a:t>
            </a:r>
          </a:p>
          <a:p>
            <a:pPr algn="ctr"/>
            <a:r>
              <a:rPr lang="uk-UA" sz="2400" dirty="0" smtClean="0"/>
              <a:t>Ці заводи виробляють 50 видів нафтопродуктів.</a:t>
            </a:r>
            <a:endParaRPr lang="ru-RU" sz="2400" dirty="0"/>
          </a:p>
        </p:txBody>
      </p:sp>
      <p:sp>
        <p:nvSpPr>
          <p:cNvPr id="4" name="Заголовок 3"/>
          <p:cNvSpPr txBox="1">
            <a:spLocks noGrp="1"/>
          </p:cNvSpPr>
          <p:nvPr>
            <p:ph type="title"/>
          </p:nvPr>
        </p:nvSpPr>
        <p:spPr>
          <a:xfrm>
            <a:off x="1355250" y="341586"/>
            <a:ext cx="9995921" cy="646331"/>
          </a:xfrm>
          <a:prstGeom prst="rect">
            <a:avLst/>
          </a:prstGeom>
          <a:solidFill>
            <a:srgbClr val="0070C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r>
              <a:rPr lang="uk-UA" dirty="0" smtClean="0"/>
              <a:t>Нафтопереробна промисловість  України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029270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TextBox 1"/>
              <p:cNvSpPr txBox="1"/>
              <p:nvPr/>
            </p:nvSpPr>
            <p:spPr>
              <a:xfrm>
                <a:off x="811923" y="4398580"/>
                <a:ext cx="10712670" cy="1661993"/>
              </a:xfrm>
              <a:prstGeom prst="rect">
                <a:avLst/>
              </a:prstGeom>
              <a:solidFill>
                <a:schemeClr val="tx2">
                  <a:lumMod val="40000"/>
                  <a:lumOff val="60000"/>
                </a:schemeClr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uk-UA" sz="2800" dirty="0" smtClean="0">
                    <a:solidFill>
                      <a:srgbClr val="FF0000"/>
                    </a:solidFill>
                  </a:rPr>
                  <a:t>Домашнє завдання:</a:t>
                </a:r>
              </a:p>
              <a:p>
                <a:r>
                  <a:rPr lang="uk-UA" sz="2800" dirty="0" smtClean="0"/>
                  <a:t> </a:t>
                </a:r>
                <a14:m>
                  <m:oMath xmlns:m="http://schemas.openxmlformats.org/officeDocument/2006/math">
                    <m:r>
                      <a:rPr lang="uk-UA" sz="2800" i="1">
                        <a:latin typeface="Cambria Math" panose="02040503050406030204" pitchFamily="18" charset="0"/>
                      </a:rPr>
                      <m:t>§</m:t>
                    </m:r>
                  </m:oMath>
                </a14:m>
                <a:r>
                  <a:rPr lang="uk-UA" sz="2800" dirty="0" smtClean="0"/>
                  <a:t> 8, самостійно підготувати невеличке повідомлення щодо застосування продуктів переробки нафти .</a:t>
                </a:r>
              </a:p>
              <a:p>
                <a:endParaRPr lang="ru-RU" dirty="0"/>
              </a:p>
            </p:txBody>
          </p:sp>
        </mc:Choice>
        <mc:Fallback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11923" y="4398580"/>
                <a:ext cx="10712670" cy="1661993"/>
              </a:xfrm>
              <a:prstGeom prst="rect">
                <a:avLst/>
              </a:prstGeom>
              <a:blipFill rotWithShape="0">
                <a:blip r:embed="rId3"/>
                <a:stretch>
                  <a:fillRect l="-1138" t="-3676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extBox 3"/>
          <p:cNvSpPr txBox="1"/>
          <p:nvPr/>
        </p:nvSpPr>
        <p:spPr>
          <a:xfrm>
            <a:off x="938048" y="520261"/>
            <a:ext cx="10586545" cy="3108543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uk-UA" sz="2800" dirty="0" smtClean="0">
                <a:solidFill>
                  <a:srgbClr val="0070C0"/>
                </a:solidFill>
              </a:rPr>
              <a:t>Закріплення нового матеріалу:</a:t>
            </a:r>
          </a:p>
          <a:p>
            <a:r>
              <a:rPr lang="uk-UA" sz="2800" dirty="0"/>
              <a:t> </a:t>
            </a:r>
            <a:r>
              <a:rPr lang="uk-UA" sz="2800" dirty="0" smtClean="0"/>
              <a:t>- Який склад нафти?</a:t>
            </a:r>
          </a:p>
          <a:p>
            <a:r>
              <a:rPr lang="uk-UA" sz="2800" dirty="0" smtClean="0"/>
              <a:t> - Чому нафта не має постійної молярної маси?</a:t>
            </a:r>
          </a:p>
          <a:p>
            <a:r>
              <a:rPr lang="uk-UA" sz="2800" dirty="0"/>
              <a:t> </a:t>
            </a:r>
            <a:r>
              <a:rPr lang="uk-UA" sz="2800" dirty="0" smtClean="0"/>
              <a:t>- На чому ґрунтується процес перегонки нафти?</a:t>
            </a:r>
          </a:p>
          <a:p>
            <a:r>
              <a:rPr lang="uk-UA" sz="2800" dirty="0"/>
              <a:t> </a:t>
            </a:r>
            <a:r>
              <a:rPr lang="uk-UA" sz="2800" dirty="0" smtClean="0"/>
              <a:t>- Які вчені займалися розробкою процесів перегонки нафти?</a:t>
            </a:r>
          </a:p>
          <a:p>
            <a:r>
              <a:rPr lang="uk-UA" sz="2800" dirty="0"/>
              <a:t> </a:t>
            </a:r>
            <a:r>
              <a:rPr lang="uk-UA" sz="2800" dirty="0" smtClean="0"/>
              <a:t>- Як ви розумієте вислів </a:t>
            </a:r>
            <a:r>
              <a:rPr lang="uk-UA" sz="2800" dirty="0" err="1" smtClean="0"/>
              <a:t>Д.І.Менделєєва</a:t>
            </a:r>
            <a:r>
              <a:rPr lang="uk-UA" sz="2800" dirty="0" smtClean="0"/>
              <a:t>: «</a:t>
            </a:r>
            <a:r>
              <a:rPr lang="ru-RU" sz="2800" dirty="0" smtClean="0"/>
              <a:t>Топить можно и ассигнациями»?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275739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B0F0"/>
            </a:gs>
            <a:gs pos="50000">
              <a:srgbClr val="FFFF00"/>
            </a:gs>
            <a:gs pos="98000">
              <a:schemeClr val="accent5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Картинки по запросу картинки на тему дякую за урок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8896" y="376177"/>
            <a:ext cx="8245366" cy="6178672"/>
          </a:xfrm>
          <a:prstGeom prst="rect">
            <a:avLst/>
          </a:prstGeom>
          <a:noFill/>
          <a:ln w="762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6337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Грань">
  <a:themeElements>
    <a:clrScheme name="Грань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Грань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1440</TotalTime>
  <Words>532</Words>
  <Application>Microsoft Office PowerPoint</Application>
  <PresentationFormat>Широкоэкранный</PresentationFormat>
  <Paragraphs>85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8" baseType="lpstr">
      <vt:lpstr>Arial</vt:lpstr>
      <vt:lpstr>Cambria Math</vt:lpstr>
      <vt:lpstr>Symbol</vt:lpstr>
      <vt:lpstr>Trebuchet MS</vt:lpstr>
      <vt:lpstr>Wingdings 3</vt:lpstr>
      <vt:lpstr>Грань</vt:lpstr>
      <vt:lpstr>Нафта. Склад, властивості нафти.  Продукти перегонки нафти, їх застосування.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Нафтопереробна промисловість  України</vt:lpstr>
      <vt:lpstr>Презентация PowerPoint</vt:lpstr>
      <vt:lpstr>Презентация PowerPoint</vt:lpstr>
    </vt:vector>
  </TitlesOfParts>
  <Company>Home office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Нафта. Склад, властивості нафти.  Продукти перегонки нафти, їх застосування. Детонаційна стійкість бензину.</dc:title>
  <dc:creator>Anna</dc:creator>
  <cp:lastModifiedBy>Anna</cp:lastModifiedBy>
  <cp:revision>47</cp:revision>
  <dcterms:created xsi:type="dcterms:W3CDTF">2017-10-12T17:36:34Z</dcterms:created>
  <dcterms:modified xsi:type="dcterms:W3CDTF">2017-10-13T17:40:59Z</dcterms:modified>
</cp:coreProperties>
</file>