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3979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406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08788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8676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21326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4502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з малю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89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8179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829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591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4373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3750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939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155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3753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89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1508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E1405-01D4-4A18-B0C0-F0BCEBA7879A}" type="datetimeFigureOut">
              <a:rPr lang="uk-UA" smtClean="0"/>
              <a:t>20.11.2017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7B68B-4378-4799-BD66-B7D1129F676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84497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807709"/>
              </p:ext>
            </p:extLst>
          </p:nvPr>
        </p:nvGraphicFramePr>
        <p:xfrm>
          <a:off x="313509" y="195936"/>
          <a:ext cx="11521440" cy="65214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9039497">
                  <a:extLst>
                    <a:ext uri="{9D8B030D-6E8A-4147-A177-3AD203B41FA5}">
                      <a16:colId xmlns:a16="http://schemas.microsoft.com/office/drawing/2014/main" xmlns="" val="3746138136"/>
                    </a:ext>
                  </a:extLst>
                </a:gridCol>
                <a:gridCol w="2481943">
                  <a:extLst>
                    <a:ext uri="{9D8B030D-6E8A-4147-A177-3AD203B41FA5}">
                      <a16:colId xmlns:a16="http://schemas.microsoft.com/office/drawing/2014/main" xmlns="" val="774230282"/>
                    </a:ext>
                  </a:extLst>
                </a:gridCol>
              </a:tblGrid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dirty="0" smtClean="0">
                          <a:solidFill>
                            <a:schemeClr val="bg1"/>
                          </a:solidFill>
                        </a:rPr>
                        <a:t>1. …  – це властивість атомів сполучатися з певним числом таких самих або інших атомів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bg1"/>
                          </a:solidFill>
                        </a:rPr>
                        <a:t>Я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460497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2. Гідроген має валентність два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36260923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3. Відносна молекулярна маса речовини – це сума відносних атомних мас елементів, що входять до її складу.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86312625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4. Хімічний символ </a:t>
                      </a:r>
                      <a:r>
                        <a:rPr lang="uk-UA" sz="2600" b="1" dirty="0" err="1" smtClean="0"/>
                        <a:t>Оксигену</a:t>
                      </a:r>
                      <a:r>
                        <a:rPr lang="uk-UA" sz="2600" b="1" dirty="0" smtClean="0"/>
                        <a:t> - О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85460836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5. Залізо – це не метал.</a:t>
                      </a:r>
                      <a:endParaRPr lang="uk-UA" sz="2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75025439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6. Відносна атомна маса Гідрогену – 1.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Щ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57157052"/>
                  </a:ext>
                </a:extLst>
              </a:tr>
              <a:tr h="8714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7. Атом – найдрібніша частинка речовини.</a:t>
                      </a:r>
                      <a:endParaRPr lang="uk-UA" sz="2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Е</a:t>
                      </a:r>
                      <a:endParaRPr lang="uk-UA" sz="3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0249626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468" y="4428309"/>
            <a:ext cx="1614314" cy="16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Тема уроку</a:t>
            </a:r>
            <a:endParaRPr lang="uk-UA" sz="28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68434" y="2249487"/>
            <a:ext cx="8878977" cy="354171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FFC000"/>
                </a:solidFill>
              </a:rPr>
              <a:t>«Фізичні та хімічні явища. Хімічні реакції та явища, що їх супроводжують.</a:t>
            </a:r>
          </a:p>
          <a:p>
            <a:endParaRPr lang="uk-UA" dirty="0"/>
          </a:p>
          <a:p>
            <a:pPr marL="1371600" lvl="3" indent="0" algn="r">
              <a:buNone/>
            </a:pPr>
            <a:r>
              <a:rPr lang="uk-UA" sz="17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                                     Епіграф уроку</a:t>
            </a:r>
          </a:p>
          <a:p>
            <a:pPr marL="1371600" lvl="3" indent="0" algn="r">
              <a:buNone/>
            </a:pPr>
            <a:r>
              <a:rPr lang="uk-UA" sz="2400" b="1" i="1" dirty="0" smtClean="0">
                <a:solidFill>
                  <a:schemeClr val="accent3">
                    <a:lumMod val="75000"/>
                  </a:schemeClr>
                </a:solidFill>
              </a:rPr>
              <a:t>«Скажи мені і я забуду, покажи мені – я запам’ятаю.</a:t>
            </a:r>
          </a:p>
          <a:p>
            <a:pPr marL="1371600" lvl="3" indent="0" algn="r">
              <a:buNone/>
            </a:pPr>
            <a:r>
              <a:rPr lang="uk-UA" sz="24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  Дай мені діяти самому, і я навчуся»</a:t>
            </a:r>
          </a:p>
          <a:p>
            <a:pPr marL="1371600" lvl="3" indent="0" algn="r">
              <a:buNone/>
            </a:pPr>
            <a:r>
              <a:rPr lang="uk-UA" sz="2400" b="1" i="1" dirty="0" smtClean="0">
                <a:solidFill>
                  <a:schemeClr val="accent3">
                    <a:lumMod val="75000"/>
                  </a:schemeClr>
                </a:solidFill>
              </a:rPr>
              <a:t>(Китайська мудрість)</a:t>
            </a:r>
            <a:endParaRPr lang="uk-UA" sz="24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170" name="Picture 2" descr="http://www.gifki.org/data/media/658/smayl-chtenie-animatsionnaya-kartinka-003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5861" y="683098"/>
            <a:ext cx="575945" cy="57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9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60"/>
                            </p:stCondLst>
                            <p:childTnLst>
                              <p:par>
                                <p:cTn id="10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6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6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6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6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184156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FFFF00"/>
                </a:solidFill>
              </a:rPr>
              <a:t>Завдання уроку:</a:t>
            </a:r>
            <a:endParaRPr lang="uk-UA" b="1" i="1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4931" y="1436914"/>
            <a:ext cx="11872209" cy="43542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Розуміти суть фізичних і хімічних явищ, розрізняти їх;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Спостерігати перебіг хімічних реакцій;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Вивчити поняття «вихідні речовини» та «продукти реакції»;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Ознайомитися з ознаками хімічних реакцій;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Проводити самостійно лабораторні досліди, робити висновки;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</a:rPr>
              <a:t>Застосовувати свої знання на практиці.</a:t>
            </a:r>
            <a:endParaRPr lang="uk-UA" sz="32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://justclickit.ru/smiles/image/emotions/emotions%20(1360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15" y="5760510"/>
            <a:ext cx="914400" cy="84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3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396000" y="-214313"/>
            <a:ext cx="12592050" cy="7072313"/>
          </a:xfrm>
          <a:prstGeom prst="rect">
            <a:avLst/>
          </a:prstGeom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631474" y="1084217"/>
            <a:ext cx="7694023" cy="3043646"/>
          </a:xfrm>
        </p:spPr>
        <p:txBody>
          <a:bodyPr/>
          <a:lstStyle/>
          <a:p>
            <a:pPr marL="0" indent="0" algn="ctr">
              <a:buNone/>
            </a:pPr>
            <a:r>
              <a:rPr lang="uk-UA" sz="660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660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 </a:t>
            </a:r>
            <a:r>
              <a:rPr lang="en-US" sz="66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O</a:t>
            </a:r>
            <a:r>
              <a:rPr lang="en-US" sz="6600" baseline="-250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66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2CuO</a:t>
            </a:r>
          </a:p>
          <a:p>
            <a:pPr marL="0" indent="0">
              <a:buNone/>
            </a:pPr>
            <a:r>
              <a:rPr lang="uk-UA" sz="16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</a:t>
            </a:r>
            <a:r>
              <a:rPr lang="uk-UA" sz="2000" dirty="0" smtClean="0">
                <a:solidFill>
                  <a:srgbClr val="FF0000"/>
                </a:solidFill>
              </a:rPr>
              <a:t>червоний                                  </a:t>
            </a:r>
            <a:r>
              <a:rPr lang="uk-UA" sz="2000" dirty="0" smtClean="0">
                <a:solidFill>
                  <a:schemeClr val="bg1"/>
                </a:solidFill>
              </a:rPr>
              <a:t>чорний</a:t>
            </a:r>
          </a:p>
          <a:p>
            <a:pPr marL="0" indent="0">
              <a:buNone/>
            </a:pPr>
            <a:r>
              <a:rPr lang="uk-UA" sz="2000" dirty="0" smtClean="0">
                <a:solidFill>
                  <a:schemeClr val="bg1"/>
                </a:solidFill>
              </a:rPr>
              <a:t>           </a:t>
            </a:r>
            <a:r>
              <a:rPr lang="uk-UA" sz="2000" dirty="0" smtClean="0">
                <a:solidFill>
                  <a:schemeClr val="accent2"/>
                </a:solidFill>
              </a:rPr>
              <a:t>вихідні речовини (реагенти)                  продукт реакції</a:t>
            </a:r>
            <a:endParaRPr lang="en-US" sz="1600" dirty="0" smtClean="0">
              <a:solidFill>
                <a:schemeClr val="accent2"/>
              </a:solidFill>
            </a:endParaRP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88618">
            <a:off x="5017240" y="4122331"/>
            <a:ext cx="9905998" cy="1478570"/>
          </a:xfrm>
        </p:spPr>
        <p:txBody>
          <a:bodyPr/>
          <a:lstStyle/>
          <a:p>
            <a:r>
              <a:rPr lang="uk-UA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Хімічна реакція:</a:t>
            </a:r>
            <a:endParaRPr lang="uk-UA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4" descr="http://justclickit.ru/smiles/image/emotions/emotions%20(897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383" y="4504764"/>
            <a:ext cx="1290918" cy="10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56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none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Прояви хімічних реакцій:</a:t>
            </a:r>
            <a:endParaRPr lang="uk-UA" b="1" cap="none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Зміна забарвлення;</a:t>
            </a:r>
          </a:p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Поява осаду;</a:t>
            </a:r>
          </a:p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Виділення тепла і світла;</a:t>
            </a:r>
          </a:p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Поглинання теплоти;</a:t>
            </a:r>
          </a:p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Виділення газу;</a:t>
            </a:r>
          </a:p>
          <a:p>
            <a:pPr>
              <a:buFontTx/>
              <a:buChar char="-"/>
            </a:pPr>
            <a:r>
              <a:rPr lang="uk-UA" b="1" i="1" dirty="0" smtClean="0">
                <a:solidFill>
                  <a:srgbClr val="C00000"/>
                </a:solidFill>
              </a:rPr>
              <a:t>Поява запаху.</a:t>
            </a:r>
          </a:p>
        </p:txBody>
      </p:sp>
      <p:pic>
        <p:nvPicPr>
          <p:cNvPr id="5122" name="Picture 2" descr="http://justclickit.ru/smiles/image/dosug/dosug%20(48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802" y="775062"/>
            <a:ext cx="1178220" cy="87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0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396343" y="725714"/>
            <a:ext cx="6183086" cy="14949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Явище</a:t>
            </a:r>
            <a:endParaRPr lang="uk-UA" sz="6600" dirty="0"/>
          </a:p>
        </p:txBody>
      </p:sp>
      <p:sp>
        <p:nvSpPr>
          <p:cNvPr id="7" name="Прямокутник 6"/>
          <p:cNvSpPr/>
          <p:nvPr/>
        </p:nvSpPr>
        <p:spPr>
          <a:xfrm>
            <a:off x="1016000" y="4325030"/>
            <a:ext cx="3773714" cy="14949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фізичне</a:t>
            </a:r>
            <a:endParaRPr lang="uk-UA" sz="66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7273697" y="4310630"/>
            <a:ext cx="3773714" cy="14949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хімічне</a:t>
            </a:r>
            <a:endParaRPr lang="uk-UA" sz="6600" dirty="0"/>
          </a:p>
        </p:txBody>
      </p:sp>
      <p:cxnSp>
        <p:nvCxnSpPr>
          <p:cNvPr id="10" name="Пряма зі стрілкою 9"/>
          <p:cNvCxnSpPr>
            <a:stCxn id="5" idx="2"/>
          </p:cNvCxnSpPr>
          <p:nvPr/>
        </p:nvCxnSpPr>
        <p:spPr>
          <a:xfrm flipH="1">
            <a:off x="2902857" y="2220686"/>
            <a:ext cx="3585029" cy="21043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 зі стрілкою 11"/>
          <p:cNvCxnSpPr/>
          <p:nvPr/>
        </p:nvCxnSpPr>
        <p:spPr>
          <a:xfrm>
            <a:off x="6487886" y="2249487"/>
            <a:ext cx="2672668" cy="2061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://animaciatop.ru/pictures/smailiki/thumb/smailiki-3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840" y="2858408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95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4515"/>
            <a:ext cx="9905998" cy="957942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</a:rPr>
              <a:t>Визначте, яке це явище:</a:t>
            </a:r>
            <a:endParaRPr lang="uk-UA" b="1" i="1" dirty="0">
              <a:solidFill>
                <a:schemeClr val="bg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00891" y="493486"/>
            <a:ext cx="10446520" cy="52120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Горіння свічки</a:t>
            </a:r>
          </a:p>
          <a:p>
            <a:pPr marL="0" indent="0">
              <a:buNone/>
            </a:pPr>
            <a:r>
              <a:rPr lang="uk-UA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Протухання</a:t>
            </a: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яєць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Поява крапель води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Скисання молока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Ржавіння заліза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Виготовлення виробів з поліетилену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Поява роси вранці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Підгоряння їжі на сковорідці</a:t>
            </a:r>
          </a:p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Розділення магнітом суміші заліза й сірки</a:t>
            </a:r>
          </a:p>
        </p:txBody>
      </p:sp>
      <p:pic>
        <p:nvPicPr>
          <p:cNvPr id="2050" name="Picture 2" descr="http://cliparts.co/cliparts/8TE/oXx/8TEoXxyz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849" y="483326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2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Домашнє завдання: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 smtClean="0"/>
              <a:t>§ 13.</a:t>
            </a:r>
          </a:p>
          <a:p>
            <a:pPr marL="0" indent="0">
              <a:buNone/>
            </a:pPr>
            <a:r>
              <a:rPr lang="uk-UA" sz="3200" dirty="0" smtClean="0"/>
              <a:t>Вправа №4, 5 (ст.98)</a:t>
            </a:r>
            <a:endParaRPr lang="uk-UA" sz="3200" dirty="0"/>
          </a:p>
        </p:txBody>
      </p:sp>
      <p:pic>
        <p:nvPicPr>
          <p:cNvPr id="7" name="Picture 4" descr="http://smileoff.net/Materials/_info_anime_smile/581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384" y="2097088"/>
            <a:ext cx="2211115" cy="206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74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хема">
  <a:themeElements>
    <a:clrScheme name="Схема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Схема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хема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TM04033919[[fn=Схема]]</Template>
  <TotalTime>286</TotalTime>
  <Words>273</Words>
  <Application>Microsoft Office PowerPoint</Application>
  <PresentationFormat>Довільний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Схема</vt:lpstr>
      <vt:lpstr>   </vt:lpstr>
      <vt:lpstr>Тема уроку</vt:lpstr>
      <vt:lpstr>Завдання уроку:</vt:lpstr>
      <vt:lpstr>Хімічна реакція:</vt:lpstr>
      <vt:lpstr>Прояви хімічних реакцій:</vt:lpstr>
      <vt:lpstr>Презентація PowerPoint</vt:lpstr>
      <vt:lpstr>Визначте, яке це явище:</vt:lpstr>
      <vt:lpstr>Домашнє завдання: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Кінах Ростислав</dc:creator>
  <cp:lastModifiedBy>Chemistry</cp:lastModifiedBy>
  <cp:revision>32</cp:revision>
  <dcterms:created xsi:type="dcterms:W3CDTF">2017-11-02T16:13:34Z</dcterms:created>
  <dcterms:modified xsi:type="dcterms:W3CDTF">2017-11-20T06:28:21Z</dcterms:modified>
</cp:coreProperties>
</file>