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2" r:id="rId3"/>
    <p:sldId id="258" r:id="rId4"/>
    <p:sldId id="259" r:id="rId5"/>
    <p:sldId id="270" r:id="rId6"/>
    <p:sldId id="300" r:id="rId7"/>
    <p:sldId id="301" r:id="rId8"/>
    <p:sldId id="276" r:id="rId9"/>
    <p:sldId id="269" r:id="rId10"/>
    <p:sldId id="271" r:id="rId11"/>
    <p:sldId id="275" r:id="rId12"/>
    <p:sldId id="278" r:id="rId13"/>
    <p:sldId id="291" r:id="rId14"/>
    <p:sldId id="298" r:id="rId15"/>
    <p:sldId id="277" r:id="rId16"/>
    <p:sldId id="279" r:id="rId17"/>
    <p:sldId id="280" r:id="rId18"/>
    <p:sldId id="281" r:id="rId19"/>
    <p:sldId id="282" r:id="rId20"/>
    <p:sldId id="283" r:id="rId21"/>
    <p:sldId id="285" r:id="rId22"/>
    <p:sldId id="286" r:id="rId23"/>
    <p:sldId id="287" r:id="rId24"/>
    <p:sldId id="292" r:id="rId25"/>
    <p:sldId id="266" r:id="rId26"/>
    <p:sldId id="267" r:id="rId27"/>
    <p:sldId id="302" r:id="rId28"/>
    <p:sldId id="305" r:id="rId29"/>
    <p:sldId id="309" r:id="rId30"/>
    <p:sldId id="296" r:id="rId31"/>
    <p:sldId id="297" r:id="rId32"/>
    <p:sldId id="261" r:id="rId33"/>
    <p:sldId id="262" r:id="rId34"/>
    <p:sldId id="293" r:id="rId35"/>
    <p:sldId id="288" r:id="rId36"/>
    <p:sldId id="299" r:id="rId37"/>
    <p:sldId id="290" r:id="rId38"/>
    <p:sldId id="295" r:id="rId39"/>
    <p:sldId id="30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7BC4E-CB05-4ABB-BB46-5402CD5D63C1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28FCF-493D-45C7-AE57-09F26BA38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8F76-D960-42C8-8275-5642A685B501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ADC9-4505-476A-9829-79013DDC35CA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0DE0-584B-4D93-A574-FFE44CA94515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2E6A-A60B-48F2-887F-56D0950ADAD3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7301F-F5AD-400C-B57E-AFAAC7A12212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210D1-9FFD-468A-A8A1-EB68A3A42644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1E1E5-71A0-411E-A106-CD57FB39AA7A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78C9-5577-42B7-83A5-A6FB4082BC8C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3681A-6E1A-4EB2-81D6-72343F3696E5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3F5C2-2976-44A9-8A7E-EB4E49384B0C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3784-FEE0-43BB-B42D-EB697FCF457E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446FE-4CB6-4CAD-A942-3B6E4185C624}" type="datetime1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google.com.ua/url?sa=i&amp;rct=j&amp;q=&amp;esrc=s&amp;source=images&amp;cd=&amp;cad=rja&amp;uact=8&amp;ved=2ahUKEwiqwqrugsLZAhUFhywKHU7XAbMQjRx6BAgAEAY&amp;url=http://www.pravoberega.com/news/166&amp;psig=AOvVaw3L8u3d1-8dxJqbRMuYWA3-&amp;ust=151968095231681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dufuture.biz/index.php?title=%D0%A4%D0%B0%D0%B9%D0%BB:%D0%A0%D0%B8%D1%81.6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google.com.ua/url?sa=i&amp;rct=j&amp;q=&amp;esrc=s&amp;source=images&amp;cd=&amp;cad=rja&amp;uact=8&amp;ved=0ahUKEwi075SAj6PZAhXHBywKHR_AA4wQjRwIBw&amp;url=http://chemistry-chemists.com/N6_2013/ChemistryAndChemists_6_2013-P5-2.html&amp;psig=AOvVaw0Kggp3zkILH7rBBhF9t5Ql&amp;ust=1518619053270907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google.com.ua/url?sa=i&amp;rct=j&amp;q=&amp;esrc=s&amp;source=images&amp;cd=&amp;cad=rja&amp;uact=8&amp;ved=0ahUKEwjNl8fojqPZAhXDXCwKHZ8SDK8QjRwIBw&amp;url=http://narodna-osvita.com.ua/6645-hmchn-vlastivost-kisnyu.html&amp;psig=AOvVaw2sKNzh52Pt2uw_ZUmLcPsE&amp;ust=151861897523829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url?sa=i&amp;rct=j&amp;q=&amp;esrc=s&amp;source=images&amp;cd=&amp;cad=rja&amp;uact=8&amp;ved=2ahUKEwjaguzMnbrZAhUmh6YKHYADA1oQjRx6BAgAEAY&amp;url=http://www.yaklas.com.ua/p/biologiya/6/protcesi-zhitt-d-ialnost-roslin-16050/dikhannia-obm-n-rechovin-u-roslin-16055/re-a6170bf0-c3c2-45ee-ae7a-f473c03e56d0&amp;psig=AOvVaw3dox4pHussMsPiuu5BCqhZ&amp;ust=1519413230277560" TargetMode="Externa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www.google.com.ua/url?sa=i&amp;rct=j&amp;q=&amp;esrc=s&amp;source=images&amp;cd=&amp;cad=rja&amp;uact=8&amp;ved=2ahUKEwiB55_-srXZAhWKJ8AKHYmyC3cQjRx6BAgAEAY&amp;url=http://stropuva.ua/technology/verhnye-gorinnya&amp;psig=AOvVaw2Z9u-9UEst8l7BrLbi4TC3&amp;ust=151924719608830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google.com.ua/url?sa=i&amp;rct=j&amp;q=&amp;esrc=s&amp;source=images&amp;cd=&amp;cad=rja&amp;uact=8&amp;ved=2ahUKEwjk5NuGubXZAhUMDsAKHWB0DhMQjRx6BAgAEAY&amp;url=http://greenpower.com.ua/clients/articles/2016-09-02-13-46-57//&amp;psig=AOvVaw2Z9u-9UEst8l7BrLbi4TC3&amp;ust=1519247196088301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google.com.ua/url?sa=i&amp;rct=j&amp;q=&amp;esrc=s&amp;source=images&amp;cd=&amp;cad=rja&amp;uact=8&amp;ved=2ahUKEwiMp72AvLXZAhVIJ8AKHXWMB1QQjRx6BAgAEAY&amp;url=http://olga-jarkovaja.blogspot.com/2016/08/30.html&amp;psig=AOvVaw0VxKeEaMcxkH9Z6jiTDKCK&amp;ust=151924961519475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www.google.com.ua/url?sa=i&amp;rct=j&amp;q=&amp;esrc=s&amp;source=images&amp;cd=&amp;cad=rja&amp;uact=8&amp;ved=2ahUKEwj1-oCWvLXZAhXIA8AKHU-ZDiQQjRx6BAgAEAY&amp;url=http://cikavinka.pp.ua/411-do-chogo-snitsja-vogon-diznajtesja-najpovnishe.html&amp;psig=AOvVaw1LWAUOtu2k3mX6NWbKj9UT&amp;ust=151924965675792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1571612"/>
            <a:ext cx="7072362" cy="17145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уроку:«Поняття про оксиди, окиснення (горіння, дихання)»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 l="34627" t="33398" r="28587" b="16797"/>
          <a:stretch>
            <a:fillRect/>
          </a:stretch>
        </p:blipFill>
        <p:spPr bwMode="auto">
          <a:xfrm>
            <a:off x="285720" y="3500438"/>
            <a:ext cx="415591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786050" y="214290"/>
            <a:ext cx="3714776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2. Кисень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648866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Сміла-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2018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86446" y="4357694"/>
            <a:ext cx="2786082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Презентацію підготував: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вчитель хімії 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Смілянської загальноосвітньої 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школи № 6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Смілянської міської ради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Бардадим Олег Валерійович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21429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2428860" y="421481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Оксиди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3571876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6600" baseline="-25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66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6600" baseline="-25000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14678" y="4214818"/>
            <a:ext cx="571504" cy="6429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6" idx="4"/>
          </p:cNvCxnSpPr>
          <p:nvPr/>
        </p:nvCxnSpPr>
        <p:spPr>
          <a:xfrm rot="16200000" flipH="1">
            <a:off x="2625314" y="4768462"/>
            <a:ext cx="500066" cy="39290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5" idx="4"/>
          </p:cNvCxnSpPr>
          <p:nvPr/>
        </p:nvCxnSpPr>
        <p:spPr>
          <a:xfrm rot="5400000">
            <a:off x="3107521" y="4822041"/>
            <a:ext cx="357190" cy="4286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71736" y="5214950"/>
            <a:ext cx="935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Індекси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357554" y="3286124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2285984" y="3286124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29256" y="3071810"/>
            <a:ext cx="1134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Елементи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10800000" flipV="1">
            <a:off x="3071802" y="3643314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143372" y="3643314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43636" y="3500438"/>
            <a:ext cx="981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Оксиген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57224" y="1857364"/>
            <a:ext cx="77867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Оксиди – це складні речовини, які утворені  двома елементами, один з яких є </a:t>
            </a:r>
            <a:r>
              <a:rPr lang="uk-UA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Оксиген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Назва оксидів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1000108"/>
            <a:ext cx="835821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хімічних елементів зі сталою валентністю: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хімічних елементів зі змінною валентністю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643050"/>
            <a:ext cx="22860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Хімічний елемент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1142984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dirty="0" smtClean="0"/>
              <a:t>+</a:t>
            </a:r>
            <a:endParaRPr lang="ru-RU" sz="9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1785926"/>
            <a:ext cx="250033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</a:t>
            </a:r>
            <a:r>
              <a:rPr lang="uk-UA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оксид</a:t>
            </a:r>
            <a:r>
              <a:rPr lang="uk-UA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429000"/>
            <a:ext cx="228601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Хімічний елемент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3000372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dirty="0" smtClean="0"/>
              <a:t>+</a:t>
            </a:r>
            <a:endParaRPr lang="ru-RU" sz="9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3357562"/>
            <a:ext cx="228601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Змінна валентність(римськими цифрами)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86578" y="3357562"/>
            <a:ext cx="207167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</a:t>
            </a:r>
            <a:r>
              <a:rPr lang="uk-UA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оксид</a:t>
            </a:r>
            <a:r>
              <a:rPr lang="uk-UA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307181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dirty="0" smtClean="0"/>
              <a:t>+</a:t>
            </a:r>
            <a:endParaRPr lang="ru-RU" sz="9600" dirty="0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11</a:t>
            </a:fld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5000636"/>
            <a:ext cx="57864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Вийнятки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lvl="0"/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</a:t>
            </a:r>
            <a:r>
              <a:rPr lang="uk-UA" dirty="0" smtClean="0"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чадний газ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</a:t>
            </a:r>
            <a:r>
              <a:rPr lang="uk-UA" baseline="-300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вуглекислий газ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SiO</a:t>
            </a:r>
            <a:r>
              <a:rPr lang="ru-RU" baseline="-30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кварц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CaO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ea typeface="Times New Roman" pitchFamily="18" charset="0"/>
                <a:cs typeface="Times New Roman" pitchFamily="18" charset="0"/>
              </a:rPr>
              <a:t>–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негашено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вапно.</a:t>
            </a:r>
            <a:endParaRPr lang="uk-UA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Картинки по запросу нота бене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29132"/>
            <a:ext cx="285750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86050" y="285728"/>
            <a:ext cx="3365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Дайте назву сполукам: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1357298"/>
            <a:ext cx="1672253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uk-UA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Відповіді: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428736"/>
            <a:ext cx="4329114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dirty="0" smtClean="0"/>
              <a:t>1. </a:t>
            </a:r>
            <a:r>
              <a:rPr lang="uk-UA" b="1" dirty="0" err="1" smtClean="0"/>
              <a:t>Купрум</a:t>
            </a:r>
            <a:r>
              <a:rPr lang="uk-UA" dirty="0" smtClean="0">
                <a:solidFill>
                  <a:srgbClr val="FF0000"/>
                </a:solidFill>
              </a:rPr>
              <a:t>(ІІ)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;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uk-UA" b="1" dirty="0" smtClean="0"/>
              <a:t>Карбон</a:t>
            </a:r>
            <a:r>
              <a:rPr lang="uk-UA" dirty="0" smtClean="0">
                <a:solidFill>
                  <a:srgbClr val="FF0000"/>
                </a:solidFill>
              </a:rPr>
              <a:t>(І</a:t>
            </a:r>
            <a:r>
              <a:rPr lang="en-US" dirty="0" smtClean="0">
                <a:solidFill>
                  <a:srgbClr val="FF0000"/>
                </a:solidFill>
              </a:rPr>
              <a:t>V</a:t>
            </a:r>
            <a:r>
              <a:rPr lang="uk-UA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;</a:t>
            </a:r>
          </a:p>
          <a:p>
            <a:pPr>
              <a:buNone/>
            </a:pPr>
            <a:r>
              <a:rPr lang="uk-UA" dirty="0" smtClean="0"/>
              <a:t>3.</a:t>
            </a:r>
            <a:r>
              <a:rPr lang="uk-UA" b="1" dirty="0" smtClean="0"/>
              <a:t>Гідроген</a:t>
            </a:r>
            <a:r>
              <a:rPr lang="uk-UA" dirty="0" smtClean="0">
                <a:solidFill>
                  <a:srgbClr val="FF0000"/>
                </a:solidFill>
              </a:rPr>
              <a:t>(І)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;</a:t>
            </a:r>
          </a:p>
          <a:p>
            <a:pPr>
              <a:buNone/>
            </a:pPr>
            <a:r>
              <a:rPr lang="uk-UA" dirty="0" smtClean="0"/>
              <a:t>4.</a:t>
            </a:r>
            <a:r>
              <a:rPr lang="uk-UA" b="1" dirty="0" smtClean="0"/>
              <a:t>Цинк</a:t>
            </a:r>
            <a:r>
              <a:rPr lang="uk-UA" dirty="0" smtClean="0"/>
              <a:t>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;</a:t>
            </a:r>
          </a:p>
          <a:p>
            <a:pPr>
              <a:buNone/>
            </a:pPr>
            <a:r>
              <a:rPr lang="uk-UA" dirty="0" smtClean="0"/>
              <a:t>5.</a:t>
            </a:r>
            <a:r>
              <a:rPr lang="uk-UA" b="1" dirty="0" smtClean="0"/>
              <a:t>Калій</a:t>
            </a:r>
            <a:r>
              <a:rPr lang="uk-UA" dirty="0" smtClean="0"/>
              <a:t>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;</a:t>
            </a:r>
          </a:p>
          <a:p>
            <a:pPr>
              <a:buNone/>
            </a:pPr>
            <a:r>
              <a:rPr lang="uk-UA" dirty="0" smtClean="0"/>
              <a:t>6.</a:t>
            </a:r>
            <a:r>
              <a:rPr lang="uk-UA" b="1" dirty="0" smtClean="0"/>
              <a:t>Купрум</a:t>
            </a:r>
            <a:r>
              <a:rPr lang="uk-UA" dirty="0" smtClean="0">
                <a:solidFill>
                  <a:srgbClr val="FF0000"/>
                </a:solidFill>
              </a:rPr>
              <a:t>(І) </a:t>
            </a:r>
            <a:r>
              <a:rPr lang="uk-UA" dirty="0" smtClean="0">
                <a:solidFill>
                  <a:srgbClr val="00B050"/>
                </a:solidFill>
              </a:rPr>
              <a:t>оксид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 </a:t>
            </a:r>
            <a:r>
              <a:rPr lang="uk-UA" b="1" dirty="0" smtClean="0"/>
              <a:t>Реакція окиснення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026" name="Picture 2" descr="C:\Users\Олег\Desktop\HadR7mgQ7U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71678"/>
            <a:ext cx="4572056" cy="45720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1000108"/>
            <a:ext cx="821533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b="1" dirty="0" smtClean="0"/>
              <a:t>Хімічна взаємодія речовин із </a:t>
            </a:r>
            <a:r>
              <a:rPr lang="uk-UA" b="1" dirty="0" smtClean="0">
                <a:solidFill>
                  <a:srgbClr val="FF0000"/>
                </a:solidFill>
              </a:rPr>
              <a:t>киснем</a:t>
            </a:r>
            <a:r>
              <a:rPr lang="uk-UA" b="1" dirty="0" smtClean="0"/>
              <a:t> називається реакцією </a:t>
            </a:r>
            <a:r>
              <a:rPr lang="uk-UA" b="1" u="sng" dirty="0" smtClean="0">
                <a:solidFill>
                  <a:srgbClr val="FF0000"/>
                </a:solidFill>
              </a:rPr>
              <a:t>окисненням</a:t>
            </a:r>
            <a:r>
              <a:rPr lang="uk-UA" b="1" dirty="0" smtClean="0"/>
              <a:t> у результаті якої утворюються </a:t>
            </a:r>
            <a:r>
              <a:rPr lang="uk-UA" b="1" dirty="0" smtClean="0">
                <a:solidFill>
                  <a:srgbClr val="FF0000"/>
                </a:solidFill>
              </a:rPr>
              <a:t>оксиди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2. </a:t>
            </a:r>
            <a:r>
              <a:rPr lang="uk-UA" b="1" dirty="0" smtClean="0"/>
              <a:t>Реакція окиснення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14348" y="2357430"/>
            <a:ext cx="75724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Реакція відбувається за загальною схемою: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(або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+  О</a:t>
            </a:r>
            <a:r>
              <a:rPr kumimoji="0" lang="uk-UA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→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</a:t>
            </a:r>
            <a:r>
              <a:rPr kumimoji="0" lang="uk-UA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en-US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</a:t>
            </a:r>
            <a:r>
              <a:rPr kumimoji="0" lang="uk-UA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en-US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металічний елемент,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неметалічний елемент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36558" t="29345" r="37284" b="25071"/>
          <a:stretch>
            <a:fillRect/>
          </a:stretch>
        </p:blipFill>
        <p:spPr bwMode="auto">
          <a:xfrm>
            <a:off x="3071802" y="3429000"/>
            <a:ext cx="264320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6286520"/>
            <a:ext cx="6333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Моделювання здійснюються за </a:t>
            </a:r>
            <a:r>
              <a:rPr lang="uk-UA" dirty="0" err="1" smtClean="0"/>
              <a:t>допормогою</a:t>
            </a:r>
            <a:r>
              <a:rPr lang="uk-UA" dirty="0" smtClean="0"/>
              <a:t> хімічних програм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1500174"/>
            <a:ext cx="671356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горіння (простими речовинами):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"/>
            <a:ext cx="8229600" cy="1285860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Демонстрація 1. Якісна реакція на кисень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36558" t="29345" r="37284" b="25071"/>
          <a:stretch>
            <a:fillRect/>
          </a:stretch>
        </p:blipFill>
        <p:spPr bwMode="auto">
          <a:xfrm>
            <a:off x="2500298" y="1000108"/>
            <a:ext cx="4000528" cy="445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786454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Моделювання здійснюються за допомогою програмного продукту (НПЗ </a:t>
            </a:r>
            <a:r>
              <a:rPr lang="uk-UA" dirty="0" err="1" smtClean="0"/>
              <a:t>“Хімія</a:t>
            </a:r>
            <a:r>
              <a:rPr lang="uk-UA" dirty="0" smtClean="0"/>
              <a:t> 8”) посилання тут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Дослід 1. Горіння з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фосфором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Горіння фосфору в кисні. фото">
            <a:hlinkClick r:id="rId2" tooltip="&quot;Горіння фосфору в кисні. фото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4014885" cy="3495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36558" t="25926" r="36665" b="31396"/>
          <a:stretch>
            <a:fillRect/>
          </a:stretch>
        </p:blipFill>
        <p:spPr bwMode="auto">
          <a:xfrm>
            <a:off x="-4214874" y="1714488"/>
            <a:ext cx="392909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28794" y="6286520"/>
            <a:ext cx="4721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Посилання тут (на програмний засіб </a:t>
            </a:r>
            <a:r>
              <a:rPr lang="uk-UA" dirty="0" err="1" smtClean="0"/>
              <a:t>“Хімія</a:t>
            </a:r>
            <a:r>
              <a:rPr lang="uk-UA" dirty="0" smtClean="0"/>
              <a:t> 8”)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074" name="Picture 2" descr="D:\Chemestry_Для презентацій\поровапвапраппапавіаавіавпаввіаррп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285860"/>
            <a:ext cx="3324225" cy="4791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Алгоритм запису продукту згорання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948990"/>
          <a:ext cx="7786742" cy="5263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3371"/>
                <a:gridCol w="3893371"/>
              </a:tblGrid>
              <a:tr h="34292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Взаємодіють дві речовини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 і О</a:t>
                      </a:r>
                      <a:r>
                        <a:rPr lang="uk-UA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292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Тип реакції сполучення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(А+Б = В)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1449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При повному згоранні слід приймати валентність неметалічного елемента (Р) за максимальне значення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00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Складаємо рівняння реакції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 + О</a:t>
                      </a:r>
                      <a:r>
                        <a:rPr lang="uk-UA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→ </a:t>
                      </a:r>
                      <a:r>
                        <a:rPr lang="uk-UA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baseline="-25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uk-UA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57303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Записуємо валентності над хімічними елементами валентності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Р(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292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Шукаємо НСК для валентностей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5 і 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144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Ділимо число НСК  (для даного прикладу 10)на відповідні валентності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292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Отримаємо в кінці формулу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ru-RU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857272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Дослід 2.Горіння вугілля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Хімічна реакція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 + О</a:t>
            </a:r>
            <a:r>
              <a:rPr lang="uk-UA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→СО</a:t>
            </a:r>
            <a:r>
              <a:rPr lang="uk-UA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36558" t="24786" r="36505" b="31624"/>
          <a:stretch>
            <a:fillRect/>
          </a:stretch>
        </p:blipFill>
        <p:spPr bwMode="auto">
          <a:xfrm>
            <a:off x="4429124" y="1500174"/>
            <a:ext cx="450059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5643578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Моделювання здійснюються за допомогою програмного продукту (НПЗ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“Хімія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8”) посилання тут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дати поняття про окиснення та горіння;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порівняти процеси горіння, повільного окиснення, дихання;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розширити уявлення про оксиди як продукти горіння; пояснити умови виникнення та припинення горіння;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поглибити знання про склад складних речовин на прикладі оксидів;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розвити логічне мислення учнів, пам’ять а також уміння самостійно працювати на уроці; </a:t>
            </a:r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виховувати культуру розумової праці, комунікативні якості особистості.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285728"/>
            <a:ext cx="170386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Мета: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б) повільне окиснення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охожее изображение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214686"/>
            <a:ext cx="4271982" cy="287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357422" y="2357430"/>
            <a:ext cx="4643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Fе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+ 2O</a:t>
            </a:r>
            <a:r>
              <a:rPr kumimoji="0" lang="uk-UA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Fе</a:t>
            </a:r>
            <a:r>
              <a:rPr kumimoji="0" lang="uk-UA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uk-UA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FeO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∙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</a:t>
            </a:r>
            <a:r>
              <a:rPr kumimoji="0" lang="uk-UA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uk-UA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1928802"/>
            <a:ext cx="2438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Хімічна реакція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1142984"/>
            <a:ext cx="3322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Дослід 3. Горіння заліза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01122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Хвилинка осмислення (прийом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кубування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7" name="Рисунок 6" descr="Картинки по запросу залізо + кисень реакція">
            <a:hlinkClick r:id="rId2" tgtFrame="&quot;_blank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071546"/>
            <a:ext cx="5000660" cy="185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00298" y="3000372"/>
            <a:ext cx="3294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Заповніть таблицю за планом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00034" y="3929066"/>
            <a:ext cx="8229600" cy="2185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Опишіть це. Розгляньте уважно об’єкт та опишіть, що ви бачите, відзначаючи колір, форму, розміри.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Порівняйте це. На що схоже? Від чого відрізняється?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Встановіть асоціації. Про що це змушує вас думати?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Проаналізуйте це. Скажіть, як це зроблено Вам не обов’язково це знати. Ви можете вигадати.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342900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6" name="Содержимое 7"/>
          <p:cNvGraphicFramePr>
            <a:graphicFrameLocks/>
          </p:cNvGraphicFramePr>
          <p:nvPr/>
        </p:nvGraphicFramePr>
        <p:xfrm>
          <a:off x="785786" y="1428736"/>
          <a:ext cx="7572428" cy="3929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107"/>
                <a:gridCol w="1893107"/>
                <a:gridCol w="1893107"/>
                <a:gridCol w="1893107"/>
              </a:tblGrid>
              <a:tr h="547374"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Грані куба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Дослід 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Дослід 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Дослід 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7374"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Опишіть це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4781"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Порівняйте це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4781"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Встановіть асоціації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4781">
                <a:tc>
                  <a:txBody>
                    <a:bodyPr/>
                    <a:lstStyle/>
                    <a:p>
                      <a:pPr algn="ctr"/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Проаналізуй це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72330" y="857232"/>
            <a:ext cx="1175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Таблиця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6657964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Горіння зі складними речовинами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де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будь-яка складна речовина;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оксиди, що утворюються в результаті реакції.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Приклади: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2SO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CO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162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Цікаво знати!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16" y="214290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допитливих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в) дихання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iaphragmatic_breathing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1714488"/>
            <a:ext cx="4500562" cy="3273136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1026" name="Picture 2" descr="Похожее изображение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50628"/>
          <a:stretch>
            <a:fillRect/>
          </a:stretch>
        </p:blipFill>
        <p:spPr bwMode="auto">
          <a:xfrm>
            <a:off x="357158" y="1643050"/>
            <a:ext cx="4071966" cy="369004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5643578"/>
            <a:ext cx="841736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 проходженні одного циклу дихання виділяється 36 кДж енергії у вигляді тепла,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приблизно  еквівалентно згоранню алюмінію масою 1 г та 1 л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природнього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газу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Висловіть свою думку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стововно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наступних визначень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горіння 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burning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полум'я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займання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загоряння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самоспалахування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амозаймання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 descr="Картинки по запросу гориння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71744"/>
            <a:ext cx="4381500" cy="2886076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00496" y="214290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Мікрофон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5357850" cy="33575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горючий матеріал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негорючий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важкогорючий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вогнегасна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речовина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вогнестійкість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вогнезахисна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речовина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Картинки по запросу горинн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7088" y="3714752"/>
            <a:ext cx="4023995" cy="2843209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71546"/>
            <a:ext cx="8229600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Завдання 1.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зображенням вгадайте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елемент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напишіть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хімічн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рівняння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взаємодії з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киснем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23060" t="24414" r="47291" b="28711"/>
          <a:stretch>
            <a:fillRect/>
          </a:stretch>
        </p:blipFill>
        <p:spPr bwMode="auto">
          <a:xfrm>
            <a:off x="714348" y="2857496"/>
            <a:ext cx="3071834" cy="273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21413" t="24414" r="47840" b="29687"/>
          <a:stretch>
            <a:fillRect/>
          </a:stretch>
        </p:blipFill>
        <p:spPr bwMode="auto">
          <a:xfrm>
            <a:off x="5357818" y="2928934"/>
            <a:ext cx="3071834" cy="2578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785918" y="557214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16" y="557214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357166"/>
            <a:ext cx="7404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Узагальнення та систематизація знань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7" name="Picture 2" descr="https://pp.userapi.com/c7011/v7011855/1aefc/EKCu0KVSBJI.jpg"/>
          <p:cNvPicPr>
            <a:picLocks noChangeAspect="1" noChangeArrowheads="1"/>
          </p:cNvPicPr>
          <p:nvPr/>
        </p:nvPicPr>
        <p:blipFill>
          <a:blip r:embed="rId2"/>
          <a:srcRect t="18421" b="18421"/>
          <a:stretch>
            <a:fillRect/>
          </a:stretch>
        </p:blipFill>
        <p:spPr bwMode="auto">
          <a:xfrm>
            <a:off x="428596" y="1428736"/>
            <a:ext cx="3357586" cy="2550083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21413" t="28320" r="46742" b="30664"/>
          <a:stretch>
            <a:fillRect/>
          </a:stretch>
        </p:blipFill>
        <p:spPr bwMode="auto">
          <a:xfrm>
            <a:off x="4929190" y="1500174"/>
            <a:ext cx="3714776" cy="269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85918" y="428625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435769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2.Ca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</a:t>
            </a:r>
          </a:p>
          <a:p>
            <a:pPr>
              <a:buNone/>
            </a:pP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Продовжіть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речення та дайте відповідь на питання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2149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Хімічний символ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Оксигену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Валентність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Оксигену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Кисень це … речовина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Речовини, що прискорюють хімічне рівняння називають…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При кімнатній температурі об’ємна частка речовини складає у повітрі 20 %. Яка це речовина?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Хімічний елемент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Оксиген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перекладається з грецької як …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 планеті Венері та Марсі міститься чи не містися кисень? Дайте відповідь так чи ні?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Живі організми, для життєдіяльності яких потрібен вільний молекулярний кисень.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Чому не можна, щоб гідроген пероксид перебував на світлі. ..(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Підтвердіть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рівнянням реакції)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При взаємодії води та вуглекислого газу кисень виділяться? Дайте відповідь так чи ні?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Який вчений відкрив елемент що у перекладі з грецької мови означає  «той що горить»?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Чи безпечні при високих концентраціях речовини кисень та озон для людини? Відповідь дайте так чи ні?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Як називається хімічна реакція у результаті якої з двох простих речовин утворюється одна складна.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Хімічні рівняння описує хімічне …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Об’єм повітря у приміщенні складає 200 л. Обрахуйте об’єм кисню у приміщенні, для цього скористайтеся об’ємною часткою.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2.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Допишіть рівняння реакцій: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714620"/>
            <a:ext cx="3829048" cy="20431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…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SO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…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Na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…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ZnO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/>
              <a:cs typeface="Times New Roman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3.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Врівняйте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рівняння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реакції: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2143116"/>
            <a:ext cx="3400420" cy="19288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 + 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→ Al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4.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яжіть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кросворд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32037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Олег\Desktop\Презентация Microsoft Office PowerPoint.jpg"/>
          <p:cNvPicPr/>
          <p:nvPr/>
        </p:nvPicPr>
        <p:blipFill>
          <a:blip r:embed="rId2"/>
          <a:srcRect l="11865" t="6838" r="15981" b="6410"/>
          <a:stretch>
            <a:fillRect/>
          </a:stretch>
        </p:blipFill>
        <p:spPr bwMode="auto">
          <a:xfrm>
            <a:off x="2071670" y="2000240"/>
            <a:ext cx="5429288" cy="458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Запитання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Хімічні реакції в яких приймає участь кисень називається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Хімічний елемент, що перекладається «як той що горить»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Живі організми, які здатні жити без атмосферного кисню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Складні речовини, що складаються з одного з хімічного елемента як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Оксиген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Пристрій, який здатний загасити пожежу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хімічної реакції характерно виділення тепла та світла називається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Процес характерний для живих організмів, в результаті якого поглинається кисень, а виділяється вуглекислий газ та вода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Проста речовина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Оксигену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928926" y="1000108"/>
            <a:ext cx="2928958" cy="4525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киснення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Оксиген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Анаероби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Оксиди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огнегасник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оріння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ихання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исень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357166"/>
            <a:ext cx="1446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13573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Висновок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основі методу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сенкану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планом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71678"/>
            <a:ext cx="6758006" cy="26146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1-й рядок — тема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іменник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темою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сенкану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2-й рядок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записують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два слова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прикметники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означен­нями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теми;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3-й рядок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дія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(3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дієслова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пов'язані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темою;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4-й рядок — фраза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чотирьох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виражає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до те­ми,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висловлюється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теми;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5-й рядок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записують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слово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іменник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синонімом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висновком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до теми.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714612" y="2000240"/>
            <a:ext cx="3643338" cy="27146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Орієнтовний вигляд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1.Окиснення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білий, гримучий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3.горіти, окислювати, дихати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4.кисень – це одна з найактивніших речовин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5.горіння(взаємодія)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0"/>
            <a:ext cx="2714612" cy="200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357950" y="4714884"/>
            <a:ext cx="2786050" cy="2143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0" y="4714884"/>
            <a:ext cx="2714612" cy="2143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357950" y="0"/>
            <a:ext cx="2786050" cy="200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VI. Домашнє завдання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Вивчити конспект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Повторити – ст. 110-113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Виконати вправи  письмово – ст.113(1-3)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Григорович О. В. Хімія 7 клас: для загальноосвітніх навчальних закладів /        О. В. Григорович. − Х. :Видавництво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2015. − 192 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Chemestry_Для презентацій\kPOeEQ3qc9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4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1026" name="Picture 2" descr="D:\Chemestry_Для презентацій\14224937_1660516224261945_717117694828606482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572660" cy="35718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1538" y="4857760"/>
            <a:ext cx="3549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О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ІІ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Проста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Каталізатори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Кисень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6. Той, що горить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7. Ні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8. Аероби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→ О</a:t>
            </a:r>
            <a:r>
              <a:rPr lang="uk-UA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/>
                <a:cs typeface="Times New Roman"/>
              </a:rPr>
              <a:t>↑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розкладається з вивільненням вільного кисню </a:t>
            </a:r>
            <a:endParaRPr lang="uk-UA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10. Так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11. А. Лавуазьє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12. Ні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13. Сполучення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14. Явище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15. 40 л</a:t>
            </a:r>
          </a:p>
          <a:p>
            <a:pPr>
              <a:buNone/>
            </a:pPr>
            <a:endParaRPr lang="uk-UA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dirty="0" smtClean="0"/>
              <a:t>Проблема вогню</a:t>
            </a:r>
            <a:endParaRPr lang="ru-RU" dirty="0"/>
          </a:p>
        </p:txBody>
      </p:sp>
      <p:pic>
        <p:nvPicPr>
          <p:cNvPr id="26626" name="Picture 2" descr="Картинки по запросу прометей і вогонь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4219575" cy="3486151"/>
          </a:xfrm>
          <a:prstGeom prst="rect">
            <a:avLst/>
          </a:prstGeom>
          <a:noFill/>
        </p:spPr>
      </p:pic>
      <p:pic>
        <p:nvPicPr>
          <p:cNvPr id="26630" name="Picture 6" descr="Картинки по запросу вогонь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000108"/>
            <a:ext cx="4362450" cy="34861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28662" y="4643446"/>
            <a:ext cx="1170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Прометей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43636" y="4714884"/>
            <a:ext cx="896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Багаття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Світлина від Vert Dider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54" y="3672088"/>
            <a:ext cx="4786346" cy="318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1435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Ракетобудування</a:t>
            </a:r>
            <a:endParaRPr lang="ru-RU" sz="36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2290" name="Picture 2" descr="Світлина від Vert Dider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4"/>
            <a:ext cx="5151582" cy="3429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7158" y="5143512"/>
            <a:ext cx="2310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 Falcon Heavy</a:t>
            </a:r>
            <a:r>
              <a:rPr lang="uk-UA" dirty="0" smtClean="0"/>
              <a:t>, </a:t>
            </a:r>
            <a:r>
              <a:rPr lang="en-US" dirty="0" smtClean="0"/>
              <a:t>SPACE X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" name="Picture 4" descr="Світлина від Vert Dider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995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Світлина від Vert Dider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1" y="0"/>
            <a:ext cx="4572000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Світлина від Vert Dider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143248"/>
            <a:ext cx="582839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Багато хто з дітей шукали відповіді на ці запитання: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26432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«Чому горить газова конфорка вдома?»</a:t>
            </a:r>
          </a:p>
          <a:p>
            <a:r>
              <a:rPr lang="uk-UA" dirty="0" smtClean="0"/>
              <a:t>«Чому горить багаття?»</a:t>
            </a:r>
          </a:p>
          <a:p>
            <a:r>
              <a:rPr lang="uk-UA" dirty="0" smtClean="0"/>
              <a:t> «Чому горять бенгальські вогні?»</a:t>
            </a:r>
          </a:p>
          <a:p>
            <a:r>
              <a:rPr lang="uk-UA" dirty="0" smtClean="0"/>
              <a:t>«Чому одні тіла горять, а інші </a:t>
            </a:r>
            <a:r>
              <a:rPr lang="uk-UA" dirty="0" smtClean="0">
                <a:latin typeface="Times New Roman"/>
                <a:cs typeface="Times New Roman"/>
              </a:rPr>
              <a:t>− ні</a:t>
            </a:r>
            <a:r>
              <a:rPr lang="uk-UA" dirty="0" smtClean="0"/>
              <a:t>»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7224" y="4857760"/>
            <a:ext cx="744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uk-UA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зможите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Ви відповісти на ці питання?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5786454"/>
            <a:ext cx="5155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00B050"/>
                </a:solidFill>
              </a:rPr>
              <a:t>- Відповіді на ці запитання Ви отримаєте на уроці.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уроку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174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1Оксиди, їх назва.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2.Реакція окиснення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630238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а) горіння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прості речовини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630238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ільне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окиснення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630238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в) дихання.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1354</Words>
  <PresentationFormat>Экран (4:3)</PresentationFormat>
  <Paragraphs>283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Продовжіть речення та дайте відповідь на питання</vt:lpstr>
      <vt:lpstr>Відповіді</vt:lpstr>
      <vt:lpstr>Проблема вогню</vt:lpstr>
      <vt:lpstr>Ракетобудування</vt:lpstr>
      <vt:lpstr>Слайд 7</vt:lpstr>
      <vt:lpstr>Багато хто з дітей шукали відповіді на ці запитання: </vt:lpstr>
      <vt:lpstr>План уроку</vt:lpstr>
      <vt:lpstr>1. Оксиди</vt:lpstr>
      <vt:lpstr>Назва оксидів</vt:lpstr>
      <vt:lpstr>Слайд 12</vt:lpstr>
      <vt:lpstr>Відповіді:</vt:lpstr>
      <vt:lpstr>2. Реакція окиснення </vt:lpstr>
      <vt:lpstr>2. Реакція окиснення </vt:lpstr>
      <vt:lpstr>Слайд 16</vt:lpstr>
      <vt:lpstr>Дослід 1. Горіння з фосфором</vt:lpstr>
      <vt:lpstr>Алгоритм запису продукту згорання</vt:lpstr>
      <vt:lpstr>Дослід 2.Горіння вугілля</vt:lpstr>
      <vt:lpstr>б) повільне окиснення</vt:lpstr>
      <vt:lpstr>Хвилинка осмислення (прийом кубування)</vt:lpstr>
      <vt:lpstr>Слайд 22</vt:lpstr>
      <vt:lpstr>Горіння зі складними речовинами</vt:lpstr>
      <vt:lpstr>в) дихання</vt:lpstr>
      <vt:lpstr>Висловіть свою думку стововно наступних визначень</vt:lpstr>
      <vt:lpstr>Слайд 26</vt:lpstr>
      <vt:lpstr>Завдання 1. За зображенням вгадайте елемент та напишіть хімічнe рівняння взаємодії з киснем </vt:lpstr>
      <vt:lpstr>Слайд 28</vt:lpstr>
      <vt:lpstr>Відповіді</vt:lpstr>
      <vt:lpstr>Завдання 2. Допишіть рівняння реакцій:</vt:lpstr>
      <vt:lpstr>Завдання 3. Врівняйте рівняння реакції:</vt:lpstr>
      <vt:lpstr>Завдання 4. Розв’яжіть кросворд</vt:lpstr>
      <vt:lpstr>Запитання</vt:lpstr>
      <vt:lpstr>Слайд 34</vt:lpstr>
      <vt:lpstr> Висновок на основі методу сенкану за планом</vt:lpstr>
      <vt:lpstr>Слайд 36</vt:lpstr>
      <vt:lpstr>VI. Домашнє завдання</vt:lpstr>
      <vt:lpstr>Література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Інтерактині вправи до уроку:</dc:title>
  <dc:creator>Олег</dc:creator>
  <cp:lastModifiedBy>Пользователь Windows</cp:lastModifiedBy>
  <cp:revision>69</cp:revision>
  <dcterms:created xsi:type="dcterms:W3CDTF">2018-02-20T20:37:14Z</dcterms:created>
  <dcterms:modified xsi:type="dcterms:W3CDTF">2018-03-12T21:21:27Z</dcterms:modified>
</cp:coreProperties>
</file>