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72" r:id="rId9"/>
    <p:sldId id="265" r:id="rId10"/>
    <p:sldId id="266" r:id="rId11"/>
    <p:sldId id="267" r:id="rId12"/>
    <p:sldId id="268" r:id="rId13"/>
    <p:sldId id="269" r:id="rId14"/>
    <p:sldId id="257" r:id="rId15"/>
    <p:sldId id="270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1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0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18096-4531-4A55-B87D-0A5D856DBA9F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99F28-9D5D-42D0-A34F-F6DFBF92493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949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99F28-9D5D-42D0-A34F-F6DFBF92493E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54190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4084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5188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293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898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1744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92943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796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209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9131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2296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7381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D3AAF-BACB-4792-852C-2BC04FA2261C}" type="datetimeFigureOut">
              <a:rPr lang="uk-UA" smtClean="0"/>
              <a:t>20.09.2018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A2315-54BF-4A6E-A393-52F9032264A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537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brightnessContrast bright="5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8703"/>
            <a:ext cx="8662987" cy="12774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4000" b="1" dirty="0">
                <a:solidFill>
                  <a:schemeClr val="accent2">
                    <a:lumMod val="50000"/>
                  </a:schemeClr>
                </a:solidFill>
              </a:rPr>
              <a:t>Реакції обміну між розчинами електролітів, </a:t>
            </a: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умови </a:t>
            </a:r>
            <a:r>
              <a:rPr lang="uk-UA" sz="4000" b="1" dirty="0">
                <a:solidFill>
                  <a:schemeClr val="accent2">
                    <a:lumMod val="50000"/>
                  </a:schemeClr>
                </a:solidFill>
              </a:rPr>
              <a:t>їх </a:t>
            </a: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перебігу.</a:t>
            </a:r>
            <a:b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40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Йонно</a:t>
            </a:r>
            <a:r>
              <a:rPr lang="uk-UA" sz="40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-молекулярні рівняння хімічних реакцій</a:t>
            </a:r>
            <a:endParaRPr lang="uk-UA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3886200"/>
            <a:ext cx="2880320" cy="17526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Єдиний шлях, який веде до знань, це                    діяльність</a:t>
            </a:r>
          </a:p>
          <a:p>
            <a:pPr algn="r"/>
            <a:r>
              <a:rPr lang="uk-UA" b="1" i="1" dirty="0">
                <a:solidFill>
                  <a:schemeClr val="accent1">
                    <a:lumMod val="50000"/>
                  </a:schemeClr>
                </a:solidFill>
              </a:rPr>
              <a:t>Б. Шоу</a:t>
            </a:r>
          </a:p>
        </p:txBody>
      </p:sp>
    </p:spTree>
    <p:extLst>
      <p:ext uri="{BB962C8B-B14F-4D97-AF65-F5344CB8AC3E}">
        <p14:creationId xmlns:p14="http://schemas.microsoft.com/office/powerpoint/2010/main" val="420011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9590"/>
            <a:ext cx="9255126" cy="1337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User\Pictures\depositphotos_29805949-stock-photo-water-drop-cartoon-character-waving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344588"/>
            <a:ext cx="1656184" cy="210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Умови протікання реакцій </a:t>
            </a:r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йонного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обміну до кінця</a:t>
            </a:r>
            <a:b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uk-U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467544" y="1988840"/>
            <a:ext cx="8280920" cy="4281339"/>
          </a:xfrm>
        </p:spPr>
        <p:txBody>
          <a:bodyPr/>
          <a:lstStyle/>
          <a:p>
            <a:pPr algn="just">
              <a:lnSpc>
                <a:spcPct val="115000"/>
              </a:lnSpc>
              <a:tabLst>
                <a:tab pos="161290" algn="l"/>
                <a:tab pos="216535" algn="l"/>
              </a:tabLst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один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з продуктів реакції випадає в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осад</a:t>
            </a:r>
          </a:p>
          <a:p>
            <a:pPr algn="just">
              <a:lnSpc>
                <a:spcPct val="115000"/>
              </a:lnSpc>
              <a:tabLst>
                <a:tab pos="161290" algn="l"/>
                <a:tab pos="216535" algn="l"/>
              </a:tabLst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утворюється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малодисоційована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 речовина </a:t>
            </a:r>
          </a:p>
          <a:p>
            <a:pPr algn="just">
              <a:lnSpc>
                <a:spcPct val="115000"/>
              </a:lnSpc>
              <a:tabLst>
                <a:tab pos="161290" algn="l"/>
                <a:tab pos="216535" algn="l"/>
              </a:tabLst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виділяється газ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  <a:ea typeface="Calibri"/>
                <a:cs typeface="Times New Roman"/>
              </a:rPr>
              <a:t> 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7769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908" y="169862"/>
            <a:ext cx="9255126" cy="1337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105273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Записати рівняння реакцій у молекулярній та </a:t>
            </a:r>
            <a:r>
              <a:rPr lang="uk-UA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йонній</a:t>
            </a:r>
            <a:r>
              <a:rPr lang="uk-UA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формі. Які з них протікають до кінця? </a:t>
            </a:r>
            <a:r>
              <a:rPr lang="ru-RU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Відповідь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обгрунтуйте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uk-UA" sz="33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NaCl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 </a:t>
            </a:r>
            <a:r>
              <a:rPr lang="en-US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AgNO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endParaRPr lang="uk-UA" sz="33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3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uk-UA" sz="33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3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en-US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KOH </a:t>
            </a:r>
            <a:endParaRPr lang="uk-UA" sz="33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</a:t>
            </a:r>
            <a:r>
              <a:rPr lang="en-US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Cl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 </a:t>
            </a:r>
            <a:r>
              <a:rPr lang="en-US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NaNO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endParaRPr lang="uk-UA" sz="33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Na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CO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 </a:t>
            </a:r>
            <a:r>
              <a:rPr lang="en-US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endParaRPr lang="uk-UA" sz="33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3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uk-UA" sz="33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33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33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</a:t>
            </a:r>
            <a:r>
              <a:rPr lang="ru-RU" sz="33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33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NaCl</a:t>
            </a:r>
            <a:endParaRPr lang="uk-UA" sz="33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uk-UA" dirty="0">
              <a:solidFill>
                <a:srgbClr val="4C14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8" y="169862"/>
            <a:ext cx="9255126" cy="1337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2571" y="908720"/>
            <a:ext cx="8229600" cy="4525963"/>
          </a:xfrm>
        </p:spPr>
        <p:txBody>
          <a:bodyPr>
            <a:normAutofit fontScale="92500"/>
          </a:bodyPr>
          <a:lstStyle/>
          <a:p>
            <a:pPr marL="0" lvl="0" indent="0">
              <a:lnSpc>
                <a:spcPct val="115000"/>
              </a:lnSpc>
              <a:buNone/>
            </a:pP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Допишіть рівняння реакцій, складіть </a:t>
            </a:r>
            <a:r>
              <a:rPr lang="uk-UA" sz="4000" b="1" dirty="0" err="1" smtClean="0">
                <a:solidFill>
                  <a:srgbClr val="4C1430"/>
                </a:solidFill>
                <a:ea typeface="Calibri"/>
                <a:cs typeface="Times New Roman"/>
              </a:rPr>
              <a:t>йонно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-молекулярні рівняння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en-US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CuSO</a:t>
            </a:r>
            <a:r>
              <a:rPr lang="en-US" sz="4000" b="1" baseline="-25000" dirty="0" smtClean="0">
                <a:solidFill>
                  <a:srgbClr val="4C1430"/>
                </a:solidFill>
                <a:ea typeface="Calibri"/>
                <a:cs typeface="Times New Roman"/>
              </a:rPr>
              <a:t>4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 + … = …↓ + K</a:t>
            </a:r>
            <a:r>
              <a:rPr lang="en-US" sz="4000" b="1" baseline="-25000" dirty="0" smtClean="0">
                <a:solidFill>
                  <a:srgbClr val="4C1430"/>
                </a:solidFill>
                <a:ea typeface="Calibri"/>
                <a:cs typeface="Times New Roman"/>
              </a:rPr>
              <a:t>2</a:t>
            </a:r>
            <a:r>
              <a:rPr lang="en-US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SO</a:t>
            </a:r>
            <a:r>
              <a:rPr lang="en-US" sz="4000" b="1" baseline="-25000" dirty="0" smtClean="0">
                <a:solidFill>
                  <a:srgbClr val="4C1430"/>
                </a:solidFill>
                <a:ea typeface="Calibri"/>
                <a:cs typeface="Times New Roman"/>
              </a:rPr>
              <a:t>4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;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б)  … +Н</a:t>
            </a:r>
            <a:r>
              <a:rPr lang="uk-UA" sz="4000" b="1" baseline="-25000" dirty="0" smtClean="0">
                <a:solidFill>
                  <a:srgbClr val="4C1430"/>
                </a:solidFill>
                <a:ea typeface="Calibri"/>
                <a:cs typeface="Times New Roman"/>
              </a:rPr>
              <a:t>2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 </a:t>
            </a:r>
            <a:r>
              <a:rPr lang="en-US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SO</a:t>
            </a:r>
            <a:r>
              <a:rPr lang="en-US" sz="4000" b="1" baseline="-25000" dirty="0" smtClean="0">
                <a:solidFill>
                  <a:srgbClr val="4C1430"/>
                </a:solidFill>
                <a:ea typeface="Calibri"/>
                <a:cs typeface="Times New Roman"/>
              </a:rPr>
              <a:t>4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  =  </a:t>
            </a:r>
            <a:r>
              <a:rPr lang="uk-UA" sz="4000" b="1" dirty="0" err="1" smtClean="0">
                <a:solidFill>
                  <a:srgbClr val="4C1430"/>
                </a:solidFill>
                <a:ea typeface="Calibri"/>
                <a:cs typeface="Times New Roman"/>
              </a:rPr>
              <a:t>Fe</a:t>
            </a:r>
            <a:r>
              <a:rPr lang="en-US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SO4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  +  …↑;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в) …  +  </a:t>
            </a:r>
            <a:r>
              <a:rPr lang="uk-UA" sz="4000" b="1" dirty="0" err="1" smtClean="0">
                <a:solidFill>
                  <a:srgbClr val="4C1430"/>
                </a:solidFill>
                <a:ea typeface="Calibri"/>
                <a:cs typeface="Times New Roman"/>
              </a:rPr>
              <a:t>КCl</a:t>
            </a:r>
            <a:r>
              <a:rPr lang="uk-UA" sz="4000" b="1" dirty="0" smtClean="0">
                <a:solidFill>
                  <a:srgbClr val="4C1430"/>
                </a:solidFill>
                <a:ea typeface="Calibri"/>
                <a:cs typeface="Times New Roman"/>
              </a:rPr>
              <a:t>  =  …↓  +  КNO3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uk-UA" sz="4000" b="1" dirty="0" smtClean="0">
              <a:solidFill>
                <a:srgbClr val="4C1430"/>
              </a:solidFill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3997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" y="0"/>
            <a:ext cx="9255126" cy="1337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484784"/>
            <a:ext cx="8229600" cy="4525963"/>
          </a:xfrm>
        </p:spPr>
        <p:txBody>
          <a:bodyPr/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  <a:tabLst>
                <a:tab pos="707390" algn="l"/>
              </a:tabLst>
            </a:pPr>
            <a:r>
              <a:rPr lang="uk-UA" sz="36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Задача.  До розчину барій хлориду  масою 200  г із масовою часткою солі  10  %  додали сульфатну кислоту. Обчисліть масу речовини, що випала в осад.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921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67" y="332656"/>
            <a:ext cx="8832981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73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9255126" cy="1337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63408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Завдання додому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Опрацювати параграф підручника, виконати вправи</a:t>
            </a:r>
          </a:p>
          <a:p>
            <a:r>
              <a:rPr lang="uk-UA" dirty="0" smtClean="0"/>
              <a:t>Підготувати презентацію на тему: Значення </a:t>
            </a:r>
            <a:r>
              <a:rPr lang="uk-UA" dirty="0" err="1" smtClean="0"/>
              <a:t>рекцій</a:t>
            </a:r>
            <a:r>
              <a:rPr lang="uk-UA" dirty="0" smtClean="0"/>
              <a:t> </a:t>
            </a:r>
            <a:r>
              <a:rPr lang="uk-UA" dirty="0" err="1" smtClean="0"/>
              <a:t>йонного</a:t>
            </a:r>
            <a:r>
              <a:rPr lang="uk-UA" dirty="0" smtClean="0"/>
              <a:t> обміну.</a:t>
            </a:r>
            <a:endParaRPr lang="uk-UA" dirty="0"/>
          </a:p>
        </p:txBody>
      </p:sp>
      <p:pic>
        <p:nvPicPr>
          <p:cNvPr id="7170" name="Picture 2" descr="C:\Users\User\Pictures\42edd86d441ad315910867e8cac083c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61732"/>
            <a:ext cx="3096344" cy="307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3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 contras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9255126" cy="1336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66528" cy="41805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uk-UA" sz="3600" b="1" i="1" dirty="0" smtClean="0">
                <a:solidFill>
                  <a:schemeClr val="accent3">
                    <a:lumMod val="50000"/>
                  </a:schemeClr>
                </a:solidFill>
              </a:rPr>
              <a:t>Мета</a:t>
            </a:r>
            <a:endParaRPr lang="uk-UA" sz="36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692696"/>
            <a:ext cx="8579296" cy="55446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uk-UA" dirty="0"/>
          </a:p>
          <a:p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предметних </a:t>
            </a:r>
            <a:r>
              <a:rPr lang="uk-UA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компетентностей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36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розглянути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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реакції обміну між розчинами електролітів та умови її перебігу; </a:t>
            </a:r>
            <a:r>
              <a:rPr lang="uk-UA" sz="36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поглибити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 складати повні та скорочені </a:t>
            </a:r>
            <a:r>
              <a:rPr lang="uk-UA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йонно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-молекулярні рівняння хімічних реакцій, </a:t>
            </a:r>
            <a:r>
              <a:rPr lang="uk-UA" sz="36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удосконалювати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навички проведення хімічних дослідів відповідно до правил техніки безпеки, </a:t>
            </a:r>
            <a:r>
              <a:rPr lang="uk-UA" sz="36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експериментальні уміння і дослідницькі 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36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ключових </a:t>
            </a:r>
            <a:r>
              <a:rPr lang="uk-UA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компетентностей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комунікативні та пошукові здібності,  математична грамотність,  екологічна грамотність та здорове життя, вміння працювати у групі</a:t>
            </a:r>
            <a:endParaRPr lang="uk-UA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0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7" y="-99392"/>
            <a:ext cx="9255126" cy="1336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58703"/>
            <a:ext cx="8662987" cy="12774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194920" cy="5760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uk-UA" b="1" i="1" spc="-5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b="1" i="1" spc="-5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b="1" i="1" spc="-5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Очікувані результати</a:t>
            </a:r>
            <a:r>
              <a:rPr lang="uk-UA" sz="3600" dirty="0" smtClean="0">
                <a:ea typeface="Calibri"/>
                <a:cs typeface="Times New Roman"/>
              </a:rPr>
              <a:t/>
            </a:r>
            <a:br>
              <a:rPr lang="uk-UA" sz="3600" dirty="0" smtClean="0">
                <a:ea typeface="Calibri"/>
                <a:cs typeface="Times New Roman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7400" y="1052736"/>
            <a:ext cx="8075240" cy="4525963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b="1" i="1" spc="-5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Учень:</a:t>
            </a:r>
            <a:endParaRPr lang="uk-UA" sz="2400" b="1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i="1" spc="-5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проводить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реакції між розчинами електролітів з урахуванням умов їх перебігу</a:t>
            </a:r>
          </a:p>
          <a:p>
            <a:pPr algn="just">
              <a:lnSpc>
                <a:spcPct val="115000"/>
              </a:lnSpc>
            </a:pPr>
            <a:r>
              <a:rPr lang="uk-UA" i="1" spc="-5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складає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повні та скорочені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йонно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-молекулярні рівняння хімічних реакцій</a:t>
            </a:r>
            <a:endParaRPr lang="uk-UA" sz="24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uk-UA" i="1" spc="-5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обґрунтовує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перебіг реакцій між електролітами у водних розчинах</a:t>
            </a:r>
            <a:endParaRPr lang="uk-UA" sz="2400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027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6" y="173037"/>
            <a:ext cx="9255126" cy="1336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476672"/>
            <a:ext cx="8568952" cy="5649491"/>
          </a:xfrm>
        </p:spPr>
        <p:txBody>
          <a:bodyPr/>
          <a:lstStyle/>
          <a:p>
            <a:pPr marL="0" indent="0"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Метод </a:t>
            </a:r>
            <a:r>
              <a:rPr lang="uk-UA" b="1" i="1" dirty="0">
                <a:solidFill>
                  <a:srgbClr val="002060"/>
                </a:solidFill>
              </a:rPr>
              <a:t>«Мікрофон</a:t>
            </a:r>
            <a:r>
              <a:rPr lang="uk-UA" b="1" i="1" dirty="0" smtClean="0">
                <a:solidFill>
                  <a:srgbClr val="002060"/>
                </a:solidFill>
              </a:rPr>
              <a:t>»</a:t>
            </a:r>
          </a:p>
          <a:p>
            <a:pPr marL="0" indent="0">
              <a:buNone/>
            </a:pPr>
            <a:endParaRPr lang="uk-UA" b="1" dirty="0">
              <a:solidFill>
                <a:srgbClr val="002060"/>
              </a:solidFill>
            </a:endParaRPr>
          </a:p>
          <a:p>
            <a:pPr marL="357188" lvl="0" indent="-357188"/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класифікують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 за 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електропровідністю їх водних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розчинів</a:t>
            </a:r>
          </a:p>
          <a:p>
            <a:pPr marL="357188" lvl="0" indent="-357188">
              <a:buNone/>
              <a:tabLst>
                <a:tab pos="265113" algn="l"/>
              </a:tabLst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чи 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розплавів</a:t>
            </a:r>
          </a:p>
          <a:p>
            <a:pPr lvl="0"/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Електроліти – це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речовини…</a:t>
            </a:r>
            <a:endParaRPr lang="uk-UA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Неелектроліти – це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речовини…</a:t>
            </a:r>
            <a:endParaRPr lang="uk-UA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Електролітична 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дисоціація –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це…</a:t>
            </a:r>
            <a:endParaRPr lang="uk-UA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33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4000" contras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838"/>
            <a:ext cx="8622403" cy="6458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88640"/>
            <a:ext cx="8064896" cy="7200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</a:pP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Катіони –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це…</a:t>
            </a:r>
            <a:endParaRPr lang="uk-UA" sz="3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Аніони –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це…</a:t>
            </a:r>
            <a:endParaRPr lang="uk-UA" sz="3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Вкажіть </a:t>
            </a:r>
            <a:r>
              <a:rPr lang="uk-UA" sz="3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який </a:t>
            </a:r>
            <a:r>
              <a:rPr lang="uk-UA" sz="3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утворююється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при дисоціації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кислот: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а) </a:t>
            </a:r>
            <a:r>
              <a:rPr lang="uk-UA" sz="3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металу б) </a:t>
            </a:r>
            <a:r>
              <a:rPr lang="uk-UA" sz="3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Гідрогену  в)гідроксид-</a:t>
            </a:r>
            <a:r>
              <a:rPr lang="uk-UA" sz="3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endParaRPr lang="uk-UA" sz="3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Вкажіть </a:t>
            </a:r>
            <a:r>
              <a:rPr lang="uk-UA" sz="3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йони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які  утворюються при дисоціації лугів:</a:t>
            </a: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а)</a:t>
            </a:r>
            <a:r>
              <a:rPr lang="uk-UA" sz="3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Гідрогену     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б)гідроксид-</a:t>
            </a:r>
            <a:r>
              <a:rPr lang="uk-UA" sz="3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в) </a:t>
            </a:r>
            <a:r>
              <a:rPr lang="uk-UA" sz="3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</a:t>
            </a: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металу    </a:t>
            </a:r>
          </a:p>
          <a:p>
            <a:pPr>
              <a:lnSpc>
                <a:spcPct val="115000"/>
              </a:lnSpc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якій із зазначених груп </a:t>
            </a:r>
            <a:r>
              <a:rPr lang="uk-UA" sz="3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йонів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знаходяться лише катіони:</a:t>
            </a: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  <a:tabLst>
                <a:tab pos="1676400" algn="l"/>
              </a:tabLst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а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en-US" sz="3400" b="1" baseline="-25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2-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М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g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2+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OH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 К</a:t>
            </a:r>
            <a:r>
              <a:rPr lang="uk-UA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endParaRPr lang="uk-UA" sz="3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  <a:tabLst>
                <a:tab pos="1676400" algn="l"/>
              </a:tabLst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б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Ba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2+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Fe 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2+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Zn</a:t>
            </a:r>
            <a:r>
              <a:rPr lang="en-US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2+</a:t>
            </a:r>
            <a:endParaRPr lang="uk-UA" sz="3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  <a:tabLst>
                <a:tab pos="1676400" algn="l"/>
              </a:tabLst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в)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Cl</a:t>
            </a:r>
            <a:r>
              <a:rPr lang="ru-RU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ru-RU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NO</a:t>
            </a:r>
            <a:r>
              <a:rPr lang="ru-RU" sz="3400" b="1" baseline="-25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PO</a:t>
            </a:r>
            <a:r>
              <a:rPr lang="ru-RU" sz="3400" b="1" baseline="-25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3-</a:t>
            </a:r>
            <a:r>
              <a:rPr lang="ru-RU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ru-RU" sz="3400" b="1" baseline="-25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3400" b="1" baseline="30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2-</a:t>
            </a:r>
            <a:endParaRPr lang="uk-UA" sz="3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7418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037"/>
            <a:ext cx="9255126" cy="1336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333375"/>
            <a:ext cx="8280920" cy="5975350"/>
          </a:xfrm>
        </p:spPr>
        <p:txBody>
          <a:bodyPr>
            <a:normAutofit fontScale="32500" lnSpcReduction="20000"/>
          </a:bodyPr>
          <a:lstStyle/>
          <a:p>
            <a:pPr marL="447675" indent="-333375" algn="just">
              <a:lnSpc>
                <a:spcPct val="115000"/>
              </a:lnSpc>
              <a:tabLst>
                <a:tab pos="1676400" algn="l"/>
              </a:tabLst>
            </a:pP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результаті дисоціації нітратної кислоти утворюються </a:t>
            </a:r>
            <a:r>
              <a:rPr lang="uk-UA" sz="80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йони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  <a:tabLst>
                <a:tab pos="1676400" algn="l"/>
                <a:tab pos="3198495" algn="ctr"/>
              </a:tabLst>
            </a:pP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а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</a:t>
            </a:r>
            <a:r>
              <a:rPr lang="uk-UA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і 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NO</a:t>
            </a:r>
            <a:r>
              <a:rPr lang="en-US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uk-UA" sz="8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8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NO</a:t>
            </a:r>
            <a:r>
              <a:rPr lang="en-US" sz="80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</a:t>
            </a:r>
            <a:r>
              <a:rPr lang="en-US" sz="8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uk-UA" sz="8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 Cl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en-US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endParaRPr lang="uk-UA" sz="8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800100" indent="-685800">
              <a:lnSpc>
                <a:spcPct val="115000"/>
              </a:lnSpc>
              <a:tabLst>
                <a:tab pos="1676400" algn="l"/>
              </a:tabLst>
            </a:pP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 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результаті дисоціації барій хлориду утворюються </a:t>
            </a:r>
            <a:r>
              <a:rPr lang="uk-UA" sz="80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йони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  <a:tabLst>
                <a:tab pos="1676400" algn="l"/>
              </a:tabLst>
            </a:pP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)В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2+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ClO</a:t>
            </a:r>
            <a:r>
              <a:rPr lang="en-US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Ba</a:t>
            </a:r>
            <a:r>
              <a:rPr lang="en-US" sz="8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Cl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в)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Ba</a:t>
            </a:r>
            <a:r>
              <a:rPr lang="en-US" sz="8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OH</a:t>
            </a:r>
            <a:r>
              <a:rPr lang="en-US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endParaRPr lang="uk-UA" sz="8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  <a:tabLst>
                <a:tab pos="1676400" algn="l"/>
              </a:tabLst>
            </a:pPr>
            <a:r>
              <a:rPr lang="ru-RU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Яка з речовин у водному розчині дисоціює з утворенням </a:t>
            </a:r>
            <a:r>
              <a:rPr lang="uk-UA" sz="80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йону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Fe</a:t>
            </a:r>
            <a:r>
              <a:rPr lang="ru-RU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3+</a:t>
            </a:r>
            <a:endParaRPr lang="uk-UA" sz="8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  <a:tabLst>
                <a:tab pos="1676400" algn="l"/>
              </a:tabLst>
            </a:pP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а)</a:t>
            </a:r>
            <a:r>
              <a:rPr lang="en-US" sz="8000" b="1" dirty="0" err="1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FeCl</a:t>
            </a:r>
            <a:r>
              <a:rPr lang="ru-RU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ru-RU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</a:t>
            </a:r>
            <a:r>
              <a:rPr lang="ru-RU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Fe</a:t>
            </a:r>
            <a:r>
              <a:rPr lang="ru-RU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ru-RU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ru-RU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  <a:r>
              <a:rPr lang="ru-RU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r>
              <a:rPr lang="ru-RU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в)</a:t>
            </a:r>
            <a:r>
              <a:rPr lang="en-US" sz="8000" b="1" dirty="0" err="1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FePO</a:t>
            </a:r>
            <a:r>
              <a:rPr lang="ru-RU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endParaRPr lang="uk-UA" sz="8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Яка 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 речовин у водному розчині дисоціює з утворенням </a:t>
            </a:r>
            <a:r>
              <a:rPr lang="uk-UA" sz="8000" b="1" dirty="0" err="1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йону</a:t>
            </a:r>
            <a:r>
              <a:rPr lang="uk-UA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8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ru-RU" sz="8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8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2-</a:t>
            </a:r>
            <a:endParaRPr lang="uk-UA" sz="8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а)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</a:t>
            </a:r>
            <a:r>
              <a:rPr lang="en-US" sz="80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en-US" sz="80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</a:t>
            </a:r>
            <a:r>
              <a:rPr lang="uk-UA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</a:t>
            </a:r>
            <a:r>
              <a:rPr lang="en-US" sz="8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BaSO</a:t>
            </a:r>
            <a:r>
              <a:rPr lang="en-US" sz="80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</a:t>
            </a:r>
            <a:endParaRPr lang="uk-UA" sz="8000" b="1" dirty="0" smtClean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7684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037"/>
            <a:ext cx="9255126" cy="1336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8" y="692696"/>
            <a:ext cx="7992888" cy="5433467"/>
          </a:xfrm>
        </p:spPr>
        <p:txBody>
          <a:bodyPr>
            <a:normAutofit fontScale="92500" lnSpcReduction="10000"/>
          </a:bodyPr>
          <a:lstStyle/>
          <a:p>
            <a:pPr marL="114300" lvl="0" indent="0">
              <a:lnSpc>
                <a:spcPct val="115000"/>
              </a:lnSpc>
              <a:buNone/>
            </a:pPr>
            <a:r>
              <a:rPr lang="uk-UA" sz="26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Привести у відповідність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uk-UA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CL                                 </a:t>
            </a:r>
            <a:r>
              <a:rPr lang="uk-UA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а) 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 Na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SO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</a:t>
            </a:r>
            <a:r>
              <a:rPr lang="en-US" sz="2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2-</a:t>
            </a:r>
            <a:r>
              <a:rPr lang="uk-UA" sz="2000" b="1" baseline="30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uk-UA" sz="2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PO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                                             </a:t>
            </a:r>
            <a:r>
              <a:rPr lang="uk-UA" sz="2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б)</a:t>
            </a:r>
            <a:r>
              <a:rPr lang="en-US" sz="2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+OH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endParaRPr lang="uk-UA" sz="2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Na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                                           </a:t>
            </a:r>
            <a:r>
              <a:rPr lang="uk-UA" sz="2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в)</a:t>
            </a:r>
            <a:r>
              <a:rPr lang="en-US" sz="2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 Cl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endParaRPr lang="uk-UA" sz="2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KOH                                 </a:t>
            </a:r>
            <a:r>
              <a:rPr lang="uk-UA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г)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H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NO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</a:t>
            </a:r>
            <a:endParaRPr lang="uk-UA" sz="2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HNO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</a:t>
            </a:r>
            <a:r>
              <a:rPr lang="uk-UA" sz="20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             </a:t>
            </a:r>
            <a:r>
              <a:rPr lang="uk-UA" sz="2000" b="1" dirty="0" smtClean="0">
                <a:solidFill>
                  <a:srgbClr val="4C14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</a:t>
            </a:r>
            <a:r>
              <a:rPr lang="en-US" sz="2000" b="1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baseline="-25000" dirty="0" smtClean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 PO4</a:t>
            </a:r>
            <a:r>
              <a:rPr lang="en-US" sz="2000" b="1" baseline="-25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2000" b="1" baseline="30000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3-</a:t>
            </a:r>
            <a:r>
              <a:rPr lang="en-US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uk-UA" sz="2000" b="1" dirty="0">
              <a:solidFill>
                <a:srgbClr val="4C143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000" b="1" dirty="0">
                <a:solidFill>
                  <a:srgbClr val="4C143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  <a:p>
            <a:r>
              <a:rPr lang="uk-UA" sz="3000" b="1" dirty="0" smtClean="0">
                <a:solidFill>
                  <a:srgbClr val="4C1430"/>
                </a:solidFill>
              </a:rPr>
              <a:t>Складіть </a:t>
            </a:r>
            <a:r>
              <a:rPr lang="uk-UA" sz="3000" b="1" dirty="0">
                <a:solidFill>
                  <a:srgbClr val="4C1430"/>
                </a:solidFill>
              </a:rPr>
              <a:t>рівняння електролітичної дисоціації речовин поданих формулами:</a:t>
            </a:r>
          </a:p>
          <a:p>
            <a:pPr marL="0" indent="0">
              <a:buNone/>
            </a:pPr>
            <a:r>
              <a:rPr lang="uk-UA" sz="3000" b="1" dirty="0" smtClean="0">
                <a:solidFill>
                  <a:srgbClr val="4C1430"/>
                </a:solidFill>
              </a:rPr>
              <a:t>  </a:t>
            </a:r>
            <a:r>
              <a:rPr lang="en-US" sz="3000" b="1" dirty="0">
                <a:solidFill>
                  <a:srgbClr val="4C1430"/>
                </a:solidFill>
              </a:rPr>
              <a:t>AlCl</a:t>
            </a:r>
            <a:r>
              <a:rPr lang="en-US" sz="3000" b="1" baseline="-25000" dirty="0">
                <a:solidFill>
                  <a:srgbClr val="4C1430"/>
                </a:solidFill>
              </a:rPr>
              <a:t>3</a:t>
            </a:r>
            <a:r>
              <a:rPr lang="en-US" sz="3000" b="1" dirty="0">
                <a:solidFill>
                  <a:srgbClr val="4C1430"/>
                </a:solidFill>
              </a:rPr>
              <a:t>           </a:t>
            </a:r>
            <a:r>
              <a:rPr lang="en-US" sz="3000" b="1" dirty="0" err="1">
                <a:solidFill>
                  <a:srgbClr val="4C1430"/>
                </a:solidFill>
              </a:rPr>
              <a:t>NaOH</a:t>
            </a:r>
            <a:r>
              <a:rPr lang="en-US" sz="3000" b="1" dirty="0">
                <a:solidFill>
                  <a:srgbClr val="4C1430"/>
                </a:solidFill>
              </a:rPr>
              <a:t>      H</a:t>
            </a:r>
            <a:r>
              <a:rPr lang="en-US" sz="3000" b="1" baseline="-25000" dirty="0">
                <a:solidFill>
                  <a:srgbClr val="4C1430"/>
                </a:solidFill>
              </a:rPr>
              <a:t>3</a:t>
            </a:r>
            <a:r>
              <a:rPr lang="en-US" sz="3000" b="1" dirty="0">
                <a:solidFill>
                  <a:srgbClr val="4C1430"/>
                </a:solidFill>
              </a:rPr>
              <a:t>PO</a:t>
            </a:r>
            <a:r>
              <a:rPr lang="en-US" sz="3000" b="1" baseline="-25000" dirty="0">
                <a:solidFill>
                  <a:srgbClr val="4C1430"/>
                </a:solidFill>
              </a:rPr>
              <a:t>4</a:t>
            </a:r>
            <a:r>
              <a:rPr lang="en-US" sz="3000" b="1" dirty="0">
                <a:solidFill>
                  <a:srgbClr val="4C1430"/>
                </a:solidFill>
              </a:rPr>
              <a:t>      Fe</a:t>
            </a:r>
            <a:r>
              <a:rPr lang="en-US" sz="3000" b="1" baseline="-25000" dirty="0">
                <a:solidFill>
                  <a:srgbClr val="4C1430"/>
                </a:solidFill>
              </a:rPr>
              <a:t>2</a:t>
            </a:r>
            <a:r>
              <a:rPr lang="en-US" sz="3000" b="1" dirty="0">
                <a:solidFill>
                  <a:srgbClr val="4C1430"/>
                </a:solidFill>
              </a:rPr>
              <a:t>(SO</a:t>
            </a:r>
            <a:r>
              <a:rPr lang="en-US" sz="3000" b="1" baseline="-25000" dirty="0">
                <a:solidFill>
                  <a:srgbClr val="4C1430"/>
                </a:solidFill>
              </a:rPr>
              <a:t>4</a:t>
            </a:r>
            <a:r>
              <a:rPr lang="en-US" sz="3000" b="1" dirty="0">
                <a:solidFill>
                  <a:srgbClr val="4C1430"/>
                </a:solidFill>
              </a:rPr>
              <a:t>)</a:t>
            </a:r>
            <a:r>
              <a:rPr lang="en-US" sz="3000" b="1" baseline="-25000" dirty="0">
                <a:solidFill>
                  <a:srgbClr val="4C1430"/>
                </a:solidFill>
              </a:rPr>
              <a:t>3</a:t>
            </a:r>
            <a:r>
              <a:rPr lang="en-US" sz="3000" b="1" dirty="0">
                <a:solidFill>
                  <a:srgbClr val="4C1430"/>
                </a:solidFill>
              </a:rPr>
              <a:t>    </a:t>
            </a:r>
            <a:endParaRPr lang="uk-UA" sz="3000" b="1" dirty="0" smtClean="0">
              <a:solidFill>
                <a:srgbClr val="4C1430"/>
              </a:solidFill>
            </a:endParaRPr>
          </a:p>
          <a:p>
            <a:pPr marL="0" indent="0">
              <a:buNone/>
            </a:pPr>
            <a:r>
              <a:rPr lang="en-US" sz="3000" b="1" dirty="0" smtClean="0">
                <a:solidFill>
                  <a:srgbClr val="4C1430"/>
                </a:solidFill>
              </a:rPr>
              <a:t>  </a:t>
            </a:r>
            <a:endParaRPr lang="uk-UA" sz="3000" b="1" dirty="0">
              <a:solidFill>
                <a:srgbClr val="4C1430"/>
              </a:solidFill>
            </a:endParaRPr>
          </a:p>
          <a:p>
            <a:r>
              <a:rPr lang="uk-UA" sz="3000" b="1" dirty="0">
                <a:solidFill>
                  <a:srgbClr val="4C1430"/>
                </a:solidFill>
              </a:rPr>
              <a:t> </a:t>
            </a:r>
            <a:r>
              <a:rPr lang="uk-UA" sz="3000" b="1" dirty="0" smtClean="0">
                <a:solidFill>
                  <a:srgbClr val="4C1430"/>
                </a:solidFill>
              </a:rPr>
              <a:t>Які </a:t>
            </a:r>
            <a:r>
              <a:rPr lang="uk-UA" sz="3000" b="1" dirty="0">
                <a:solidFill>
                  <a:srgbClr val="4C1430"/>
                </a:solidFill>
              </a:rPr>
              <a:t>реакції називають реакціями </a:t>
            </a:r>
            <a:r>
              <a:rPr lang="uk-UA" sz="3000" b="1" dirty="0" err="1">
                <a:solidFill>
                  <a:srgbClr val="4C1430"/>
                </a:solidFill>
              </a:rPr>
              <a:t>йонного</a:t>
            </a:r>
            <a:r>
              <a:rPr lang="uk-UA" sz="3000" b="1" dirty="0">
                <a:solidFill>
                  <a:srgbClr val="4C1430"/>
                </a:solidFill>
              </a:rPr>
              <a:t> </a:t>
            </a:r>
            <a:r>
              <a:rPr lang="uk-UA" sz="3000" b="1" dirty="0" smtClean="0">
                <a:solidFill>
                  <a:srgbClr val="4C1430"/>
                </a:solidFill>
              </a:rPr>
              <a:t>обміну</a:t>
            </a:r>
          </a:p>
          <a:p>
            <a:pPr marL="0" indent="0">
              <a:buNone/>
            </a:pPr>
            <a:endParaRPr lang="uk-UA" sz="3600" dirty="0">
              <a:solidFill>
                <a:srgbClr val="4C14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30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30"/>
            <a:ext cx="9255126" cy="1337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4C1430"/>
                </a:solidFill>
              </a:rPr>
              <a:t/>
            </a:r>
            <a:br>
              <a:rPr lang="uk-UA" dirty="0" smtClean="0">
                <a:solidFill>
                  <a:srgbClr val="4C1430"/>
                </a:solidFill>
              </a:rPr>
            </a:br>
            <a:r>
              <a:rPr lang="uk-UA" dirty="0" smtClean="0">
                <a:solidFill>
                  <a:srgbClr val="4C1430"/>
                </a:solidFill>
              </a:rPr>
              <a:t/>
            </a:r>
            <a:br>
              <a:rPr lang="uk-UA" dirty="0" smtClean="0">
                <a:solidFill>
                  <a:srgbClr val="4C1430"/>
                </a:solidFill>
              </a:rPr>
            </a:br>
            <a:r>
              <a:rPr lang="uk-UA" dirty="0">
                <a:solidFill>
                  <a:srgbClr val="4C1430"/>
                </a:solidFill>
              </a:rPr>
              <a:t/>
            </a:r>
            <a:br>
              <a:rPr lang="uk-UA" dirty="0">
                <a:solidFill>
                  <a:srgbClr val="4C1430"/>
                </a:solidFill>
              </a:rPr>
            </a:br>
            <a:r>
              <a:rPr lang="uk-UA" dirty="0" smtClean="0">
                <a:solidFill>
                  <a:srgbClr val="4C1430"/>
                </a:solidFill>
              </a:rPr>
              <a:t>Робота у групах</a:t>
            </a:r>
            <a:br>
              <a:rPr lang="uk-UA" dirty="0" smtClean="0">
                <a:solidFill>
                  <a:srgbClr val="4C1430"/>
                </a:solidFill>
              </a:rPr>
            </a:br>
            <a:r>
              <a:rPr lang="uk-UA" dirty="0" smtClean="0">
                <a:solidFill>
                  <a:srgbClr val="4C1430"/>
                </a:solidFill>
              </a:rPr>
              <a:t>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Правила безпеки!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/>
            </a:r>
            <a:br>
              <a:rPr lang="uk-UA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</a:br>
            <a:endParaRPr lang="uk-UA" dirty="0">
              <a:solidFill>
                <a:srgbClr val="4C143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5117" y="2132856"/>
            <a:ext cx="8064896" cy="4054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uk-UA" sz="2800" b="1" dirty="0" smtClean="0">
                <a:solidFill>
                  <a:srgbClr val="4C1430"/>
                </a:solidFill>
                <a:ea typeface="Calibri"/>
                <a:cs typeface="Times New Roman"/>
              </a:rPr>
              <a:t>Для проведення  дослідів використовуйте невеликі кількості реактивів; </a:t>
            </a:r>
            <a:endParaRPr lang="uk-UA" sz="2800" dirty="0" smtClean="0">
              <a:solidFill>
                <a:srgbClr val="4C1430"/>
              </a:solidFill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uk-UA" sz="2800" b="1" dirty="0" smtClean="0">
                <a:solidFill>
                  <a:srgbClr val="4C1430"/>
                </a:solidFill>
                <a:ea typeface="Calibri"/>
                <a:cs typeface="Times New Roman"/>
              </a:rPr>
              <a:t> остерігайтеся потрапляння реактивів на шкіру, в очі; </a:t>
            </a:r>
            <a:endParaRPr lang="uk-UA" sz="2800" dirty="0" smtClean="0">
              <a:solidFill>
                <a:srgbClr val="4C1430"/>
              </a:solidFill>
              <a:ea typeface="Calibri"/>
              <a:cs typeface="Times New Roman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800" b="1" dirty="0" smtClean="0">
                <a:solidFill>
                  <a:srgbClr val="4C1430"/>
                </a:solidFill>
                <a:ea typeface="Calibri"/>
                <a:cs typeface="Times New Roman"/>
              </a:rPr>
              <a:t>у разі потрапляння кислоти чи лугу змийте їх великою кількістю води та нейтралізуйте відповідним розчином (луг – розчином борної кислоти, кислоту – розчином соди)</a:t>
            </a:r>
            <a:endParaRPr lang="uk-UA" sz="2800" dirty="0">
              <a:solidFill>
                <a:srgbClr val="4C14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71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Робота у групах</a:t>
            </a:r>
            <a:endParaRPr lang="uk-UA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За результатами досліджень заповнити таблицю</a:t>
            </a:r>
          </a:p>
          <a:p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128640"/>
              </p:ext>
            </p:extLst>
          </p:nvPr>
        </p:nvGraphicFramePr>
        <p:xfrm>
          <a:off x="539552" y="2708920"/>
          <a:ext cx="7920879" cy="2400810"/>
        </p:xfrm>
        <a:graphic>
          <a:graphicData uri="http://schemas.openxmlformats.org/drawingml/2006/table">
            <a:tbl>
              <a:tblPr firstRow="1" firstCol="1" bandRow="1"/>
              <a:tblGrid>
                <a:gridCol w="1870208"/>
                <a:gridCol w="2089359"/>
                <a:gridCol w="2089359"/>
                <a:gridCol w="1871953"/>
              </a:tblGrid>
              <a:tr h="960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Реагенти</a:t>
                      </a:r>
                      <a:endParaRPr lang="uk-UA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Ознаки реакції</a:t>
                      </a:r>
                      <a:endParaRPr lang="uk-UA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Рівняння реакції у молекулярній та </a:t>
                      </a:r>
                      <a:r>
                        <a:rPr lang="uk-UA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йонно</a:t>
                      </a: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-молекулярній  формі</a:t>
                      </a:r>
                      <a:endParaRPr lang="uk-UA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Висновок</a:t>
                      </a:r>
                      <a:endParaRPr lang="uk-UA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4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1290" algn="l"/>
                          <a:tab pos="216535" algn="l"/>
                        </a:tabLst>
                      </a:pPr>
                      <a:r>
                        <a:rPr lang="uk-UA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242" y="4221088"/>
            <a:ext cx="3681642" cy="24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40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479</Words>
  <Application>Microsoft Office PowerPoint</Application>
  <PresentationFormat>Экран (4:3)</PresentationFormat>
  <Paragraphs>84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Реакції обміну між розчинами електролітів, умови їх перебігу.  Йонно-молекулярні рівняння хімічних реакцій</vt:lpstr>
      <vt:lpstr>Мета</vt:lpstr>
      <vt:lpstr> Очікувані результати </vt:lpstr>
      <vt:lpstr>Презентация PowerPoint</vt:lpstr>
      <vt:lpstr>Презентация PowerPoint</vt:lpstr>
      <vt:lpstr>Презентация PowerPoint</vt:lpstr>
      <vt:lpstr>Презентация PowerPoint</vt:lpstr>
      <vt:lpstr>   Робота у групах  Правила безпеки! </vt:lpstr>
      <vt:lpstr>Робота у групах</vt:lpstr>
      <vt:lpstr> Умови протікання реакцій йонного обміну до кінця </vt:lpstr>
      <vt:lpstr>Презентация PowerPoint</vt:lpstr>
      <vt:lpstr>Презентация PowerPoint</vt:lpstr>
      <vt:lpstr>Презентация PowerPoint</vt:lpstr>
      <vt:lpstr> </vt:lpstr>
      <vt:lpstr>Завдання додому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Реакції обміну між розчинами електролітів,  умови їх перебігу</dc:title>
  <dc:creator>Пользователь</dc:creator>
  <cp:lastModifiedBy>Пользователь</cp:lastModifiedBy>
  <cp:revision>17</cp:revision>
  <dcterms:created xsi:type="dcterms:W3CDTF">2017-11-12T17:00:40Z</dcterms:created>
  <dcterms:modified xsi:type="dcterms:W3CDTF">2018-09-20T17:22:35Z</dcterms:modified>
</cp:coreProperties>
</file>