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260" r:id="rId4"/>
    <p:sldId id="264" r:id="rId5"/>
    <p:sldId id="265" r:id="rId6"/>
    <p:sldId id="266" r:id="rId7"/>
    <p:sldId id="258" r:id="rId8"/>
    <p:sldId id="267" r:id="rId9"/>
    <p:sldId id="261" r:id="rId10"/>
    <p:sldId id="268" r:id="rId11"/>
    <p:sldId id="284" r:id="rId12"/>
    <p:sldId id="269" r:id="rId13"/>
    <p:sldId id="263" r:id="rId14"/>
    <p:sldId id="262" r:id="rId15"/>
    <p:sldId id="270" r:id="rId16"/>
    <p:sldId id="283" r:id="rId17"/>
    <p:sldId id="281" r:id="rId18"/>
    <p:sldId id="282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33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D13F5-3866-4A79-8411-30ADB7352061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237BE-FFC5-46D2-A56F-06D458A4F9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38E8C-E723-4874-BF63-3A41EE667405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0DA21-85D5-4BE6-9D6E-5812E59D1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" y="0"/>
            <a:ext cx="9142858" cy="685714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88024" y="5661248"/>
            <a:ext cx="3888432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Вчитель хімії </a:t>
            </a: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Новинської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ЗОШ І-ІІ ст. ім. Т.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Пазина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Ханас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Мар'яна Романівна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476672"/>
            <a:ext cx="7992888" cy="5222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err="1" smtClean="0">
                <a:ln w="19050">
                  <a:solidFill>
                    <a:srgbClr val="0033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Колообіг</a:t>
            </a:r>
            <a:r>
              <a:rPr lang="uk-UA" sz="5400" b="1" i="1" cap="none" spc="0" dirty="0" smtClean="0">
                <a:ln w="19050">
                  <a:solidFill>
                    <a:srgbClr val="0033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Оксигену у природі. Озон. Застосування та біологічна роль кисню. Проблема чистого повітря.</a:t>
            </a:r>
            <a:r>
              <a:rPr lang="en-US" sz="5400" b="1" i="1" cap="none" spc="0" dirty="0" smtClean="0">
                <a:ln w="19050">
                  <a:solidFill>
                    <a:srgbClr val="003300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cap="none" spc="0" dirty="0">
              <a:ln w="19050">
                <a:solidFill>
                  <a:srgbClr val="003300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3968" y="332656"/>
            <a:ext cx="4536504" cy="59708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Ключові ланки колообігу Оксигену:</a:t>
            </a:r>
          </a:p>
          <a:p>
            <a:pPr>
              <a:buFont typeface="Arial" pitchFamily="34" charset="0"/>
              <a:buChar char="•"/>
            </a:pP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утворення кисню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(фотосинтез, розклад води у верхніх шарах атмосфери);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•  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витрачання кисню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(дихання, окиснення речовин у природі та в технологічних процесах, під час пожеж та згоряння палива і пального);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•  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взаємоперетворення </a:t>
            </a:r>
            <a:r>
              <a:rPr lang="uk-UA" sz="2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оксигеновмісних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сполук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7" name="Picture 9" descr="Картинки по запросу окиснення речовин у природі та в технологічних процесах, під час пожеж та згоряння палива і пального)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068960"/>
            <a:ext cx="1905000" cy="2543175"/>
          </a:xfrm>
          <a:prstGeom prst="rect">
            <a:avLst/>
          </a:prstGeom>
          <a:noFill/>
        </p:spPr>
      </p:pic>
      <p:pic>
        <p:nvPicPr>
          <p:cNvPr id="2055" name="Picture 7" descr="Картинки по запросу дихан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16832"/>
            <a:ext cx="2527317" cy="1680667"/>
          </a:xfrm>
          <a:prstGeom prst="rect">
            <a:avLst/>
          </a:prstGeom>
          <a:noFill/>
        </p:spPr>
      </p:pic>
      <p:pic>
        <p:nvPicPr>
          <p:cNvPr id="2053" name="Picture 5" descr="Картинки по запросу розклад води у верхніх шарах атмосфер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686905"/>
            <a:ext cx="2376264" cy="1769904"/>
          </a:xfrm>
          <a:prstGeom prst="rect">
            <a:avLst/>
          </a:prstGeom>
          <a:noFill/>
        </p:spPr>
      </p:pic>
      <p:pic>
        <p:nvPicPr>
          <p:cNvPr id="2051" name="Picture 3" descr="Картинки по запросу фотосинтез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548680"/>
            <a:ext cx="2008464" cy="158417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ІДКРИТИЙ УРОК\image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692696"/>
            <a:ext cx="76328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Дихання: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573016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Фотосинтез: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434" name="Picture 2" descr="http://narodna-osvita.com.ua/uploads/himgrigukr7part2/himgrigukr7part2-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77072"/>
            <a:ext cx="8424936" cy="2016224"/>
          </a:xfrm>
          <a:prstGeom prst="rect">
            <a:avLst/>
          </a:prstGeom>
          <a:noFill/>
        </p:spPr>
      </p:pic>
      <p:pic>
        <p:nvPicPr>
          <p:cNvPr id="18436" name="Picture 4" descr="http://narodna-osvita.com.ua/uploads/himgrigukr7part2/himgrigukr7part2-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268760"/>
            <a:ext cx="8424936" cy="216024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620688"/>
            <a:ext cx="8496944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Cambria" pitchFamily="18" charset="0"/>
              </a:rPr>
              <a:t>Цікаво знати: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err="1" smtClean="0">
                <a:latin typeface="Cambria" pitchFamily="18" charset="0"/>
              </a:rPr>
              <a:t>Унаслідок</a:t>
            </a:r>
            <a:r>
              <a:rPr lang="ru-RU" sz="2400" dirty="0" smtClean="0">
                <a:latin typeface="Cambria" pitchFamily="18" charset="0"/>
              </a:rPr>
              <a:t> </a:t>
            </a:r>
            <a:r>
              <a:rPr lang="ru-RU" sz="2400" dirty="0">
                <a:latin typeface="Cambria" pitchFamily="18" charset="0"/>
              </a:rPr>
              <a:t>фотосинтезу в атмосферу </a:t>
            </a:r>
            <a:r>
              <a:rPr lang="ru-RU" sz="2400" dirty="0" err="1">
                <a:latin typeface="Cambria" pitchFamily="18" charset="0"/>
              </a:rPr>
              <a:t>щороку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потрапляє</a:t>
            </a:r>
            <a:r>
              <a:rPr lang="ru-RU" sz="2400" dirty="0">
                <a:latin typeface="Cambria" pitchFamily="18" charset="0"/>
              </a:rPr>
              <a:t> 200 </a:t>
            </a:r>
            <a:r>
              <a:rPr lang="ru-RU" sz="2400" dirty="0" err="1">
                <a:latin typeface="Cambria" pitchFamily="18" charset="0"/>
              </a:rPr>
              <a:t>млрд</a:t>
            </a:r>
            <a:r>
              <a:rPr lang="ru-RU" sz="2400" dirty="0">
                <a:latin typeface="Cambria" pitchFamily="18" charset="0"/>
              </a:rPr>
              <a:t> т </a:t>
            </a:r>
            <a:r>
              <a:rPr lang="ru-RU" sz="2400" dirty="0" err="1">
                <a:latin typeface="Cambria" pitchFamily="18" charset="0"/>
              </a:rPr>
              <a:t>кисню</a:t>
            </a:r>
            <a:r>
              <a:rPr lang="ru-RU" sz="2400" dirty="0" smtClean="0">
                <a:latin typeface="Cambria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uk-UA" sz="2400" dirty="0">
                <a:latin typeface="Cambria" pitchFamily="18" charset="0"/>
              </a:rPr>
              <a:t>Весь кисень повітря через живу речовину проходить   приблизно за 2000 років. </a:t>
            </a:r>
            <a:endParaRPr lang="uk-UA" sz="24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Cambria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err="1">
                <a:latin typeface="Cambria" pitchFamily="18" charset="0"/>
              </a:rPr>
              <a:t>Незмінність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вмісту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кисню</a:t>
            </a:r>
            <a:r>
              <a:rPr lang="ru-RU" sz="2400" dirty="0">
                <a:latin typeface="Cambria" pitchFamily="18" charset="0"/>
              </a:rPr>
              <a:t> в </a:t>
            </a:r>
            <a:r>
              <a:rPr lang="ru-RU" sz="2400" dirty="0" err="1">
                <a:latin typeface="Cambria" pitchFamily="18" charset="0"/>
              </a:rPr>
              <a:t>атмосфері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свідчить</a:t>
            </a:r>
            <a:r>
              <a:rPr lang="ru-RU" sz="2400" dirty="0">
                <a:latin typeface="Cambria" pitchFamily="18" charset="0"/>
              </a:rPr>
              <a:t> про те, </a:t>
            </a:r>
            <a:r>
              <a:rPr lang="ru-RU" sz="2400" dirty="0" err="1">
                <a:latin typeface="Cambria" pitchFamily="18" charset="0"/>
              </a:rPr>
              <a:t>що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процеси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витрачання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й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утворення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кисню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компенсують</a:t>
            </a:r>
            <a:r>
              <a:rPr lang="ru-RU" sz="2400" dirty="0">
                <a:latin typeface="Cambria" pitchFamily="18" charset="0"/>
              </a:rPr>
              <a:t> один одного</a:t>
            </a:r>
            <a:r>
              <a:rPr lang="ru-RU" sz="2400" dirty="0" smtClean="0">
                <a:latin typeface="Cambria" pitchFamily="18" charset="0"/>
              </a:rPr>
              <a:t>.</a:t>
            </a:r>
          </a:p>
          <a:p>
            <a:pPr>
              <a:buFont typeface="Wingdings" pitchFamily="2" charset="2"/>
              <a:buChar char="q"/>
            </a:pPr>
            <a:endParaRPr lang="ru-RU" sz="2400" dirty="0">
              <a:latin typeface="Cambria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>
                <a:latin typeface="Cambria" pitchFamily="18" charset="0"/>
              </a:rPr>
              <a:t>Оксиген </a:t>
            </a:r>
            <a:r>
              <a:rPr lang="ru-RU" sz="2400" dirty="0" err="1">
                <a:latin typeface="Cambria" pitchFamily="18" charset="0"/>
              </a:rPr>
              <a:t>сприяє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колообігу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інших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елементів</a:t>
            </a:r>
            <a:r>
              <a:rPr lang="ru-RU" sz="2400" dirty="0">
                <a:latin typeface="Cambria" pitchFamily="18" charset="0"/>
              </a:rPr>
              <a:t> (</a:t>
            </a:r>
            <a:r>
              <a:rPr lang="ru-RU" sz="2400" dirty="0" err="1">
                <a:latin typeface="Cambria" pitchFamily="18" charset="0"/>
              </a:rPr>
              <a:t>наприклад</a:t>
            </a:r>
            <a:r>
              <a:rPr lang="ru-RU" sz="2400" dirty="0">
                <a:latin typeface="Cambria" pitchFamily="18" charset="0"/>
              </a:rPr>
              <a:t>, Карбону, </a:t>
            </a:r>
            <a:r>
              <a:rPr lang="ru-RU" sz="2400" dirty="0" err="1">
                <a:latin typeface="Cambria" pitchFamily="18" charset="0"/>
              </a:rPr>
              <a:t>Нітрогену</a:t>
            </a:r>
            <a:r>
              <a:rPr lang="ru-RU" sz="2400" dirty="0">
                <a:latin typeface="Cambria" pitchFamily="18" charset="0"/>
              </a:rPr>
              <a:t>, </a:t>
            </a:r>
            <a:r>
              <a:rPr lang="ru-RU" sz="2400" dirty="0" err="1">
                <a:latin typeface="Cambria" pitchFamily="18" charset="0"/>
              </a:rPr>
              <a:t>Сульфуру</a:t>
            </a:r>
            <a:r>
              <a:rPr lang="ru-RU" sz="2400" dirty="0">
                <a:latin typeface="Cambria" pitchFamily="18" charset="0"/>
              </a:rPr>
              <a:t>), </a:t>
            </a:r>
            <a:r>
              <a:rPr lang="ru-RU" sz="2400" dirty="0" err="1">
                <a:latin typeface="Cambria" pitchFamily="18" charset="0"/>
              </a:rPr>
              <a:t>оскільки</a:t>
            </a:r>
            <a:r>
              <a:rPr lang="ru-RU" sz="2400" dirty="0">
                <a:latin typeface="Cambria" pitchFamily="18" charset="0"/>
              </a:rPr>
              <a:t> входить до складу </a:t>
            </a:r>
            <a:r>
              <a:rPr lang="ru-RU" sz="2400" dirty="0" err="1">
                <a:latin typeface="Cambria" pitchFamily="18" charset="0"/>
              </a:rPr>
              <a:t>великої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кількості</a:t>
            </a:r>
            <a:r>
              <a:rPr lang="ru-RU" sz="2400" dirty="0">
                <a:latin typeface="Cambria" pitchFamily="18" charset="0"/>
              </a:rPr>
              <a:t> </a:t>
            </a:r>
            <a:r>
              <a:rPr lang="ru-RU" sz="2400" dirty="0" err="1">
                <a:latin typeface="Cambria" pitchFamily="18" charset="0"/>
              </a:rPr>
              <a:t>сполук</a:t>
            </a:r>
            <a:r>
              <a:rPr lang="ru-RU" sz="2400" dirty="0">
                <a:latin typeface="Cambria" pitchFamily="18" charset="0"/>
              </a:rPr>
              <a:t>.</a:t>
            </a:r>
          </a:p>
          <a:p>
            <a:endParaRPr lang="uk-UA" sz="24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7170" name="Picture 2" descr="Картинки по запросу оз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32656"/>
            <a:ext cx="2016224" cy="2016224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озо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908721"/>
            <a:ext cx="4464496" cy="15121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131840" y="116632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ОЗОН</a:t>
            </a:r>
            <a:endParaRPr lang="ru-RU" sz="5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9468544" y="3861048"/>
          <a:ext cx="318020" cy="1962912"/>
        </p:xfrm>
        <a:graphic>
          <a:graphicData uri="http://schemas.openxmlformats.org/drawingml/2006/table">
            <a:tbl>
              <a:tblPr/>
              <a:tblGrid>
                <a:gridCol w="159010"/>
                <a:gridCol w="159010"/>
              </a:tblGrid>
              <a:tr h="316967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Кисе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051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051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051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051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805" marR="668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313347" y="2794675"/>
            <a:ext cx="418608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Властивості кисню та озону: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2420888"/>
            <a:ext cx="2592288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Робота з таблицею: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3212976"/>
            <a:ext cx="6457950" cy="343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173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836712"/>
            <a:ext cx="6696744" cy="56427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Біологічна роль кисню.</a:t>
            </a:r>
          </a:p>
          <a:p>
            <a:pPr algn="ctr"/>
            <a:r>
              <a:rPr lang="uk-UA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підтримує дихання</a:t>
            </a: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відбуваються реакції окиснення поживних речовин</a:t>
            </a:r>
            <a:endParaRPr lang="ru-RU" sz="36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вивільняється енергія для діяльності організму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вивільняється теплота для підтримання температури тіла теплокровних тварин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7652" name="Picture 4" descr="Картинки по запросу кис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899170" cy="899171"/>
          </a:xfrm>
          <a:prstGeom prst="rect">
            <a:avLst/>
          </a:prstGeom>
          <a:noFill/>
        </p:spPr>
      </p:pic>
      <p:sp>
        <p:nvSpPr>
          <p:cNvPr id="27654" name="AutoShape 6" descr="Картинки по запросу кисе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6" name="Picture 8" descr="Картинки по запросу кис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188640"/>
            <a:ext cx="971600" cy="971601"/>
          </a:xfrm>
          <a:prstGeom prst="rect">
            <a:avLst/>
          </a:prstGeom>
          <a:noFill/>
        </p:spPr>
      </p:pic>
      <p:sp>
        <p:nvSpPr>
          <p:cNvPr id="27658" name="AutoShape 10" descr="Картинки по запросу кисе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60" name="Picture 12" descr="Картинки по запросу кисен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88413">
            <a:off x="347086" y="4906721"/>
            <a:ext cx="1530942" cy="1417539"/>
          </a:xfrm>
          <a:prstGeom prst="rect">
            <a:avLst/>
          </a:prstGeom>
          <a:noFill/>
        </p:spPr>
      </p:pic>
      <p:pic>
        <p:nvPicPr>
          <p:cNvPr id="27662" name="Picture 14" descr="Картинки по запросу кисень рухомі анімації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188640"/>
            <a:ext cx="792088" cy="1248342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ВІДКРИТИЙ УРОК\-10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2" y="0"/>
            <a:ext cx="9139227" cy="6861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ІДКРИТИЙ УРОК\-5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432583"/>
          </a:xfrm>
          <a:prstGeom prst="rect">
            <a:avLst/>
          </a:prstGeom>
          <a:noFill/>
        </p:spPr>
      </p:pic>
      <p:pic>
        <p:nvPicPr>
          <p:cNvPr id="1027" name="Picture 3" descr="D:\ВІДКРИТИЙ УРОК\-3-63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"/>
            <a:ext cx="4572000" cy="3432584"/>
          </a:xfrm>
          <a:prstGeom prst="rect">
            <a:avLst/>
          </a:prstGeom>
          <a:noFill/>
        </p:spPr>
      </p:pic>
      <p:pic>
        <p:nvPicPr>
          <p:cNvPr id="1028" name="Picture 4" descr="D:\ВІДКРИТИЙ УРОК\-4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441451"/>
            <a:ext cx="4550643" cy="34165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ІДКРИТИЙ УРОК\-7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0862" y="0"/>
            <a:ext cx="4663138" cy="3501008"/>
          </a:xfrm>
          <a:prstGeom prst="rect">
            <a:avLst/>
          </a:prstGeom>
          <a:noFill/>
        </p:spPr>
      </p:pic>
      <p:pic>
        <p:nvPicPr>
          <p:cNvPr id="2051" name="Picture 3" descr="D:\ВІДКРИТИЙ УРОК\-8-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429000"/>
            <a:ext cx="4572000" cy="3429000"/>
          </a:xfrm>
          <a:prstGeom prst="rect">
            <a:avLst/>
          </a:prstGeom>
          <a:noFill/>
        </p:spPr>
      </p:pic>
      <p:pic>
        <p:nvPicPr>
          <p:cNvPr id="4" name="Picture 5" descr="D:\ВІДКРИТИЙ УРОК\-6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44008" cy="3432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" y="857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548680"/>
            <a:ext cx="79208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u="sng" dirty="0" smtClean="0">
                <a:latin typeface="Times New Roman" pitchFamily="18" charset="0"/>
                <a:cs typeface="Times New Roman" pitchFamily="18" charset="0"/>
              </a:rPr>
              <a:t>Застосування кисню.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Розташуйте відповідно до властивостей кисню – галузь його застосування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                              О</a:t>
            </a:r>
            <a:r>
              <a:rPr lang="uk-UA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Процеси горіння, окиснення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2400" u="sng" dirty="0" smtClean="0">
                <a:latin typeface="Times New Roman" pitchFamily="18" charset="0"/>
                <a:cs typeface="Times New Roman" pitchFamily="18" charset="0"/>
              </a:rPr>
              <a:t>Процеси дихання</a:t>
            </a:r>
            <a:endParaRPr lang="ru-RU" sz="2400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348880"/>
            <a:ext cx="77048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Медицина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Пожежники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Побутові потреби</a:t>
            </a:r>
            <a:endParaRPr lang="en-US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Льотчики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Як окисник під час одержання сульфатної та нітратної кислот</a:t>
            </a:r>
            <a:endParaRPr lang="en-US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Тварини, рослини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Добування вибухових речовин</a:t>
            </a:r>
            <a:endParaRPr lang="en-US" sz="24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Водолази</a:t>
            </a:r>
            <a:r>
              <a:rPr lang="uk-UA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Різання і зварювання металів</a:t>
            </a:r>
            <a:endParaRPr lang="en-US" sz="2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Космонавти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" y="857"/>
            <a:ext cx="9142858" cy="685714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980728"/>
            <a:ext cx="7560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i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5" y="692696"/>
            <a:ext cx="83529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64705"/>
            <a:ext cx="849694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uk-UA" sz="5400" b="1" i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Девіз уроку: </a:t>
            </a:r>
          </a:p>
          <a:p>
            <a:pPr algn="ctr"/>
            <a:r>
              <a:rPr lang="uk-UA" sz="5400" b="1" i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“</a:t>
            </a:r>
            <a:r>
              <a:rPr lang="uk-UA" sz="5400" b="1" i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НАВЧАЄМОСЬ НЕ ЗАРАДИ ШКОЛИ, </a:t>
            </a:r>
          </a:p>
          <a:p>
            <a:pPr algn="ctr"/>
            <a:r>
              <a:rPr lang="uk-UA" sz="5400" b="1" i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ЗАДЛЯ ЖИТТЯ…” </a:t>
            </a:r>
          </a:p>
          <a:p>
            <a:pPr algn="ctr"/>
            <a:r>
              <a:rPr lang="uk-UA" sz="5400" b="1" i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(давньоримський філософ Сенека)</a:t>
            </a:r>
            <a:endParaRPr lang="ru-RU" sz="5400" b="1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0"/>
            <a:ext cx="9142413" cy="68564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59832" y="476672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Перевір себе…</a:t>
            </a:r>
            <a:endParaRPr lang="ru-RU" sz="3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844824"/>
          <a:ext cx="799288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618899"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Процеси горіння, окиснення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Процеси дихання</a:t>
                      </a:r>
                      <a:endParaRPr lang="ru-RU" sz="2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57317"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Побутові потреби</a:t>
                      </a:r>
                      <a:endParaRPr lang="ru-RU" sz="2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Як окисник під час одержання сульфатної та нітратної кислот</a:t>
                      </a:r>
                      <a:endParaRPr lang="ru-RU" sz="2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Добування вибухових речовин</a:t>
                      </a:r>
                      <a:endParaRPr lang="ru-RU" sz="2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Різання і зварювання металів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Медицина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Льотчики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Космонавти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Пожежники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Тварини, рослини</a:t>
                      </a:r>
                      <a:endParaRPr lang="ru-RU" sz="28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uk-UA" sz="2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Водолази 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3968" y="1124744"/>
            <a:ext cx="72648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2413" cy="685641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355976" y="6021288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ПОВІТРЯ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1" y="404664"/>
            <a:ext cx="82089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5400" b="1" i="1" u="sng" dirty="0" smtClean="0">
                <a:ln w="24500" cmpd="dbl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Загадка. </a:t>
            </a:r>
          </a:p>
          <a:p>
            <a:pPr algn="ctr">
              <a:lnSpc>
                <a:spcPct val="150000"/>
              </a:lnSpc>
            </a:pPr>
            <a:r>
              <a:rPr lang="uk-UA" sz="5400" b="1" dirty="0" smtClean="0">
                <a:ln w="24500" cmpd="dbl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«Куди вступиш – всюди маєш, хоч не бачиш, а вживаєш»</a:t>
            </a:r>
            <a:endParaRPr lang="ru-RU" sz="5400" b="1" dirty="0">
              <a:ln w="24500" cmpd="dbl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88640"/>
            <a:ext cx="8100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«Шифрограма –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колограма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Ключ: Читати за рухом годинника через 1 букву починаючи з великої.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7920880" cy="440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5733256"/>
            <a:ext cx="7992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Monotype Corsiva" pitchFamily="66" charset="0"/>
              </a:rPr>
              <a:t>(Де повітря там життя)</a:t>
            </a:r>
            <a:endParaRPr lang="ru-RU" sz="44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44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" y="0"/>
            <a:ext cx="9142413" cy="68564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260648"/>
            <a:ext cx="820891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«Повітря, діти – цінність надзвичайна</a:t>
            </a:r>
            <a:endParaRPr lang="ru-RU" sz="5400" b="1" i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Для нас – це існування джерело.</a:t>
            </a:r>
            <a:endParaRPr lang="ru-RU" sz="5400" b="1" i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 ньому вічна сила життєдайна,</a:t>
            </a:r>
            <a:endParaRPr lang="ru-RU" sz="5400" b="1" i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Живих істот без нього б не було»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052736"/>
            <a:ext cx="81369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u="sng" dirty="0" smtClean="0">
                <a:latin typeface="Times New Roman" pitchFamily="18" charset="0"/>
                <a:cs typeface="Times New Roman" pitchFamily="18" charset="0"/>
              </a:rPr>
              <a:t>Проекти:</a:t>
            </a:r>
            <a:endParaRPr lang="ru-RU" sz="3200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/>
            <a:r>
              <a:rPr lang="uk-UA" sz="4000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«Проблема забруднення повітря, та способи її розв’язання»</a:t>
            </a:r>
          </a:p>
          <a:p>
            <a:pPr marL="514350" lvl="0" indent="-514350">
              <a:buAutoNum type="arabicPeriod"/>
            </a:pPr>
            <a:endParaRPr lang="ru-RU" sz="4000" i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000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«Поліпшення стану повітря у класній кімнаті під час занять.»</a:t>
            </a:r>
            <a:endParaRPr lang="ru-RU" sz="4000" i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332656"/>
            <a:ext cx="802838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«Коло ідей»</a:t>
            </a:r>
          </a:p>
          <a:p>
            <a:pPr algn="ctr"/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“У який спосіб можна зменшити споживання кисню людством для своїх технологічних потреб? “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/>
          </a:p>
        </p:txBody>
      </p:sp>
      <p:pic>
        <p:nvPicPr>
          <p:cNvPr id="5122" name="Picture 2" descr="Картинки по запросу коло ід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08920"/>
            <a:ext cx="482453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pic>
        <p:nvPicPr>
          <p:cNvPr id="36868" name="Picture 4" descr="Картинки по запросу vsrhjaj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20749">
            <a:off x="7471288" y="711663"/>
            <a:ext cx="1276396" cy="1276396"/>
          </a:xfrm>
          <a:prstGeom prst="rect">
            <a:avLst/>
          </a:prstGeom>
          <a:noFill/>
        </p:spPr>
      </p:pic>
      <p:sp>
        <p:nvSpPr>
          <p:cNvPr id="36870" name="AutoShape 6" descr="Картинки по запросу вільний микро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2" name="AutoShape 8" descr="Картинки по запросу вільний микрофо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66021" y="1052736"/>
            <a:ext cx="6211957" cy="5222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Вільний мікрофон:</a:t>
            </a:r>
            <a:endParaRPr lang="ru-RU" sz="5400" b="1" cap="none" spc="0" dirty="0" smtClean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дізнався…</a:t>
            </a:r>
            <a:endParaRPr lang="ru-RU" sz="5400" b="1" i="1" cap="none" spc="0" dirty="0" smtClean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навчився…</a:t>
            </a:r>
            <a:endParaRPr lang="ru-RU" sz="5400" b="1" i="1" cap="none" spc="0" dirty="0" smtClean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зацікавився…</a:t>
            </a:r>
            <a:endParaRPr lang="ru-RU" sz="5400" b="1" i="1" cap="none" spc="0" dirty="0" smtClean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запам’ятав…</a:t>
            </a:r>
            <a:endParaRPr lang="ru-RU" sz="5400" b="1" i="1" cap="none" spc="0" dirty="0" smtClean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i="1" cap="none" spc="0" dirty="0" smtClean="0">
                <a:ln w="17780" cmpd="sng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Мене здивувало…</a:t>
            </a:r>
            <a:endParaRPr lang="ru-RU" sz="5400" b="1" cap="none" spc="0" dirty="0">
              <a:ln w="17780" cmpd="sng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908720"/>
            <a:ext cx="626469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новий підручник §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-опрацювати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завд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8,9</a:t>
            </a:r>
          </a:p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старий підручник §20-опрацювати,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завд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4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Скласти «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обіг кисню в моїй домівці»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188640"/>
            <a:ext cx="65527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Домашнє завдання: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136338"/>
            <a:ext cx="748883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«Відома істина буття,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що рідна школа – то як рідна мати: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uk-UA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Її урок – на все життя»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" y="428"/>
            <a:ext cx="9142858" cy="68571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628800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3796" name="Picture 4" descr="Картинки по запросу дякую за увагу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78650" y="260648"/>
            <a:ext cx="38104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Гра «Далі, </a:t>
            </a:r>
            <a:r>
              <a:rPr lang="uk-UA" sz="3600" b="1" dirty="0" err="1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!».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196752"/>
            <a:ext cx="79208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Cambria" pitchFamily="18" charset="0"/>
              </a:rPr>
              <a:t>1.Назвіть </a:t>
            </a:r>
            <a:r>
              <a:rPr lang="uk-UA" sz="2400" dirty="0" smtClean="0">
                <a:latin typeface="Cambria" pitchFamily="18" charset="0"/>
              </a:rPr>
              <a:t>просту речовину, яка підтримує дихання. </a:t>
            </a:r>
            <a:endParaRPr lang="ru-RU" sz="2400" dirty="0">
              <a:latin typeface="Cambria" pitchFamily="18" charset="0"/>
            </a:endParaRPr>
          </a:p>
          <a:p>
            <a:r>
              <a:rPr lang="uk-UA" sz="2400" dirty="0">
                <a:latin typeface="Cambria" pitchFamily="18" charset="0"/>
              </a:rPr>
              <a:t> 2.Яка валентність </a:t>
            </a:r>
            <a:r>
              <a:rPr lang="uk-UA" sz="2400" dirty="0" smtClean="0">
                <a:latin typeface="Cambria" pitchFamily="18" charset="0"/>
              </a:rPr>
              <a:t>Оксигену </a:t>
            </a:r>
            <a:r>
              <a:rPr lang="uk-UA" sz="2400" dirty="0">
                <a:latin typeface="Cambria" pitchFamily="18" charset="0"/>
              </a:rPr>
              <a:t>у сполуках? </a:t>
            </a:r>
            <a:endParaRPr lang="ru-RU" sz="2400" dirty="0">
              <a:latin typeface="Cambria" pitchFamily="18" charset="0"/>
            </a:endParaRPr>
          </a:p>
          <a:p>
            <a:r>
              <a:rPr lang="uk-UA" sz="2400" dirty="0">
                <a:latin typeface="Cambria" pitchFamily="18" charset="0"/>
              </a:rPr>
              <a:t> 3.Що означає запис 50</a:t>
            </a:r>
            <a:r>
              <a:rPr lang="uk-UA" sz="2400" baseline="-25000" dirty="0">
                <a:latin typeface="Cambria" pitchFamily="18" charset="0"/>
              </a:rPr>
              <a:t>2</a:t>
            </a:r>
            <a:r>
              <a:rPr lang="uk-UA" sz="2400" dirty="0" smtClean="0">
                <a:latin typeface="Cambria" pitchFamily="18" charset="0"/>
              </a:rPr>
              <a:t>?</a:t>
            </a:r>
            <a:endParaRPr lang="ru-RU" sz="2400" dirty="0">
              <a:latin typeface="Cambria" pitchFamily="18" charset="0"/>
            </a:endParaRPr>
          </a:p>
          <a:p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smtClean="0">
                <a:latin typeface="Cambria" pitchFamily="18" charset="0"/>
              </a:rPr>
              <a:t>4.Процес горіння простих чи складних речовин – це явище хімічне чи фізичне? </a:t>
            </a:r>
            <a:endParaRPr lang="ru-RU" sz="2400" dirty="0">
              <a:latin typeface="Cambria" pitchFamily="18" charset="0"/>
            </a:endParaRPr>
          </a:p>
          <a:p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smtClean="0">
                <a:latin typeface="Cambria" pitchFamily="18" charset="0"/>
              </a:rPr>
              <a:t>5.Із яких речовин у лабораторії можна добути кисень? </a:t>
            </a:r>
            <a:endParaRPr lang="ru-RU" sz="2400" dirty="0">
              <a:latin typeface="Cambria" pitchFamily="18" charset="0"/>
            </a:endParaRPr>
          </a:p>
          <a:p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smtClean="0">
                <a:latin typeface="Cambria" pitchFamily="18" charset="0"/>
              </a:rPr>
              <a:t>6.Що важче: повітря чи кисень? </a:t>
            </a:r>
            <a:endParaRPr lang="ru-RU" sz="2400" dirty="0">
              <a:latin typeface="Cambria" pitchFamily="18" charset="0"/>
            </a:endParaRPr>
          </a:p>
          <a:p>
            <a:pPr lvl="0"/>
            <a:r>
              <a:rPr lang="uk-UA" sz="2400" dirty="0">
                <a:latin typeface="Cambria" pitchFamily="18" charset="0"/>
              </a:rPr>
              <a:t> </a:t>
            </a:r>
            <a:r>
              <a:rPr lang="uk-UA" sz="2400" dirty="0" smtClean="0">
                <a:latin typeface="Cambria" pitchFamily="18" charset="0"/>
              </a:rPr>
              <a:t>7.Як називається процес взаємодії речовин з киснем?</a:t>
            </a:r>
            <a:endParaRPr lang="ru-RU" sz="2400" dirty="0" smtClean="0">
              <a:latin typeface="Cambria" pitchFamily="18" charset="0"/>
            </a:endParaRPr>
          </a:p>
          <a:p>
            <a:pPr lvl="0"/>
            <a:r>
              <a:rPr lang="uk-UA" sz="2400" dirty="0" smtClean="0">
                <a:latin typeface="Cambria" pitchFamily="18" charset="0"/>
              </a:rPr>
              <a:t>8.Складні речовини, які складаються з двох елементів один з яких </a:t>
            </a:r>
            <a:r>
              <a:rPr lang="uk-UA" sz="2400" dirty="0" err="1" smtClean="0">
                <a:latin typeface="Cambria" pitchFamily="18" charset="0"/>
              </a:rPr>
              <a:t>Оксиген</a:t>
            </a:r>
            <a:r>
              <a:rPr lang="uk-UA" sz="2400" dirty="0" smtClean="0">
                <a:latin typeface="Cambria" pitchFamily="18" charset="0"/>
              </a:rPr>
              <a:t> називаються…</a:t>
            </a:r>
            <a:endParaRPr lang="ru-RU" sz="2400" dirty="0" smtClean="0">
              <a:latin typeface="Cambria" pitchFamily="18" charset="0"/>
            </a:endParaRPr>
          </a:p>
          <a:p>
            <a:pPr lvl="0"/>
            <a:r>
              <a:rPr lang="uk-UA" sz="2400" dirty="0" smtClean="0">
                <a:latin typeface="Cambria" pitchFamily="18" charset="0"/>
              </a:rPr>
              <a:t>9.До якого типу належать реакції отримання кисню в лабораторії? </a:t>
            </a:r>
            <a:endParaRPr lang="ru-RU" sz="2400" dirty="0" smtClean="0">
              <a:latin typeface="Cambria" pitchFamily="18" charset="0"/>
            </a:endParaRPr>
          </a:p>
          <a:p>
            <a:pPr lvl="0"/>
            <a:r>
              <a:rPr lang="uk-UA" sz="2400" dirty="0" smtClean="0">
                <a:latin typeface="Cambria" pitchFamily="18" charset="0"/>
              </a:rPr>
              <a:t> 10.Якого газу більше у повітрі?</a:t>
            </a:r>
            <a:endParaRPr lang="ru-RU" sz="2400" dirty="0">
              <a:latin typeface="Cambria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88"/>
            <a:ext cx="9144000" cy="685641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140968"/>
            <a:ext cx="604867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139952" y="11663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Кросворд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620688"/>
            <a:ext cx="8676456" cy="3211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Відгадайте кросворд, назвіть ключове слово, який вклад у науку внесла ця людина?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Реакція між кількома речовинами з утворенням одного продукту реакції.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Реакція окиснення з виділенням світла і тепла.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Наука про речовини та їх перетворення.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 Складна речовина що складається з двох елементів один з яких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Оксиген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Те, що виділяється при горінні речовин.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 Речовина яка прискорює хімічну реакцію.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 Агрегатний стан кисню при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від – 183 </a:t>
            </a:r>
            <a:r>
              <a:rPr lang="uk-UA" sz="20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до -218 </a:t>
            </a:r>
            <a:r>
              <a:rPr lang="uk-UA" sz="2000" baseline="30000" dirty="0" err="1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556791"/>
            <a:ext cx="7704856" cy="4853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131840" y="476672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Перевір себе…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844824"/>
            <a:ext cx="6048671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55776" y="332656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Квітка знань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052736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Написати хімічні перетворення, назвати продукти реакції.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40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" y="857"/>
            <a:ext cx="9142858" cy="685714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476672"/>
            <a:ext cx="770485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3200" b="1" i="1" u="sng" dirty="0" smtClean="0">
                <a:latin typeface="Times New Roman" pitchFamily="18" charset="0"/>
                <a:cs typeface="Times New Roman" pitchFamily="18" charset="0"/>
              </a:rPr>
              <a:t>Тема уроку:</a:t>
            </a:r>
            <a:r>
              <a:rPr lang="uk-UA" sz="32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Колообіг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Оксигену в природі. Озон.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Застосування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та біологічна роль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кисню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Проблема чистого повітря.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564904"/>
            <a:ext cx="7344816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000" b="1" u="sng" dirty="0" smtClean="0">
                <a:latin typeface="Cambria" pitchFamily="18" charset="0"/>
                <a:cs typeface="Times New Roman" pitchFamily="18" charset="0"/>
              </a:rPr>
              <a:t>Мета:</a:t>
            </a:r>
            <a:r>
              <a:rPr lang="uk-UA" sz="2000" u="sng" dirty="0" smtClean="0">
                <a:latin typeface="Cambria" pitchFamily="18" charset="0"/>
                <a:cs typeface="Times New Roman" pitchFamily="18" charset="0"/>
              </a:rPr>
              <a:t> </a:t>
            </a:r>
            <a:endParaRPr lang="ru-RU" sz="2000" u="sng" dirty="0" smtClean="0">
              <a:latin typeface="Cambria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розширити і поглибити знання учнів про </a:t>
            </a:r>
            <a:r>
              <a:rPr lang="uk-UA" sz="2000" dirty="0" err="1" smtClean="0">
                <a:latin typeface="Cambria" pitchFamily="18" charset="0"/>
                <a:cs typeface="Times New Roman" pitchFamily="18" charset="0"/>
              </a:rPr>
              <a:t>Оксиген</a:t>
            </a: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 як хімічний елемент та кисень як просту речовину; </a:t>
            </a:r>
          </a:p>
          <a:p>
            <a:pPr lvl="0"/>
            <a:endParaRPr lang="uk-UA" sz="2000" dirty="0" smtClean="0">
              <a:latin typeface="Cambria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розглянути </a:t>
            </a:r>
            <a:r>
              <a:rPr lang="uk-UA" sz="2000" dirty="0" err="1" smtClean="0">
                <a:latin typeface="Cambria" pitchFamily="18" charset="0"/>
                <a:cs typeface="Times New Roman" pitchFamily="18" charset="0"/>
              </a:rPr>
              <a:t>колообіг</a:t>
            </a: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 Оксисену в природі; з'ясувати основні галузі, що використовують кисень; </a:t>
            </a:r>
          </a:p>
          <a:p>
            <a:pPr lvl="0"/>
            <a:endParaRPr lang="ru-RU" sz="2000" dirty="0" smtClean="0">
              <a:latin typeface="Cambria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сприяти розвитку в учнів екологічної культури; </a:t>
            </a:r>
          </a:p>
          <a:p>
            <a:pPr lvl="0"/>
            <a:endParaRPr lang="ru-RU" sz="2000" dirty="0" smtClean="0">
              <a:latin typeface="Cambria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uk-UA" sz="2000" dirty="0" smtClean="0">
                <a:latin typeface="Cambria" pitchFamily="18" charset="0"/>
                <a:cs typeface="Times New Roman" pitchFamily="18" charset="0"/>
              </a:rPr>
              <a:t>виховувати дбайливе ставлення до свого здоров’я, до навколишнього середовища.</a:t>
            </a:r>
            <a:endParaRPr lang="ru-RU" sz="2000" dirty="0">
              <a:latin typeface="Cambr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pic>
        <p:nvPicPr>
          <p:cNvPr id="3074" name="Picture 2" descr="Картинки по запросу кис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9ba61b542e87cb1d62ea0b0b9790729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99792" y="476672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/>
              <a:t>Колообіг Оксигену в природі</a:t>
            </a:r>
            <a:endParaRPr lang="ru-RU" sz="3600" dirty="0"/>
          </a:p>
        </p:txBody>
      </p:sp>
      <p:pic>
        <p:nvPicPr>
          <p:cNvPr id="4" name="Малюнок 48" descr="7klas.files/image1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38300"/>
            <a:ext cx="78676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731</Words>
  <Application>Microsoft Office PowerPoint</Application>
  <PresentationFormat>Экран (4:3)</PresentationFormat>
  <Paragraphs>122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82</cp:revision>
  <dcterms:created xsi:type="dcterms:W3CDTF">2017-12-04T03:33:37Z</dcterms:created>
  <dcterms:modified xsi:type="dcterms:W3CDTF">2018-02-14T10:24:10Z</dcterms:modified>
</cp:coreProperties>
</file>