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6450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7930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1098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803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437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9035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7549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365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8888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145173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917714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47664" y="0"/>
            <a:ext cx="7596336" cy="6858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9847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600200"/>
            <a:ext cx="698477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68D56-7133-4A12-BD6F-B5926DBC23B5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D1E78-A4FE-4030-8B03-E48632AD61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060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7780" cmpd="sng">
            <a:solidFill>
              <a:srgbClr val="FFFFFF"/>
            </a:solidFill>
            <a:prstDash val="solid"/>
            <a:miter lim="800000"/>
          </a:ln>
          <a:solidFill>
            <a:schemeClr val="tx2">
              <a:lumMod val="50000"/>
            </a:schemeClr>
          </a:solidFill>
          <a:effectLst>
            <a:outerShdw blurRad="50800" algn="tl" rotWithShape="0">
              <a:srgbClr val="000000"/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1800" b="0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uk-UA" sz="1800" b="0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uk-UA" sz="1800" b="0" dirty="0" err="1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Утконосівська</a:t>
            </a:r>
            <a:r>
              <a:rPr lang="uk-UA" sz="1800" b="0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загальноосвітня школа І-ІІІ ступенів</a:t>
            </a:r>
            <a:br>
              <a:rPr lang="uk-UA" sz="1800" b="0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uk-UA" sz="1800" b="0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Ізмаїльської районної ради Одеської області</a:t>
            </a:r>
            <a:endParaRPr lang="ru-RU" sz="1800" b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428868"/>
            <a:ext cx="7429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Узагальнення і систематизація знань з теми </a:t>
            </a:r>
          </a:p>
          <a:p>
            <a:pPr algn="ctr"/>
            <a:r>
              <a:rPr lang="uk-UA" sz="3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«Початкові хімічні поняття-І»</a:t>
            </a:r>
            <a:endParaRPr lang="ru-RU" sz="30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5286388"/>
            <a:ext cx="5072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uk-UA" sz="2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Вчитель хімії та біології</a:t>
            </a:r>
          </a:p>
          <a:p>
            <a:pPr lvl="2"/>
            <a:r>
              <a:rPr lang="uk-UA" sz="2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Тонча</a:t>
            </a:r>
            <a:r>
              <a:rPr lang="uk-UA" sz="2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Ірина Сергіївна</a:t>
            </a:r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429124" y="400050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 клас</a:t>
            </a:r>
            <a:endParaRPr lang="uk-UA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l"/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6. Метод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«Третій зайвий». Знайти і викреслити в кожному ряду зайву хімічну речовину.</a:t>
            </a:r>
            <a:b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400" dirty="0"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357299"/>
            <a:ext cx="6984776" cy="5000660"/>
          </a:xfrm>
        </p:spPr>
        <p:txBody>
          <a:bodyPr numCol="1">
            <a:normAutofit/>
          </a:bodyPr>
          <a:lstStyle/>
          <a:p>
            <a:pPr lvl="0"/>
            <a:r>
              <a:rPr lang="uk-UA" b="1" dirty="0" smtClean="0"/>
              <a:t>О</a:t>
            </a:r>
            <a:r>
              <a:rPr lang="uk-UA" b="1" baseline="-25000" dirty="0" smtClean="0"/>
              <a:t>2, </a:t>
            </a:r>
            <a:r>
              <a:rPr lang="uk-UA" b="1" dirty="0" smtClean="0"/>
              <a:t>Н</a:t>
            </a:r>
            <a:r>
              <a:rPr lang="uk-UA" b="1" baseline="-25000" dirty="0" smtClean="0"/>
              <a:t>2</a:t>
            </a:r>
            <a:r>
              <a:rPr lang="uk-UA" b="1" dirty="0" smtClean="0"/>
              <a:t>О, Н</a:t>
            </a:r>
            <a:r>
              <a:rPr lang="uk-UA" b="1" baseline="-25000" dirty="0" smtClean="0"/>
              <a:t>2</a:t>
            </a:r>
            <a:endParaRPr lang="uk-UA" dirty="0" smtClean="0"/>
          </a:p>
          <a:p>
            <a:pPr lvl="0"/>
            <a:r>
              <a:rPr lang="uk-UA" b="1" dirty="0" smtClean="0"/>
              <a:t>Р</a:t>
            </a:r>
            <a:r>
              <a:rPr lang="uk-UA" b="1" baseline="-25000" dirty="0" smtClean="0"/>
              <a:t>2</a:t>
            </a:r>
            <a:r>
              <a:rPr lang="uk-UA" b="1" dirty="0" smtClean="0"/>
              <a:t>О</a:t>
            </a:r>
            <a:r>
              <a:rPr lang="uk-UA" b="1" baseline="-25000" dirty="0" smtClean="0"/>
              <a:t>5</a:t>
            </a:r>
            <a:r>
              <a:rPr lang="uk-UA" b="1" dirty="0" smtClean="0"/>
              <a:t>, </a:t>
            </a:r>
            <a:r>
              <a:rPr lang="en-US" b="1" dirty="0" smtClean="0"/>
              <a:t>Al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en-US" b="1" baseline="-25000" dirty="0" smtClean="0"/>
              <a:t>3</a:t>
            </a:r>
            <a:r>
              <a:rPr lang="en-US" b="1" dirty="0" smtClean="0"/>
              <a:t>, S</a:t>
            </a:r>
            <a:endParaRPr lang="uk-UA" dirty="0" smtClean="0"/>
          </a:p>
          <a:p>
            <a:pPr lvl="0"/>
            <a:r>
              <a:rPr lang="en-US" b="1" dirty="0" smtClean="0"/>
              <a:t>Al, Fe, O</a:t>
            </a:r>
            <a:r>
              <a:rPr lang="en-US" b="1" baseline="-25000" dirty="0" smtClean="0"/>
              <a:t>2</a:t>
            </a:r>
            <a:endParaRPr lang="uk-UA" dirty="0" smtClean="0"/>
          </a:p>
          <a:p>
            <a:pPr lvl="0"/>
            <a:r>
              <a:rPr lang="en-US" b="1" dirty="0" smtClean="0"/>
              <a:t>S, P, Na</a:t>
            </a:r>
            <a:endParaRPr lang="uk-UA" dirty="0" smtClean="0"/>
          </a:p>
          <a:p>
            <a:pPr lvl="0"/>
            <a:r>
              <a:rPr lang="en-US" b="1" dirty="0" smtClean="0"/>
              <a:t>C</a:t>
            </a:r>
            <a:r>
              <a:rPr lang="en-US" b="1" baseline="-25000" dirty="0" smtClean="0"/>
              <a:t>6</a:t>
            </a:r>
            <a:r>
              <a:rPr lang="en-US" b="1" dirty="0" smtClean="0"/>
              <a:t>H</a:t>
            </a:r>
            <a:r>
              <a:rPr lang="en-US" b="1" baseline="-25000" dirty="0" smtClean="0"/>
              <a:t>12</a:t>
            </a:r>
            <a:r>
              <a:rPr lang="en-US" b="1" dirty="0" smtClean="0"/>
              <a:t>O</a:t>
            </a:r>
            <a:r>
              <a:rPr lang="en-US" b="1" baseline="-25000" dirty="0" smtClean="0"/>
              <a:t>6</a:t>
            </a:r>
            <a:r>
              <a:rPr lang="en-US" b="1" dirty="0" smtClean="0"/>
              <a:t>, CH</a:t>
            </a:r>
            <a:r>
              <a:rPr lang="en-US" b="1" baseline="-25000" dirty="0" smtClean="0"/>
              <a:t>4</a:t>
            </a:r>
            <a:r>
              <a:rPr lang="en-US" b="1" dirty="0" smtClean="0"/>
              <a:t>, C</a:t>
            </a:r>
            <a:endParaRPr lang="uk-UA" dirty="0" smtClean="0"/>
          </a:p>
          <a:p>
            <a:pPr lvl="0"/>
            <a:r>
              <a:rPr lang="en-US" b="1" dirty="0" smtClean="0"/>
              <a:t>Li, N</a:t>
            </a:r>
            <a:r>
              <a:rPr lang="en-US" b="1" baseline="-25000" dirty="0" smtClean="0"/>
              <a:t>2</a:t>
            </a:r>
            <a:r>
              <a:rPr lang="en-US" b="1" dirty="0" smtClean="0"/>
              <a:t>, SO</a:t>
            </a:r>
            <a:r>
              <a:rPr lang="en-US" b="1" baseline="-25000" dirty="0" smtClean="0"/>
              <a:t>3</a:t>
            </a:r>
            <a:endParaRPr lang="uk-UA" dirty="0" smtClean="0"/>
          </a:p>
          <a:p>
            <a:pPr lvl="0"/>
            <a:r>
              <a:rPr lang="en-US" b="1" dirty="0" smtClean="0"/>
              <a:t>Mg, </a:t>
            </a:r>
            <a:r>
              <a:rPr lang="en-US" b="1" dirty="0" err="1" smtClean="0"/>
              <a:t>Ba</a:t>
            </a:r>
            <a:r>
              <a:rPr lang="en-US" b="1" dirty="0" smtClean="0"/>
              <a:t>, Cl</a:t>
            </a:r>
            <a:r>
              <a:rPr lang="en-US" b="1" baseline="-25000" dirty="0" smtClean="0"/>
              <a:t>2</a:t>
            </a:r>
            <a:endParaRPr lang="uk-UA" dirty="0" smtClean="0"/>
          </a:p>
          <a:p>
            <a:pPr lvl="0"/>
            <a:r>
              <a:rPr lang="en-US" b="1" dirty="0" smtClean="0"/>
              <a:t>Si, S, K</a:t>
            </a:r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epositphotos_27368737-stock-illustration-illustration-of-wise-ow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1500174"/>
            <a:ext cx="3000396" cy="49012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71480"/>
            <a:ext cx="6984776" cy="1143000"/>
          </a:xfrm>
        </p:spPr>
        <p:txBody>
          <a:bodyPr>
            <a:noAutofit/>
          </a:bodyPr>
          <a:lstStyle/>
          <a:p>
            <a:pPr lvl="0" algn="l"/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7. Метод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«</a:t>
            </a:r>
            <a:r>
              <a:rPr lang="uk-UA" sz="2400" dirty="0" err="1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Хрестики-нолики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». Вибрати виграшний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ряд (валентність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хімічного елементу в оксиді дорівнює ІІ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(схема 1),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І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(схема 2),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ІІІ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(схема 3)).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400" dirty="0"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8860" y="2643182"/>
          <a:ext cx="5627370" cy="3929091"/>
        </p:xfrm>
        <a:graphic>
          <a:graphicData uri="http://schemas.openxmlformats.org/drawingml/2006/table">
            <a:tbl>
              <a:tblPr/>
              <a:tblGrid>
                <a:gridCol w="1875790"/>
                <a:gridCol w="1875790"/>
                <a:gridCol w="1875790"/>
              </a:tblGrid>
              <a:tr h="129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uk-UA" sz="4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</a:t>
                      </a:r>
                      <a:endParaRPr lang="uk-UA" sz="4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uk-UA" sz="48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uk-UA" sz="48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uk-UA" sz="4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uk-UA" sz="4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BaO</a:t>
                      </a:r>
                      <a:endParaRPr lang="uk-UA" sz="48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CuO</a:t>
                      </a:r>
                      <a:endParaRPr lang="uk-UA" sz="4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  <a:endParaRPr lang="uk-UA" sz="4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57686" y="207167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Схема 1</a:t>
            </a:r>
            <a:endParaRPr lang="uk-UA" sz="2800" b="1" dirty="0">
              <a:solidFill>
                <a:schemeClr val="accent6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Схема 2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35150" y="1600200"/>
          <a:ext cx="6984999" cy="4472007"/>
        </p:xfrm>
        <a:graphic>
          <a:graphicData uri="http://schemas.openxmlformats.org/drawingml/2006/table">
            <a:tbl>
              <a:tblPr firstRow="1" bandRow="1"/>
              <a:tblGrid>
                <a:gridCol w="2328333"/>
                <a:gridCol w="2328333"/>
                <a:gridCol w="2328333"/>
              </a:tblGrid>
              <a:tr h="1490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 err="1">
                          <a:solidFill>
                            <a:schemeClr val="bg1"/>
                          </a:solidFill>
                        </a:rPr>
                        <a:t>BaO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SO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90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</a:rPr>
                        <a:t>SO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</a:rPr>
                        <a:t>2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H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K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90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</a:rPr>
                        <a:t>Li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4800">
                          <a:solidFill>
                            <a:schemeClr val="bg1"/>
                          </a:solidFill>
                        </a:rPr>
                        <a:t>O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Cr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Cl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</a:rPr>
                        <a:t>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Verdana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Схема 3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35150" y="1600200"/>
          <a:ext cx="6984999" cy="4686321"/>
        </p:xfrm>
        <a:graphic>
          <a:graphicData uri="http://schemas.openxmlformats.org/drawingml/2006/table">
            <a:tbl>
              <a:tblPr firstRow="1" bandRow="1"/>
              <a:tblGrid>
                <a:gridCol w="2328333"/>
                <a:gridCol w="2328333"/>
                <a:gridCol w="2328333"/>
              </a:tblGrid>
              <a:tr h="1562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SiO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FeO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62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62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48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4800" baseline="-25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uk-UA" sz="4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</a:t>
                      </a:r>
                      <a:r>
                        <a:rPr lang="en-US" sz="4800" baseline="-25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48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uk-UA" sz="4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Підведення підсумків уроку.</a:t>
            </a:r>
            <a:endParaRPr lang="ru-RU" sz="3200" b="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785918" y="1428736"/>
            <a:ext cx="692948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Сьогодні ми з вами повторили початкові хімічні поняття, нагадали відмінність між простими і складними речовинами, металами і неметалами, чистими речовинами і сумішами, застосовували знання з розрахунку валентності хімічних елементів у речовині.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Пропоную вам вибрати по два слова, які найточніше передають ваш емоційний стан в кінці уроку: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радість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задоволення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натхнення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байдужість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нудьга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розпач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Домашнє завдання</a:t>
            </a:r>
            <a:endParaRPr lang="ru-RU" sz="3200" b="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1500174"/>
            <a:ext cx="621510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Повторити §</a:t>
            </a:r>
            <a:r>
              <a:rPr lang="uk-UA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1-14 стор. 5-90</a:t>
            </a:r>
          </a:p>
          <a:p>
            <a:endParaRPr lang="uk-UA" sz="2400" b="1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Підготуватися до самостійної </a:t>
            </a:r>
            <a:r>
              <a:rPr lang="uk-UA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роботи</a:t>
            </a:r>
          </a:p>
          <a:p>
            <a:endParaRPr lang="uk-UA" sz="2400" b="1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Розробити «шпаргалку з неправдивою інформацією» (додаткове завдання для високого рівня).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357167"/>
            <a:ext cx="6984776" cy="6357981"/>
          </a:xfrm>
        </p:spPr>
        <p:txBody>
          <a:bodyPr>
            <a:noAutofit/>
          </a:bodyPr>
          <a:lstStyle/>
          <a:p>
            <a:r>
              <a:rPr lang="uk-UA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Мета: </a:t>
            </a:r>
            <a:r>
              <a:rPr lang="uk-UA" sz="2000" dirty="0" smtClean="0">
                <a:effectLst/>
              </a:rPr>
              <a:t>узагальнити, систематизувати та закріпити знання про початкові хімічні поняття; сформувати вміння записувати та читати хімічні формули простих та складних речовин, визначати валентність хімічних елементів; закріпити вміння розрізняти прості та складні речовини, металічні та неметалічні елементи, чисті речовини та суміші;</a:t>
            </a:r>
          </a:p>
          <a:p>
            <a:endParaRPr lang="uk-UA" sz="2000" dirty="0" smtClean="0">
              <a:effectLst/>
            </a:endParaRPr>
          </a:p>
          <a:p>
            <a:r>
              <a:rPr lang="uk-UA" sz="2000" dirty="0" smtClean="0">
                <a:effectLst/>
              </a:rPr>
              <a:t>розвивати увагу, пам’ять, логічне мислення учнів, удосконалювати уміння учнів працювати із періодичною системою хімічних елементів;</a:t>
            </a:r>
          </a:p>
          <a:p>
            <a:endParaRPr lang="uk-UA" sz="2000" dirty="0" smtClean="0">
              <a:effectLst/>
            </a:endParaRPr>
          </a:p>
          <a:p>
            <a:r>
              <a:rPr lang="uk-UA" sz="2000" dirty="0" smtClean="0">
                <a:effectLst/>
              </a:rPr>
              <a:t>формувати вміння учнів працювати з інформацією, аналізувати, встановлювати причинно-наслідкові зв’язки, формувати комунікативні навички, виховувати навички раціонального використання часу та досягнення поставленої мети.</a:t>
            </a: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5918" y="428604"/>
            <a:ext cx="6984776" cy="6143668"/>
          </a:xfrm>
        </p:spPr>
        <p:txBody>
          <a:bodyPr>
            <a:normAutofit/>
          </a:bodyPr>
          <a:lstStyle/>
          <a:p>
            <a:r>
              <a:rPr lang="uk-UA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Обладнання та матеріали</a:t>
            </a:r>
            <a:r>
              <a:rPr lang="uk-UA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</a:t>
            </a:r>
            <a:r>
              <a:rPr lang="uk-UA" dirty="0" smtClean="0"/>
              <a:t>ПСХЕ, картки із завданнями, дидактичний матеріал, дошка, зошит, проектор.</a:t>
            </a:r>
          </a:p>
          <a:p>
            <a:r>
              <a:rPr lang="uk-UA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Тип уроку</a:t>
            </a:r>
            <a:r>
              <a:rPr lang="uk-UA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</a:t>
            </a:r>
            <a:r>
              <a:rPr lang="uk-UA" dirty="0" smtClean="0"/>
              <a:t>узагальнення та систематизація знань.</a:t>
            </a:r>
          </a:p>
          <a:p>
            <a:r>
              <a:rPr lang="uk-UA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Базові поняття та терміни: </a:t>
            </a:r>
            <a:r>
              <a:rPr lang="uk-UA" dirty="0" smtClean="0"/>
              <a:t>фізичне тіло, речовина, матеріал, чисті речовини, суміші, молекули, атоми, хімічна формула, індекс, коефіцієнт, валентність.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00042"/>
            <a:ext cx="6984776" cy="1143000"/>
          </a:xfrm>
        </p:spPr>
        <p:txBody>
          <a:bodyPr>
            <a:noAutofit/>
          </a:bodyPr>
          <a:lstStyle/>
          <a:p>
            <a:r>
              <a:rPr lang="uk-UA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Доброго дня, учні! Давайте разом промовимо девіз нашого уроку:</a:t>
            </a:r>
            <a:br>
              <a:rPr lang="uk-UA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60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357298"/>
            <a:ext cx="6984776" cy="4500593"/>
          </a:xfrm>
        </p:spPr>
        <p:txBody>
          <a:bodyPr>
            <a:normAutofit fontScale="92500" lnSpcReduction="20000"/>
          </a:bodyPr>
          <a:lstStyle/>
          <a:p>
            <a:endParaRPr lang="uk-UA" dirty="0" smtClean="0"/>
          </a:p>
          <a:p>
            <a:pPr algn="ctr">
              <a:buNone/>
            </a:pPr>
            <a:r>
              <a:rPr lang="uk-UA" dirty="0" smtClean="0"/>
              <a:t>Люблю я свій розум,</a:t>
            </a:r>
          </a:p>
          <a:p>
            <a:pPr algn="ctr">
              <a:buNone/>
            </a:pPr>
            <a:r>
              <a:rPr lang="uk-UA" dirty="0" smtClean="0"/>
              <a:t>Увагу та пам’ять.</a:t>
            </a:r>
          </a:p>
          <a:p>
            <a:pPr algn="ctr">
              <a:buNone/>
            </a:pPr>
            <a:r>
              <a:rPr lang="uk-UA" dirty="0" smtClean="0"/>
              <a:t>Працює мій мозок.</a:t>
            </a:r>
          </a:p>
          <a:p>
            <a:pPr algn="ctr">
              <a:buNone/>
            </a:pPr>
            <a:r>
              <a:rPr lang="uk-UA" dirty="0" smtClean="0"/>
              <a:t>І вчусь я старанно.</a:t>
            </a:r>
          </a:p>
          <a:p>
            <a:pPr algn="ctr">
              <a:buNone/>
            </a:pPr>
            <a:r>
              <a:rPr lang="uk-UA" dirty="0" smtClean="0"/>
              <a:t>Сприймаю все нове</a:t>
            </a:r>
          </a:p>
          <a:p>
            <a:pPr algn="ctr">
              <a:buNone/>
            </a:pPr>
            <a:r>
              <a:rPr lang="uk-UA" dirty="0" smtClean="0"/>
              <a:t>І мислю логічно.</a:t>
            </a:r>
          </a:p>
          <a:p>
            <a:pPr algn="ctr">
              <a:buNone/>
            </a:pPr>
            <a:r>
              <a:rPr lang="uk-UA" dirty="0" smtClean="0"/>
              <a:t>Учителя слово</a:t>
            </a:r>
          </a:p>
          <a:p>
            <a:pPr algn="ctr">
              <a:buNone/>
            </a:pPr>
            <a:r>
              <a:rPr lang="uk-UA" dirty="0" smtClean="0"/>
              <a:t>Здійсню практично.</a:t>
            </a:r>
          </a:p>
          <a:p>
            <a:endParaRPr lang="ru-RU" dirty="0"/>
          </a:p>
        </p:txBody>
      </p:sp>
      <p:pic>
        <p:nvPicPr>
          <p:cNvPr id="4" name="Рисунок 3" descr="istockphoto-473413832-1024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0387" y="5000636"/>
            <a:ext cx="1435017" cy="15716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71480"/>
            <a:ext cx="7358082" cy="1143000"/>
          </a:xfrm>
        </p:spPr>
        <p:txBody>
          <a:bodyPr>
            <a:noAutofit/>
          </a:bodyPr>
          <a:lstStyle/>
          <a:p>
            <a:pPr lvl="0" algn="l"/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1. П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равильно 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скласти слова. Переставити букви таким чином, щоб вийшли хімічні терміни.</a:t>
            </a:r>
            <a:r>
              <a:rPr lang="uk-UA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uk-UA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2428868"/>
            <a:ext cx="6984776" cy="3697295"/>
          </a:xfrm>
        </p:spPr>
        <p:txBody>
          <a:bodyPr/>
          <a:lstStyle/>
          <a:p>
            <a:pPr algn="ctr">
              <a:buNone/>
            </a:pPr>
            <a:r>
              <a:rPr lang="uk-UA" sz="4800" b="1" dirty="0" smtClean="0">
                <a:effectLst/>
              </a:rPr>
              <a:t>ЛАТЕРІМА</a:t>
            </a:r>
            <a:endParaRPr lang="uk-UA" sz="4800" dirty="0" smtClean="0">
              <a:effectLst/>
            </a:endParaRPr>
          </a:p>
          <a:p>
            <a:pPr algn="ctr">
              <a:buNone/>
            </a:pPr>
            <a:r>
              <a:rPr lang="uk-UA" sz="4800" b="1" dirty="0" smtClean="0">
                <a:effectLst/>
              </a:rPr>
              <a:t>СІМШУ</a:t>
            </a:r>
            <a:endParaRPr lang="uk-UA" sz="4800" dirty="0" smtClean="0">
              <a:effectLst/>
            </a:endParaRPr>
          </a:p>
          <a:p>
            <a:pPr algn="ctr">
              <a:buNone/>
            </a:pPr>
            <a:r>
              <a:rPr lang="uk-UA" sz="4800" b="1" dirty="0" smtClean="0">
                <a:effectLst/>
              </a:rPr>
              <a:t>ЛОМАКУЛЕ</a:t>
            </a:r>
            <a:endParaRPr lang="uk-UA" sz="4800" dirty="0" smtClean="0">
              <a:effectLst/>
            </a:endParaRPr>
          </a:p>
          <a:p>
            <a:pPr algn="ctr">
              <a:buNone/>
            </a:pPr>
            <a:r>
              <a:rPr lang="uk-UA" sz="4800" b="1" dirty="0" smtClean="0">
                <a:effectLst/>
              </a:rPr>
              <a:t>НІСЛЕНТВАТЬ</a:t>
            </a:r>
            <a:endParaRPr lang="uk-UA" sz="4800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00042"/>
            <a:ext cx="6984776" cy="1143000"/>
          </a:xfrm>
        </p:spPr>
        <p:txBody>
          <a:bodyPr>
            <a:noAutofit/>
          </a:bodyPr>
          <a:lstStyle/>
          <a:p>
            <a:pPr lvl="0" algn="l"/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2.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«Знайти відповідність». Визначити з якої речовини виготовлене дане фізичне тіло.</a:t>
            </a:r>
            <a:r>
              <a:rPr lang="uk-UA" sz="32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uk-UA" sz="32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3200" dirty="0"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56" y="1571612"/>
            <a:ext cx="3571900" cy="490063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3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Фізичне тіло</a:t>
            </a:r>
            <a:endParaRPr lang="uk-UA" sz="3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uk-UA" sz="3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Сніговик</a:t>
            </a:r>
            <a:endParaRPr lang="uk-UA" sz="3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Цукерка</a:t>
            </a: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Підручник</a:t>
            </a: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4. Пляшка від газованої води</a:t>
            </a: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5. Каструля</a:t>
            </a: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6. Ваза</a:t>
            </a: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7. Чоботи для дощу</a:t>
            </a:r>
          </a:p>
          <a:p>
            <a:pPr lvl="0">
              <a:buNone/>
            </a:pPr>
            <a:r>
              <a:rPr lang="uk-UA" sz="3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8. Светр</a:t>
            </a:r>
          </a:p>
          <a:p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1500174"/>
            <a:ext cx="32147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Речовина</a:t>
            </a:r>
            <a:endParaRPr lang="uk-UA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А) цукор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Б) пластмаса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В) вода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Г) вовна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Д) метал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Е) скло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Ж) гума</a:t>
            </a:r>
          </a:p>
          <a:p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З) деревина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/>
            <a:r>
              <a:rPr lang="uk-UA" sz="27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</a:t>
            </a:r>
            <a:r>
              <a:rPr lang="uk-UA" sz="27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3. </a:t>
            </a:r>
            <a:r>
              <a:rPr lang="uk-UA" sz="27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Вставити пропущені слова у тексті.</a:t>
            </a:r>
            <a:r>
              <a:rPr lang="uk-UA" sz="2400" dirty="0" smtClean="0">
                <a:effectLst/>
              </a:rPr>
              <a:t/>
            </a:r>
            <a:br>
              <a:rPr lang="uk-UA" sz="2400" dirty="0" smtClean="0">
                <a:effectLst/>
              </a:rPr>
            </a:br>
            <a:endParaRPr lang="ru-RU" sz="24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28" y="1071546"/>
            <a:ext cx="4572032" cy="5786454"/>
          </a:xfrm>
        </p:spPr>
        <p:txBody>
          <a:bodyPr>
            <a:normAutofit fontScale="77500" lnSpcReduction="20000"/>
          </a:bodyPr>
          <a:lstStyle/>
          <a:p>
            <a:endParaRPr lang="uk-UA" dirty="0" smtClean="0"/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dirty="0" smtClean="0"/>
              <a:t>«Існують чисті речовини і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.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поділяють на однорідні і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… </a:t>
            </a:r>
            <a:r>
              <a:rPr lang="uk-UA" dirty="0" smtClean="0"/>
              <a:t>. Однорідні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, в яких не можна виявити компонентів різних речовин, розділяють випарюванням </a:t>
            </a:r>
            <a:r>
              <a:rPr lang="uk-UA" dirty="0" smtClean="0"/>
              <a:t>або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</a:t>
            </a:r>
            <a:r>
              <a:rPr lang="uk-UA" dirty="0" smtClean="0"/>
              <a:t>.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суміші , в яких можна побачити часточки різних речовин, розділяють відстоюванням, декантацією та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. Метод, зображений на мал. 1 називається -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. За допомогою фізичних методів </a:t>
            </a:r>
            <a:r>
              <a:rPr lang="uk-U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</a:t>
            </a:r>
            <a:r>
              <a:rPr lang="uk-UA" dirty="0" smtClean="0"/>
              <a:t> можна розділити на складові частини»</a:t>
            </a:r>
            <a:endParaRPr lang="ru-RU" dirty="0"/>
          </a:p>
        </p:txBody>
      </p:sp>
      <p:pic>
        <p:nvPicPr>
          <p:cNvPr id="4" name="Рисунок 3" descr="chto-takoe-distilljacija-gde-primenjaetsja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109" y="1285860"/>
            <a:ext cx="2953609" cy="30718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16" y="4500570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Мал. </a:t>
            </a:r>
            <a:r>
              <a:rPr lang="uk-UA" sz="20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uk-UA" sz="20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l"/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4. Вибрати </a:t>
            </a:r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 переліку і виписати в два стовпчики чисті речовини та суміші.</a:t>
            </a:r>
            <a:b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400" dirty="0"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Тісто</a:t>
            </a:r>
            <a:r>
              <a:rPr lang="uk-UA" sz="4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дистильована вода, мінеральна вода, алюміній, чай, повітря, чавун, самородок золота, зубна паста, цукор.</a:t>
            </a:r>
            <a:endParaRPr lang="uk-UA" sz="4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928670"/>
            <a:ext cx="6984776" cy="796908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Завдання 5. Хімічні формули. </a:t>
            </a:r>
            <a: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Перша група учнів отримує </a:t>
            </a:r>
            <a: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хімічні формули і </a:t>
            </a:r>
            <a:r>
              <a:rPr lang="uk-UA" sz="2400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і</a:t>
            </a:r>
            <a: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пише </a:t>
            </a:r>
            <a: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 них пояснення. Друга – навпаки – відповідно до пояснень </a:t>
            </a:r>
            <a: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пише хімічні </a:t>
            </a:r>
            <a: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формули. </a:t>
            </a:r>
            <a:br>
              <a:rPr lang="uk-UA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400" dirty="0"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56" y="2285992"/>
            <a:ext cx="6984776" cy="457200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</a:t>
            </a:r>
            <a:r>
              <a:rPr lang="ru-RU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група</a:t>
            </a:r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buNone/>
            </a:pPr>
            <a:r>
              <a:rPr lang="uk-UA" sz="3600" b="1" dirty="0" smtClean="0"/>
              <a:t>   5 </a:t>
            </a:r>
            <a:r>
              <a:rPr lang="uk-UA" sz="3600" b="1" dirty="0" smtClean="0"/>
              <a:t>Н</a:t>
            </a:r>
            <a:r>
              <a:rPr lang="uk-UA" sz="3600" b="1" baseline="-25000" dirty="0" smtClean="0"/>
              <a:t>2</a:t>
            </a:r>
            <a:r>
              <a:rPr lang="uk-UA" sz="3600" b="1" dirty="0" smtClean="0"/>
              <a:t>О, 3 Р, 9 О</a:t>
            </a:r>
            <a:r>
              <a:rPr lang="uk-UA" sz="3600" b="1" baseline="-25000" dirty="0" smtClean="0"/>
              <a:t>2</a:t>
            </a:r>
            <a:r>
              <a:rPr lang="uk-UA" sz="3600" b="1" dirty="0" smtClean="0"/>
              <a:t>, 4 О, 5 Н</a:t>
            </a:r>
            <a:r>
              <a:rPr lang="uk-UA" sz="3600" b="1" baseline="-25000" dirty="0" smtClean="0"/>
              <a:t>2</a:t>
            </a:r>
            <a:endParaRPr lang="uk-UA" sz="3600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</a:t>
            </a:r>
            <a:r>
              <a:rPr lang="ru-RU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група</a:t>
            </a:r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buNone/>
            </a:pPr>
            <a:r>
              <a:rPr lang="uk-UA" b="1" dirty="0" smtClean="0"/>
              <a:t>    П’ять </a:t>
            </a:r>
            <a:r>
              <a:rPr lang="uk-UA" b="1" dirty="0" smtClean="0"/>
              <a:t>молекул водню, п’ять молекул води, три атома фосфору, дев’ять молекул кисню, чотири атома </a:t>
            </a:r>
            <a:r>
              <a:rPr lang="uk-UA" b="1" dirty="0" err="1" smtClean="0"/>
              <a:t>Оксигену</a:t>
            </a:r>
            <a:r>
              <a:rPr lang="uk-UA" b="1" dirty="0" smtClean="0"/>
              <a:t>.</a:t>
            </a: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265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lekuliuzla70-59-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molekuliuzla70-59-15</Template>
  <TotalTime>388</TotalTime>
  <Words>718</Words>
  <Application>Microsoft Office PowerPoint</Application>
  <PresentationFormat>Экран (4:3)</PresentationFormat>
  <Paragraphs>109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molekuliuzla70-59-15</vt:lpstr>
      <vt:lpstr> Утконосівська загальноосвітня школа І-ІІІ ступенів Ізмаїльської районної ради Одеської області</vt:lpstr>
      <vt:lpstr>Слайд 2</vt:lpstr>
      <vt:lpstr>Слайд 3</vt:lpstr>
      <vt:lpstr>Доброго дня, учні! Давайте разом промовимо девіз нашого уроку: </vt:lpstr>
      <vt:lpstr>Завдання 1. Правильно скласти слова. Переставити букви таким чином, щоб вийшли хімічні терміни. </vt:lpstr>
      <vt:lpstr>Завдання 2. «Знайти відповідність». Визначити з якої речовини виготовлене дане фізичне тіло. </vt:lpstr>
      <vt:lpstr>Завдання 3. Вставити пропущені слова у тексті. </vt:lpstr>
      <vt:lpstr>Завдання 4. Вибрати з переліку і виписати в два стовпчики чисті речовини та суміші. </vt:lpstr>
      <vt:lpstr>Завдання 5. Хімічні формули. Перша група учнів отримує хімічні формули і і пише до них пояснення. Друга – навпаки – відповідно до пояснень пише хімічні формули.  </vt:lpstr>
      <vt:lpstr>Завдання 6. Метод «Третій зайвий». Знайти і викреслити в кожному ряду зайву хімічну речовину. </vt:lpstr>
      <vt:lpstr>Завдання 7. Метод «Хрестики-нолики». Вибрати виграшний ряд (валентність хімічного елементу в оксиді дорівнює ІІ (схема 1), І (схема 2), ІІІ (схема 3)). </vt:lpstr>
      <vt:lpstr>Схема 2</vt:lpstr>
      <vt:lpstr>Схема 3</vt:lpstr>
      <vt:lpstr>Підведення підсумків уроку.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Ирина</cp:lastModifiedBy>
  <cp:revision>16</cp:revision>
  <dcterms:created xsi:type="dcterms:W3CDTF">2016-10-26T05:54:12Z</dcterms:created>
  <dcterms:modified xsi:type="dcterms:W3CDTF">2018-11-06T12:38:03Z</dcterms:modified>
</cp:coreProperties>
</file>