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4" d="100"/>
          <a:sy n="84" d="100"/>
        </p:scale>
        <p:origin x="-78" y="-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4448288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238c78d52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238c78d52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238c78d52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238c78d52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238c78d52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7238c78d52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238c78d52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7238c78d52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7238c78d52_0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7238c78d52_0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7238c78d52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7238c78d52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7238c78d52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7238c78d52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7238c78d52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7238c78d52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238c78d52_0_1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238c78d52_0_1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7238c78d52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7238c78d52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rgbClr val="88888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700520" y="883356"/>
            <a:ext cx="6712500" cy="1150800"/>
          </a:xfrm>
          <a:prstGeom prst="rect">
            <a:avLst/>
          </a:prstGeom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400" b="1" i="1" dirty="0">
              <a:solidFill>
                <a:srgbClr val="0000FF"/>
              </a:solidFill>
              <a:latin typeface="Batang"/>
              <a:ea typeface="Batang"/>
              <a:cs typeface="Batang"/>
              <a:sym typeface="Batang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5400" b="1" dirty="0">
                <a:solidFill>
                  <a:srgbClr val="0000FF"/>
                </a:solidFill>
              </a:rPr>
              <a:t>Вищі карбонові кислоти. Мило,  його мийна дія.</a:t>
            </a:r>
            <a:endParaRPr dirty="0">
              <a:solidFill>
                <a:srgbClr val="0000FF"/>
              </a:solidFill>
            </a:endParaRPr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r>
              <a:rPr lang="ru" dirty="0"/>
              <a:t>9 клас 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body" idx="1"/>
          </p:nvPr>
        </p:nvSpPr>
        <p:spPr>
          <a:xfrm>
            <a:off x="457200" y="0"/>
            <a:ext cx="8589900" cy="5143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8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Карбонові кислоти,  молекули яких  містять 10  або більше атомів Карбону, називають </a:t>
            </a:r>
            <a:r>
              <a:rPr lang="ru" u="sng">
                <a:solidFill>
                  <a:srgbClr val="741B47"/>
                </a:solidFill>
                <a:latin typeface="Arial"/>
                <a:ea typeface="Arial"/>
                <a:cs typeface="Arial"/>
                <a:sym typeface="Arial"/>
              </a:rPr>
              <a:t>вищими.</a:t>
            </a:r>
            <a:endParaRPr u="sng">
              <a:solidFill>
                <a:srgbClr val="741B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8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1" name="Google Shape;9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9638" y="1911875"/>
            <a:ext cx="2752725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15388" y="1828800"/>
            <a:ext cx="2752725" cy="7429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3" name="Google Shape;93;p14"/>
          <p:cNvCxnSpPr>
            <a:endCxn id="91" idx="0"/>
          </p:cNvCxnSpPr>
          <p:nvPr/>
        </p:nvCxnSpPr>
        <p:spPr>
          <a:xfrm flipH="1">
            <a:off x="2286000" y="1135775"/>
            <a:ext cx="1094400" cy="776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94" name="Google Shape;94;p14"/>
          <p:cNvCxnSpPr/>
          <p:nvPr/>
        </p:nvCxnSpPr>
        <p:spPr>
          <a:xfrm>
            <a:off x="5250875" y="1136075"/>
            <a:ext cx="1025100" cy="775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95" name="Google Shape;9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9650" y="2571750"/>
            <a:ext cx="3126259" cy="77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90313" y="2571750"/>
            <a:ext cx="2402900" cy="834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0075" y="3566475"/>
            <a:ext cx="2012800" cy="1507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355272" y="3640535"/>
            <a:ext cx="2286000" cy="135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601174" y="3444979"/>
            <a:ext cx="2402900" cy="15990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Молекулярні формули насичених вищих карбонових кислот</a:t>
            </a:r>
            <a:endParaRPr sz="3600">
              <a:solidFill>
                <a:srgbClr val="0000FF"/>
              </a:solidFill>
            </a:endParaRPr>
          </a:p>
        </p:txBody>
      </p:sp>
      <p:sp>
        <p:nvSpPr>
          <p:cNvPr id="113" name="Google Shape;113;p16"/>
          <p:cNvSpPr txBox="1">
            <a:spLocks noGrp="1"/>
          </p:cNvSpPr>
          <p:nvPr>
            <p:ph type="body" idx="1"/>
          </p:nvPr>
        </p:nvSpPr>
        <p:spPr>
          <a:xfrm>
            <a:off x="1496300" y="1200150"/>
            <a:ext cx="7190400" cy="3753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" sz="40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Стеаринова кислота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 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СООН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ru" sz="40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Пальмітинова кислота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СООН</a:t>
            </a:r>
            <a:endParaRPr sz="4000" b="1">
              <a:solidFill>
                <a:srgbClr val="FFFEF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4" name="Google Shape;114;p16"/>
          <p:cNvPicPr preferRelativeResize="0"/>
          <p:nvPr/>
        </p:nvPicPr>
        <p:blipFill rotWithShape="1">
          <a:blip r:embed="rId3">
            <a:alphaModFix/>
          </a:blip>
          <a:srcRect t="23195" b="28126"/>
          <a:stretch/>
        </p:blipFill>
        <p:spPr>
          <a:xfrm>
            <a:off x="2554425" y="2201225"/>
            <a:ext cx="4881575" cy="8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6"/>
          <p:cNvPicPr preferRelativeResize="0"/>
          <p:nvPr/>
        </p:nvPicPr>
        <p:blipFill rotWithShape="1">
          <a:blip r:embed="rId4">
            <a:alphaModFix/>
          </a:blip>
          <a:srcRect l="34027" t="83132" r="14771" b="4245"/>
          <a:stretch/>
        </p:blipFill>
        <p:spPr>
          <a:xfrm>
            <a:off x="3117275" y="3814600"/>
            <a:ext cx="5001500" cy="70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Молекулярна формула ненасиченої вищої карбонової кислоти</a:t>
            </a:r>
            <a:endParaRPr/>
          </a:p>
        </p:txBody>
      </p:sp>
      <p:sp>
        <p:nvSpPr>
          <p:cNvPr id="121" name="Google Shape;121;p17"/>
          <p:cNvSpPr txBox="1">
            <a:spLocks noGrp="1"/>
          </p:cNvSpPr>
          <p:nvPr>
            <p:ph type="body" idx="1"/>
          </p:nvPr>
        </p:nvSpPr>
        <p:spPr>
          <a:xfrm>
            <a:off x="1510150" y="1200150"/>
            <a:ext cx="7176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40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36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Олеїнова кислота С</a:t>
            </a:r>
            <a:r>
              <a:rPr lang="ru" sz="36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r>
              <a:rPr lang="ru" sz="36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 Н</a:t>
            </a:r>
            <a:r>
              <a:rPr lang="ru" sz="36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33</a:t>
            </a:r>
            <a:r>
              <a:rPr lang="ru" sz="36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СООН</a:t>
            </a:r>
            <a:endParaRPr sz="36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" name="Google Shape;122;p17"/>
          <p:cNvPicPr preferRelativeResize="0"/>
          <p:nvPr/>
        </p:nvPicPr>
        <p:blipFill rotWithShape="1">
          <a:blip r:embed="rId3">
            <a:alphaModFix/>
          </a:blip>
          <a:srcRect l="54155" t="49274" r="2623" b="14430"/>
          <a:stretch/>
        </p:blipFill>
        <p:spPr>
          <a:xfrm>
            <a:off x="3380500" y="2189025"/>
            <a:ext cx="4502726" cy="2507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900" b="1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Фізичні властивості</a:t>
            </a:r>
            <a:endParaRPr/>
          </a:p>
        </p:txBody>
      </p:sp>
      <p:sp>
        <p:nvSpPr>
          <p:cNvPr id="128" name="Google Shape;128;p18"/>
          <p:cNvSpPr txBox="1">
            <a:spLocks noGrp="1"/>
          </p:cNvSpPr>
          <p:nvPr>
            <p:ph type="body" idx="1"/>
          </p:nvPr>
        </p:nvSpPr>
        <p:spPr>
          <a:xfrm>
            <a:off x="2244425" y="1200150"/>
            <a:ext cx="64425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Стеаринова та пальмітинова</a:t>
            </a:r>
            <a:endParaRPr sz="36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Calibri"/>
              <a:buChar char="❏"/>
            </a:pPr>
            <a:r>
              <a:rPr lang="ru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тверді речовини білого кольору,</a:t>
            </a:r>
            <a:endParaRPr sz="2800"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Calibri"/>
              <a:buChar char="❏"/>
            </a:pPr>
            <a:r>
              <a:rPr lang="ru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нерозчинні у воді, </a:t>
            </a:r>
            <a:endParaRPr sz="2800"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Calibri"/>
              <a:buChar char="❏"/>
            </a:pPr>
            <a:r>
              <a:rPr lang="ru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жирні на дотик,</a:t>
            </a:r>
            <a:endParaRPr sz="2800"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Calibri"/>
              <a:buChar char="❏"/>
            </a:pPr>
            <a:r>
              <a:rPr lang="ru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без запаху й смаку </a:t>
            </a:r>
            <a:endParaRPr/>
          </a:p>
        </p:txBody>
      </p:sp>
      <p:pic>
        <p:nvPicPr>
          <p:cNvPr id="129" name="Google Shape;12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21550" y="3139775"/>
            <a:ext cx="2686050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4900" b="1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Фізичні властивості</a:t>
            </a:r>
            <a:endParaRPr/>
          </a:p>
        </p:txBody>
      </p:sp>
      <p:sp>
        <p:nvSpPr>
          <p:cNvPr id="135" name="Google Shape;135;p19"/>
          <p:cNvSpPr txBox="1">
            <a:spLocks noGrp="1"/>
          </p:cNvSpPr>
          <p:nvPr>
            <p:ph type="body" idx="1"/>
          </p:nvPr>
        </p:nvSpPr>
        <p:spPr>
          <a:xfrm>
            <a:off x="2382900" y="1063375"/>
            <a:ext cx="63039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4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Олеїнова</a:t>
            </a:r>
            <a:endParaRPr sz="40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Char char="❏"/>
            </a:pPr>
            <a:r>
              <a:rPr lang="ru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масляниста,</a:t>
            </a:r>
            <a:endParaRPr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Char char="❏"/>
            </a:pPr>
            <a:r>
              <a:rPr lang="ru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нелетка рідина,</a:t>
            </a:r>
            <a:endParaRPr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Char char="❏"/>
            </a:pPr>
            <a:r>
              <a:rPr lang="ru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нерозчинна у воді,</a:t>
            </a:r>
            <a:endParaRPr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Char char="❏"/>
            </a:pPr>
            <a:r>
              <a:rPr lang="ru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розчинна в органічних розчинниках</a:t>
            </a:r>
            <a:endParaRPr b="1" i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6" name="Google Shape;13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08600" y="1382625"/>
            <a:ext cx="1848375" cy="1630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b="1">
                <a:solidFill>
                  <a:srgbClr val="7293C9"/>
                </a:solidFill>
                <a:latin typeface="Calibri"/>
                <a:ea typeface="Calibri"/>
                <a:cs typeface="Calibri"/>
                <a:sym typeface="Calibri"/>
              </a:rPr>
              <a:t>Хімічні властивості </a:t>
            </a:r>
            <a:endParaRPr/>
          </a:p>
        </p:txBody>
      </p:sp>
      <p:sp>
        <p:nvSpPr>
          <p:cNvPr id="142" name="Google Shape;142;p20"/>
          <p:cNvSpPr txBox="1">
            <a:spLocks noGrp="1"/>
          </p:cNvSpPr>
          <p:nvPr>
            <p:ph type="body" idx="1"/>
          </p:nvPr>
        </p:nvSpPr>
        <p:spPr>
          <a:xfrm>
            <a:off x="1357750" y="1200150"/>
            <a:ext cx="62760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l" rtl="0">
              <a:spcBef>
                <a:spcPts val="360"/>
              </a:spcBef>
              <a:spcAft>
                <a:spcPts val="0"/>
              </a:spcAft>
              <a:buSzPts val="2400"/>
              <a:buFont typeface="Calibri"/>
              <a:buChar char="❏"/>
            </a:pPr>
            <a:r>
              <a:rPr lang="ru" sz="24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Взаємодія з лугами</a:t>
            </a:r>
            <a:r>
              <a:rPr lang="ru" sz="2400" b="1">
                <a:solidFill>
                  <a:srgbClr val="FC7B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" sz="24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з утвореннями</a:t>
            </a:r>
            <a:r>
              <a:rPr lang="ru" sz="2400">
                <a:solidFill>
                  <a:srgbClr val="FC7B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" sz="24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солей</a:t>
            </a:r>
            <a:endParaRPr sz="24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24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24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rgbClr val="351C75"/>
              </a:buClr>
              <a:buSzPts val="2400"/>
              <a:buFont typeface="Calibri"/>
              <a:buChar char="❏"/>
            </a:pPr>
            <a:r>
              <a:rPr lang="ru" sz="24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Взаємодія з  солями більш слабких кислот   з утвореннями</a:t>
            </a:r>
            <a:r>
              <a:rPr lang="ru" sz="2400" b="1">
                <a:solidFill>
                  <a:srgbClr val="FC7B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" sz="24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солей</a:t>
            </a:r>
            <a:endParaRPr sz="24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24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20"/>
          <p:cNvPicPr preferRelativeResize="0"/>
          <p:nvPr/>
        </p:nvPicPr>
        <p:blipFill rotWithShape="1">
          <a:blip r:embed="rId3">
            <a:alphaModFix/>
          </a:blip>
          <a:srcRect r="45758"/>
          <a:stretch/>
        </p:blipFill>
        <p:spPr>
          <a:xfrm>
            <a:off x="1319832" y="1978825"/>
            <a:ext cx="3482819" cy="62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0850" y="1992325"/>
            <a:ext cx="3219617" cy="62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45120" y="3543241"/>
            <a:ext cx="3957526" cy="621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43182" y="3543250"/>
            <a:ext cx="3847718" cy="62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000" b="1">
                <a:solidFill>
                  <a:srgbClr val="7293C9"/>
                </a:solidFill>
                <a:latin typeface="Calibri"/>
                <a:ea typeface="Calibri"/>
                <a:cs typeface="Calibri"/>
                <a:sym typeface="Calibri"/>
              </a:rPr>
              <a:t>Мила </a:t>
            </a:r>
            <a:endParaRPr/>
          </a:p>
        </p:txBody>
      </p:sp>
      <p:sp>
        <p:nvSpPr>
          <p:cNvPr id="152" name="Google Shape;152;p21"/>
          <p:cNvSpPr txBox="1">
            <a:spLocks noGrp="1"/>
          </p:cNvSpPr>
          <p:nvPr>
            <p:ph type="body" idx="1"/>
          </p:nvPr>
        </p:nvSpPr>
        <p:spPr>
          <a:xfrm>
            <a:off x="1288475" y="1130875"/>
            <a:ext cx="77031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19100" algn="l" rtl="0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rgbClr val="351C75"/>
              </a:buClr>
              <a:buSzPts val="3000"/>
              <a:buChar char="❏"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Солі вищих (жирних) карбонових кислот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3000"/>
              <a:buChar char="❏"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Мають йонну будову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3000"/>
              <a:buChar char="❏"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Розчинні у воді 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9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ts val="3000"/>
              <a:buChar char="❏"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Тверді мила солі Натрія: 	Рідкі мила Калія: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  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СООNa                           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31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СООК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    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СООNa                             С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Н</a:t>
            </a:r>
            <a:r>
              <a:rPr lang="ru" sz="3000" b="1" baseline="-250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35</a:t>
            </a:r>
            <a:r>
              <a:rPr lang="ru" sz="30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СООК</a:t>
            </a:r>
            <a:endParaRPr sz="30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3000"/>
          </a:p>
          <a:p>
            <a:pPr marL="457200" lvl="0" indent="0" algn="l" rtl="0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endParaRPr sz="18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ru" sz="1800" b="1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         </a:t>
            </a:r>
            <a:endParaRPr sz="18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endParaRPr sz="1800" b="1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1800"/>
          </a:p>
        </p:txBody>
      </p:sp>
      <p:pic>
        <p:nvPicPr>
          <p:cNvPr id="153" name="Google Shape;15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9375" y="3471425"/>
            <a:ext cx="1690250" cy="1728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2"/>
          <p:cNvSpPr txBox="1">
            <a:spLocks noGrp="1"/>
          </p:cNvSpPr>
          <p:nvPr>
            <p:ph type="title"/>
          </p:nvPr>
        </p:nvSpPr>
        <p:spPr>
          <a:xfrm>
            <a:off x="457200" y="-12272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b="1">
                <a:solidFill>
                  <a:srgbClr val="7293C9"/>
                </a:solidFill>
                <a:latin typeface="Calibri"/>
                <a:ea typeface="Calibri"/>
                <a:cs typeface="Calibri"/>
                <a:sym typeface="Calibri"/>
              </a:rPr>
              <a:t>Мийна дія мила</a:t>
            </a:r>
            <a:endParaRPr/>
          </a:p>
        </p:txBody>
      </p:sp>
      <p:pic>
        <p:nvPicPr>
          <p:cNvPr id="159" name="Google Shape;15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950" y="845125"/>
            <a:ext cx="8994101" cy="4298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3"/>
          <p:cNvSpPr txBox="1">
            <a:spLocks noGrp="1"/>
          </p:cNvSpPr>
          <p:nvPr>
            <p:ph type="title"/>
          </p:nvPr>
        </p:nvSpPr>
        <p:spPr>
          <a:xfrm>
            <a:off x="457200" y="205975"/>
            <a:ext cx="85068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293C9"/>
                </a:solidFill>
                <a:latin typeface="Calibri"/>
                <a:ea typeface="Calibri"/>
                <a:cs typeface="Calibri"/>
                <a:sym typeface="Calibri"/>
              </a:rPr>
              <a:t>       Використання вищих кислот</a:t>
            </a:r>
            <a:endParaRPr/>
          </a:p>
        </p:txBody>
      </p:sp>
      <p:sp>
        <p:nvSpPr>
          <p:cNvPr id="165" name="Google Shape;165;p23"/>
          <p:cNvSpPr txBox="1">
            <a:spLocks noGrp="1"/>
          </p:cNvSpPr>
          <p:nvPr>
            <p:ph type="body" idx="1"/>
          </p:nvPr>
        </p:nvSpPr>
        <p:spPr>
          <a:xfrm>
            <a:off x="1551700" y="1200150"/>
            <a:ext cx="75921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6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2600" b="1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виготовлення різних сортів мила</a:t>
            </a:r>
            <a:endParaRPr sz="2600" b="1">
              <a:solidFill>
                <a:srgbClr val="38156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6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2600" b="1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синтетичні мийні засоби</a:t>
            </a:r>
            <a:endParaRPr sz="2600" b="1">
              <a:solidFill>
                <a:srgbClr val="38156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2600" b="1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суміш пальмітинової та стеаринової кислот стеаринові свічки</a:t>
            </a:r>
            <a:endParaRPr sz="2600" b="1">
              <a:solidFill>
                <a:srgbClr val="38156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latin typeface="Arial"/>
                <a:ea typeface="Arial"/>
                <a:cs typeface="Arial"/>
                <a:sym typeface="Arial"/>
              </a:rPr>
              <a:t>с</a:t>
            </a:r>
            <a:r>
              <a:rPr lang="ru" sz="2600" b="1">
                <a:solidFill>
                  <a:srgbClr val="381563"/>
                </a:solidFill>
                <a:latin typeface="Calibri"/>
                <a:ea typeface="Calibri"/>
                <a:cs typeface="Calibri"/>
                <a:sym typeface="Calibri"/>
              </a:rPr>
              <a:t>олеїнової, лінолевої, ліноленової та арахідонової кислот відома під назвою «Вітамін F»</a:t>
            </a:r>
            <a:endParaRPr sz="2600" b="1">
              <a:solidFill>
                <a:srgbClr val="38156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600" b="1">
              <a:solidFill>
                <a:srgbClr val="381563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 u="sng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Домашнє завдання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105" name="Google Shape;105;p1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ru"/>
              <a:t>                                </a:t>
            </a:r>
            <a:endParaRPr/>
          </a:p>
        </p:txBody>
      </p:sp>
      <p:pic>
        <p:nvPicPr>
          <p:cNvPr id="106" name="Google Shape;10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1299" y="1783050"/>
            <a:ext cx="614100" cy="96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/>
        </p:nvSpPr>
        <p:spPr>
          <a:xfrm>
            <a:off x="2729350" y="1783050"/>
            <a:ext cx="3491400" cy="8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>
                <a:latin typeface="Times New Roman"/>
                <a:ea typeface="Times New Roman"/>
                <a:cs typeface="Times New Roman"/>
                <a:sym typeface="Times New Roman"/>
              </a:rPr>
              <a:t>35 , тестові завдання</a:t>
            </a: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резентация1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174</Words>
  <Application>Microsoft Office PowerPoint</Application>
  <PresentationFormat>Экран (16:9)</PresentationFormat>
  <Paragraphs>46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Презентация1</vt:lpstr>
      <vt:lpstr> Вищі карбонові кислоти. Мило,  його мийна дія.</vt:lpstr>
      <vt:lpstr>Презентация PowerPoint</vt:lpstr>
      <vt:lpstr>Молекулярні формули насичених вищих карбонових кислот</vt:lpstr>
      <vt:lpstr>Молекулярна формула ненасиченої вищої карбонової кислоти</vt:lpstr>
      <vt:lpstr>Фізичні властивості</vt:lpstr>
      <vt:lpstr>Фізичні властивості</vt:lpstr>
      <vt:lpstr>Хімічні властивості </vt:lpstr>
      <vt:lpstr>Мила </vt:lpstr>
      <vt:lpstr>Мийна дія мила</vt:lpstr>
      <vt:lpstr>       Використання вищих кислот</vt:lpstr>
      <vt:lpstr>Домашнє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 Вищі карбонові кислоти. Мило,  його мийна дія.</dc:title>
  <dc:creator>Lubov Kolodiy</dc:creator>
  <cp:lastModifiedBy>Колодiй</cp:lastModifiedBy>
  <cp:revision>2</cp:revision>
  <dcterms:modified xsi:type="dcterms:W3CDTF">2020-03-30T09:31:26Z</dcterms:modified>
</cp:coreProperties>
</file>