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57" r:id="rId3"/>
    <p:sldId id="275" r:id="rId4"/>
    <p:sldId id="265" r:id="rId5"/>
    <p:sldId id="256" r:id="rId6"/>
    <p:sldId id="266" r:id="rId7"/>
    <p:sldId id="274" r:id="rId8"/>
    <p:sldId id="261" r:id="rId9"/>
    <p:sldId id="267" r:id="rId10"/>
    <p:sldId id="269" r:id="rId11"/>
    <p:sldId id="262" r:id="rId12"/>
    <p:sldId id="264" r:id="rId13"/>
  </p:sldIdLst>
  <p:sldSz cx="12192000" cy="6858000"/>
  <p:notesSz cx="6858000" cy="9144000"/>
  <p:embeddedFontLst>
    <p:embeddedFont>
      <p:font typeface="Adelle Cyrillic" panose="020B0604020202020204" charset="-52"/>
      <p:boldItalic r:id="rId14"/>
    </p:embeddedFont>
    <p:embeddedFont>
      <p:font typeface="Arial Black" panose="020B0A04020102020204" pitchFamily="34" charset="0"/>
      <p:bold r:id="rId15"/>
    </p:embeddedFont>
    <p:embeddedFont>
      <p:font typeface="Bookman Old Style" panose="02050604050505020204" pitchFamily="18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alligraph" panose="020B0604020202020204"/>
      <p:regular r:id="rId26"/>
    </p:embeddedFont>
    <p:embeddedFont>
      <p:font typeface="Cambria" panose="02040503050406030204" pitchFamily="18" charset="0"/>
      <p:regular r:id="rId27"/>
      <p:bold r:id="rId28"/>
      <p:italic r:id="rId29"/>
      <p:boldItalic r:id="rId30"/>
    </p:embeddedFont>
    <p:embeddedFont>
      <p:font typeface="PopularScript" panose="020B0604020202020204" charset="0"/>
      <p:regular r:id="rId31"/>
    </p:embeddedFont>
  </p:embeddedFontLst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E00"/>
    <a:srgbClr val="001400"/>
    <a:srgbClr val="003300"/>
    <a:srgbClr val="FF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4660"/>
  </p:normalViewPr>
  <p:slideViewPr>
    <p:cSldViewPr snapToGrid="0">
      <p:cViewPr varScale="1">
        <p:scale>
          <a:sx n="87" d="100"/>
          <a:sy n="87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5D14E-A503-429A-BF6D-DDB7B302E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8CB5FF-DA64-4173-831C-49A4CD11E5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7EC401-7BFA-4DE2-AD78-7493CE0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E981A5-5DDA-451A-85F1-B6A94A713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B0EDEF-BC28-4230-8A86-BE41504D2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32021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EB68E-3D13-446E-B24B-F960C7328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75534E-001A-4705-A0FF-C93E47D39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70F730-F7F6-486D-915B-B04DED6DE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78827A-E9C4-4F83-BD25-61C191AAE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189C75-79C9-4D03-A155-75043FD57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57548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12DB554-4D7C-453A-B853-A66B375BD2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703CB4-AEEE-4214-ACCC-A20EA15ED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CFB5DE-FA50-4EFD-B05B-4B22DE9E3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0D346C-F599-4EAD-B4DA-91DF15AD4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6A1EA1-0A4E-40E0-A357-B8754BE48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235149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58C06-B5EE-40A9-9B30-9C5E9B2CD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F76019-31E2-4AEA-8430-49AFFF022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54F47E-A9F2-445B-9001-2001A3AD7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16005A-8D21-4E3D-9D57-96191D80D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ECA22F-A760-4968-A0D7-57911C27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04088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8580B9-4272-4013-BF6A-A4E7F445C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48DBFD-01F1-48B3-AC2C-D61A06674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5ABBDE-FBF2-4CEE-8F10-E71AE8A6D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921BB2-CCE5-465C-A1AA-E70C61BCC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3B8E43-EAB5-4F84-B88A-D1FDB32EC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2096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DB8DC-340E-4FB8-AD48-B1C37F365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F73409-73B9-45B5-BD98-E1E8F171F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CB1EB3-B456-4A98-B1D7-7D1A4A1E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B09304-820B-4F64-AA90-0A31564E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4F0D38-E13F-4919-ABBF-D45C93085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8D753C-2099-4162-A93D-CDB7ADC8F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84799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338F5-2438-48FF-B26C-1BDB32E69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E028CD-DB16-4CDB-BB06-45341F95E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8C38BA-4054-48F4-80B0-24D9C543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AD22335-D298-453F-91FB-1F355FE7C8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5EB634E-8FB8-4099-8C57-DB440715D9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FF0F87C-C582-405D-ABFC-BE3E212D4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787A19-0BA2-43D1-929B-7FD0724B6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F5269D-183A-4511-B65E-EFAE3BB52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12186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823B9F-9E32-48BF-8575-9CFAF076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9F46DC-E387-43DB-8356-A071DC8BD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19B67C1-03A8-459A-91EF-453CAC2C5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0330D7-89B0-405E-BEE2-2575512F0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992543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BEC64D3-09B2-4F57-8EAA-EEBB40CEA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3247C8-8899-48FE-96F2-E91A7F47D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139B440-846D-4018-A7E4-EA4B828A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35843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0F8B2-4C12-434E-A5C4-42D3A371E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3A7B73-8AAC-4B88-9985-AC3EE522C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40648C-FF32-4F93-95B3-9BB7A2711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393697-F8F8-40ED-8159-9A07BE788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7061F1-E690-419A-91E9-5FC2F8008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ED6B07-D2C6-44DC-AF9A-D5F5BDE04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4876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BCA15B-5DB0-4D08-92EA-E003E6DC3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2145FAA-07EA-4E49-A35E-3BFBB12E71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CD8979-BC4A-40F3-8E79-C3ED62E6B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205AF5-2DF3-421A-9E38-528705A4F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B762E7-FC44-469F-8684-E5001CBE7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32D03B-CB4E-402B-A908-A7FF6A36E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2424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726A3-0FAD-46E9-BF7F-C97E8CCB9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71F4BA-3ADA-489D-8630-6C8EF06B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2CB232-042E-477A-8D79-445B1C347B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EA32F-0BD8-459D-AD7B-4C25D9655D32}" type="datetimeFigureOut">
              <a:rPr lang="ru-UA" smtClean="0"/>
              <a:t>03/11/2020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960E7-FEDA-45CE-9A3D-F6813E3C92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8EA5D2-AC31-4A0F-8008-65C34CA8E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D0A25-0CB6-42B9-89AB-64913176D94C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15085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hyperlink" Target="https://www.thinglink.com/scene/128374564347445248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1.jpg"/><Relationship Id="rId4" Type="http://schemas.microsoft.com/office/2007/relationships/hdphoto" Target="../media/hdphoto1.wdp"/><Relationship Id="rId9" Type="http://schemas.openxmlformats.org/officeDocument/2006/relationships/hyperlink" Target="http://www.thinglink.com/scene/1283745643474452483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1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7.png"/><Relationship Id="rId9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B39BB1-A353-4A46-8D7A-60D7DAEB2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2EE7695-0E64-4E7B-9C44-6A101D6C7095}"/>
              </a:ext>
            </a:extLst>
          </p:cNvPr>
          <p:cNvSpPr/>
          <p:nvPr/>
        </p:nvSpPr>
        <p:spPr>
          <a:xfrm>
            <a:off x="1376313" y="1421129"/>
            <a:ext cx="9439374" cy="4015740"/>
          </a:xfrm>
          <a:prstGeom prst="roundRect">
            <a:avLst>
              <a:gd name="adj" fmla="val 3463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r"/>
            <a:endParaRPr lang="ru-RU" sz="3200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«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Зібратися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разом –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це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початок, </a:t>
            </a:r>
          </a:p>
          <a:p>
            <a:pPr algn="r"/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триматися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разом –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це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прогрес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, </a:t>
            </a:r>
          </a:p>
          <a:p>
            <a:pPr algn="r"/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працювати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разом –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це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 </a:t>
            </a:r>
            <a:r>
              <a:rPr lang="ru-RU" sz="5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успіх</a:t>
            </a:r>
            <a:r>
              <a:rPr lang="ru-RU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».</a:t>
            </a:r>
          </a:p>
          <a:p>
            <a:pPr algn="r"/>
            <a:endParaRPr lang="ru-RU" sz="3200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400" b="1" i="1" dirty="0" err="1">
                <a:solidFill>
                  <a:srgbClr val="FFFF00"/>
                </a:solidFill>
                <a:latin typeface="Adelle Cyrillic" panose="02000503000000090004" pitchFamily="2" charset="-52"/>
              </a:rPr>
              <a:t>Генрі</a:t>
            </a:r>
            <a:r>
              <a:rPr lang="ru-RU" sz="2400" b="1" i="1" dirty="0">
                <a:solidFill>
                  <a:srgbClr val="FFFF00"/>
                </a:solidFill>
                <a:latin typeface="Adelle Cyrillic" panose="02000503000000090004" pitchFamily="2" charset="-52"/>
              </a:rPr>
              <a:t> Форд</a:t>
            </a:r>
          </a:p>
        </p:txBody>
      </p:sp>
    </p:spTree>
    <p:extLst>
      <p:ext uri="{BB962C8B-B14F-4D97-AF65-F5344CB8AC3E}">
        <p14:creationId xmlns:p14="http://schemas.microsoft.com/office/powerpoint/2010/main" val="180707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CE68FB-DF9E-4B4B-8CBD-E20CED72D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04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7C85F5-6E39-4EB2-B552-99C80B5EFA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53"/>
          <a:stretch/>
        </p:blipFill>
        <p:spPr>
          <a:xfrm rot="5400000">
            <a:off x="2693929" y="-1737001"/>
            <a:ext cx="6804141" cy="103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42223A-C352-410F-8FDC-5CF2B3A3D5C0}"/>
              </a:ext>
            </a:extLst>
          </p:cNvPr>
          <p:cNvSpPr txBox="1"/>
          <p:nvPr/>
        </p:nvSpPr>
        <p:spPr>
          <a:xfrm>
            <a:off x="3029307" y="289686"/>
            <a:ext cx="6133381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Вправа «Вірю  - не вірю»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60C7F28-28A0-44D0-9504-E0579B0E18A6}"/>
              </a:ext>
            </a:extLst>
          </p:cNvPr>
          <p:cNvSpPr/>
          <p:nvPr/>
        </p:nvSpPr>
        <p:spPr>
          <a:xfrm>
            <a:off x="1485897" y="958485"/>
            <a:ext cx="9220200" cy="569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46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Етанол можна застосовувати для пом’якшення шкіри.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lvl="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До складу алкогольних напоїв входить метанол.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Етанол виявляє дезінфікуючу дію.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Метанол - отрута.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lvl="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В метанолі можна зберігати різні біологічні препарати.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lvl="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Етанол і метанол використовують в парфумерії.</a:t>
            </a: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ts val="4600"/>
              </a:lnSpc>
              <a:spcAft>
                <a:spcPts val="1000"/>
              </a:spcAft>
              <a:buFont typeface="+mj-lt"/>
              <a:buAutoNum type="arabicPeriod"/>
              <a:tabLst>
                <a:tab pos="342900" algn="l"/>
              </a:tabLst>
            </a:pPr>
            <a:r>
              <a:rPr lang="uk-UA" sz="2400" b="1" i="1" dirty="0">
                <a:solidFill>
                  <a:srgbClr val="002060"/>
                </a:solidFill>
              </a:rPr>
              <a:t>Етанол використовують для виробництва динаміту.</a:t>
            </a:r>
            <a:endParaRPr lang="ru-RU" sz="2400" b="1" i="1" dirty="0">
              <a:solidFill>
                <a:srgbClr val="002060"/>
              </a:solidFill>
            </a:endParaRPr>
          </a:p>
          <a:p>
            <a:pPr lvl="0" algn="just">
              <a:lnSpc>
                <a:spcPts val="4600"/>
              </a:lnSpc>
              <a:spcAft>
                <a:spcPts val="1000"/>
              </a:spcAft>
              <a:tabLst>
                <a:tab pos="342900" algn="l"/>
              </a:tabLst>
            </a:pP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4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4A1FF7-060A-4CB5-A5F1-0BA268039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A709331E-397B-434A-8581-CAA20FAC3010}"/>
              </a:ext>
            </a:extLst>
          </p:cNvPr>
          <p:cNvGrpSpPr/>
          <p:nvPr/>
        </p:nvGrpSpPr>
        <p:grpSpPr>
          <a:xfrm>
            <a:off x="2814637" y="132991"/>
            <a:ext cx="7372349" cy="6920270"/>
            <a:chOff x="2814637" y="132991"/>
            <a:chExt cx="7372349" cy="6920270"/>
          </a:xfrm>
        </p:grpSpPr>
        <p:pic>
          <p:nvPicPr>
            <p:cNvPr id="4" name="Рисунок 3" descr="Весы правосудия">
              <a:extLst>
                <a:ext uri="{FF2B5EF4-FFF2-40B4-BE49-F238E27FC236}">
                  <a16:creationId xmlns:a16="http://schemas.microsoft.com/office/drawing/2014/main" id="{600C90C2-57E6-4DC2-AAD6-18E29D438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14638" y="490536"/>
              <a:ext cx="6562725" cy="6562725"/>
            </a:xfrm>
            <a:prstGeom prst="rect">
              <a:avLst/>
            </a:prstGeom>
          </p:spPr>
        </p:pic>
        <p:sp>
          <p:nvSpPr>
            <p:cNvPr id="5" name="Пузырек для мыслей: облако 4">
              <a:extLst>
                <a:ext uri="{FF2B5EF4-FFF2-40B4-BE49-F238E27FC236}">
                  <a16:creationId xmlns:a16="http://schemas.microsoft.com/office/drawing/2014/main" id="{AC3A9E14-171C-49CD-AEA2-0F4882F0B525}"/>
                </a:ext>
              </a:extLst>
            </p:cNvPr>
            <p:cNvSpPr/>
            <p:nvPr/>
          </p:nvSpPr>
          <p:spPr>
            <a:xfrm>
              <a:off x="2814637" y="2943225"/>
              <a:ext cx="2952750" cy="1428750"/>
            </a:xfrm>
            <a:prstGeom prst="cloudCallout">
              <a:avLst>
                <a:gd name="adj1" fmla="val -6962"/>
                <a:gd name="adj2" fmla="val -117500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32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адвокат</a:t>
              </a:r>
              <a:endParaRPr lang="ru-UA" sz="3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  <p:sp>
          <p:nvSpPr>
            <p:cNvPr id="6" name="Пузырек для мыслей: облако 5">
              <a:extLst>
                <a:ext uri="{FF2B5EF4-FFF2-40B4-BE49-F238E27FC236}">
                  <a16:creationId xmlns:a16="http://schemas.microsoft.com/office/drawing/2014/main" id="{58DA8E57-5538-4202-BF02-C4D63A4A2E14}"/>
                </a:ext>
              </a:extLst>
            </p:cNvPr>
            <p:cNvSpPr/>
            <p:nvPr/>
          </p:nvSpPr>
          <p:spPr>
            <a:xfrm>
              <a:off x="6095999" y="2954595"/>
              <a:ext cx="4090987" cy="1552575"/>
            </a:xfrm>
            <a:prstGeom prst="cloudCallout">
              <a:avLst>
                <a:gd name="adj1" fmla="val -5451"/>
                <a:gd name="adj2" fmla="val -112504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800" b="1" spc="50" dirty="0" err="1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Обвинувачувач</a:t>
              </a:r>
              <a:endParaRPr lang="ru-UA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22DE06-8FE1-4873-80F5-846A9CE90C38}"/>
                </a:ext>
              </a:extLst>
            </p:cNvPr>
            <p:cNvSpPr txBox="1"/>
            <p:nvPr/>
          </p:nvSpPr>
          <p:spPr>
            <a:xfrm>
              <a:off x="4682728" y="132991"/>
              <a:ext cx="2826542" cy="57888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uk-UA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Гра «Терези»</a:t>
              </a:r>
              <a:endParaRPr lang="ru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675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D58C20-24CA-44BD-BC51-63F2F48DB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1EE013-28C9-4F2E-B93D-89C4291F626A}"/>
              </a:ext>
            </a:extLst>
          </p:cNvPr>
          <p:cNvSpPr txBox="1"/>
          <p:nvPr/>
        </p:nvSpPr>
        <p:spPr>
          <a:xfrm>
            <a:off x="3508340" y="236149"/>
            <a:ext cx="5355027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Домашнє завдання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F7178DA-D4A9-4613-999D-362A5FEFD0BB}"/>
              </a:ext>
            </a:extLst>
          </p:cNvPr>
          <p:cNvSpPr/>
          <p:nvPr/>
        </p:nvSpPr>
        <p:spPr>
          <a:xfrm>
            <a:off x="1456064" y="1465847"/>
            <a:ext cx="10335881" cy="434935"/>
          </a:xfrm>
          <a:prstGeom prst="roundRect">
            <a:avLst>
              <a:gd name="adj" fmla="val 14692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FFFF99"/>
                </a:solidFill>
              </a:rPr>
              <a:t>Прочитати</a:t>
            </a:r>
            <a:r>
              <a:rPr lang="ru-RU" sz="2000" dirty="0">
                <a:solidFill>
                  <a:srgbClr val="FFFF99"/>
                </a:solidFill>
              </a:rPr>
              <a:t> текст § 33</a:t>
            </a:r>
            <a:endParaRPr lang="ru-RU" sz="3200" b="1" i="1" dirty="0">
              <a:ln w="9525">
                <a:solidFill>
                  <a:srgbClr val="003300"/>
                </a:solidFill>
                <a:prstDash val="solid"/>
              </a:ln>
              <a:solidFill>
                <a:srgbClr val="FFFF99"/>
              </a:solidFill>
              <a:latin typeface="Arial Black" panose="020B0A04020102020204" pitchFamily="34" charset="0"/>
              <a:ea typeface="Cambria" panose="02040503050406030204" pitchFamily="18" charset="0"/>
            </a:endParaRPr>
          </a:p>
        </p:txBody>
      </p:sp>
      <p:pic>
        <p:nvPicPr>
          <p:cNvPr id="11" name="Рисунок 10" descr="Открытая книга">
            <a:extLst>
              <a:ext uri="{FF2B5EF4-FFF2-40B4-BE49-F238E27FC236}">
                <a16:creationId xmlns:a16="http://schemas.microsoft.com/office/drawing/2014/main" id="{D1EE170A-2C18-43C0-A425-64F3426AF71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032" y="1233314"/>
            <a:ext cx="900000" cy="900000"/>
          </a:xfrm>
          <a:prstGeom prst="rect">
            <a:avLst/>
          </a:prstGeom>
        </p:spPr>
      </p:pic>
      <p:pic>
        <p:nvPicPr>
          <p:cNvPr id="13" name="Рисунок 12" descr="Карандаш">
            <a:extLst>
              <a:ext uri="{FF2B5EF4-FFF2-40B4-BE49-F238E27FC236}">
                <a16:creationId xmlns:a16="http://schemas.microsoft.com/office/drawing/2014/main" id="{4696555C-67C3-4F5A-8AB6-74DFC25B4A0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3676" y="3302883"/>
            <a:ext cx="900000" cy="900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7C5ADC9-BC92-4508-A7DE-5D5F2F6A4F85}"/>
              </a:ext>
            </a:extLst>
          </p:cNvPr>
          <p:cNvGrpSpPr/>
          <p:nvPr/>
        </p:nvGrpSpPr>
        <p:grpSpPr>
          <a:xfrm>
            <a:off x="1456064" y="2299608"/>
            <a:ext cx="10335881" cy="2917686"/>
            <a:chOff x="1456064" y="2299608"/>
            <a:chExt cx="10335881" cy="2917686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2BA09A35-5767-4CB2-A7EF-F621C47CA160}"/>
                </a:ext>
              </a:extLst>
            </p:cNvPr>
            <p:cNvSpPr/>
            <p:nvPr/>
          </p:nvSpPr>
          <p:spPr>
            <a:xfrm>
              <a:off x="1456064" y="2299608"/>
              <a:ext cx="10335881" cy="2917686"/>
            </a:xfrm>
            <a:prstGeom prst="roundRect">
              <a:avLst>
                <a:gd name="adj" fmla="val 3846"/>
              </a:avLst>
            </a:prstGeom>
            <a:solidFill>
              <a:srgbClr val="001400">
                <a:alpha val="66667"/>
              </a:srgbClr>
            </a:solidFill>
            <a:ln>
              <a:noFill/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rgbClr val="FFFF99"/>
                  </a:solidFill>
                </a:rPr>
                <a:t>	</a:t>
              </a:r>
              <a:r>
                <a:rPr lang="ru-RU" sz="2000" dirty="0" err="1">
                  <a:solidFill>
                    <a:srgbClr val="FFFF99"/>
                  </a:solidFill>
                </a:rPr>
                <a:t>Напишіть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рівняння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реакцій</a:t>
              </a:r>
              <a:r>
                <a:rPr lang="ru-RU" sz="2000" dirty="0">
                  <a:solidFill>
                    <a:srgbClr val="FFFF99"/>
                  </a:solidFill>
                </a:rPr>
                <a:t>, з </a:t>
              </a:r>
              <a:r>
                <a:rPr lang="ru-RU" sz="2000" dirty="0" err="1">
                  <a:solidFill>
                    <a:srgbClr val="FFFF99"/>
                  </a:solidFill>
                </a:rPr>
                <a:t>допомогою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яких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можна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здійснити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нижченаведені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перетворення</a:t>
              </a:r>
              <a:r>
                <a:rPr lang="ru-RU" sz="2000" dirty="0">
                  <a:solidFill>
                    <a:srgbClr val="FFFF99"/>
                  </a:solidFill>
                </a:rPr>
                <a:t>. </a:t>
              </a:r>
              <a:r>
                <a:rPr lang="ru-RU" sz="2000" dirty="0" err="1">
                  <a:solidFill>
                    <a:srgbClr val="FFFF99"/>
                  </a:solidFill>
                </a:rPr>
                <a:t>Зазначте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умови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їх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перебігу</a:t>
              </a:r>
              <a:r>
                <a:rPr lang="ru-RU" sz="2000" dirty="0">
                  <a:solidFill>
                    <a:srgbClr val="FFFF99"/>
                  </a:solidFill>
                </a:rPr>
                <a:t>, </a:t>
              </a:r>
              <a:r>
                <a:rPr lang="ru-RU" sz="2000" dirty="0" err="1">
                  <a:solidFill>
                    <a:srgbClr val="FFFF99"/>
                  </a:solidFill>
                </a:rPr>
                <a:t>назвіть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усі</a:t>
              </a:r>
              <a:r>
                <a:rPr lang="ru-RU" sz="2000" dirty="0">
                  <a:solidFill>
                    <a:srgbClr val="FFFF99"/>
                  </a:solidFill>
                </a:rPr>
                <a:t> </a:t>
              </a:r>
              <a:r>
                <a:rPr lang="ru-RU" sz="2000" dirty="0" err="1">
                  <a:solidFill>
                    <a:srgbClr val="FFFF99"/>
                  </a:solidFill>
                </a:rPr>
                <a:t>речовини</a:t>
              </a:r>
              <a:endParaRPr lang="ru-RU" sz="2000" dirty="0">
                <a:solidFill>
                  <a:srgbClr val="FFFF99"/>
                </a:solidFill>
              </a:endParaRPr>
            </a:p>
            <a:p>
              <a:pPr algn="ctr"/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	C</a:t>
              </a:r>
              <a:r>
                <a:rPr lang="en-US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5  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- O - C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5</a:t>
              </a:r>
            </a:p>
            <a:p>
              <a:pPr algn="ctr"/>
              <a:endParaRPr lang="en-US" sz="28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rgbClr val="FFFF99"/>
                </a:solidFill>
                <a:latin typeface="Arial Black" panose="020B0A04020102020204" pitchFamily="34" charset="0"/>
                <a:ea typeface="Cambria" panose="02040503050406030204" pitchFamily="18" charset="0"/>
              </a:endParaRPr>
            </a:p>
            <a:p>
              <a:pPr algn="ctr"/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C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5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ONa	             C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5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OH		C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4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	</a:t>
              </a:r>
            </a:p>
            <a:p>
              <a:pPr algn="ctr"/>
              <a:endParaRPr lang="en-US" sz="28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rgbClr val="FFFF99"/>
                </a:solidFill>
                <a:latin typeface="Arial Black" panose="020B0A04020102020204" pitchFamily="34" charset="0"/>
                <a:ea typeface="Cambria" panose="02040503050406030204" pitchFamily="18" charset="0"/>
              </a:endParaRPr>
            </a:p>
            <a:p>
              <a:pPr algn="ctr"/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	C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2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H</a:t>
              </a:r>
              <a:r>
                <a:rPr lang="en-US" sz="20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5</a:t>
              </a:r>
              <a:r>
                <a:rPr lang="en-US" sz="2800" b="1" i="1" dirty="0">
                  <a:ln w="9525">
                    <a:solidFill>
                      <a:srgbClr val="003300"/>
                    </a:solidFill>
                    <a:prstDash val="solid"/>
                  </a:ln>
                  <a:solidFill>
                    <a:srgbClr val="FFFF99"/>
                  </a:solidFill>
                  <a:latin typeface="Arial Black" panose="020B0A04020102020204" pitchFamily="34" charset="0"/>
                  <a:ea typeface="Cambria" panose="02040503050406030204" pitchFamily="18" charset="0"/>
                </a:rPr>
                <a:t>Cl</a:t>
              </a:r>
              <a:endParaRPr lang="ru-RU" sz="28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rgbClr val="FFFF99"/>
                </a:solidFill>
                <a:latin typeface="Arial Black" panose="020B0A04020102020204" pitchFamily="34" charset="0"/>
                <a:ea typeface="Cambria" panose="02040503050406030204" pitchFamily="18" charset="0"/>
              </a:endParaRPr>
            </a:p>
          </p:txBody>
        </p:sp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id="{D7EDDD89-220E-4C9C-835D-2B4384C8B9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33740" y="3428999"/>
              <a:ext cx="0" cy="333950"/>
            </a:xfrm>
            <a:prstGeom prst="straightConnector1">
              <a:avLst/>
            </a:prstGeom>
            <a:ln w="38100" cap="flat" cmpd="sng" algn="ctr">
              <a:solidFill>
                <a:srgbClr val="FFFF99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5B874AC3-218D-4D05-A1DF-F81D7989C7B6}"/>
                </a:ext>
              </a:extLst>
            </p:cNvPr>
            <p:cNvCxnSpPr>
              <a:cxnSpLocks/>
            </p:cNvCxnSpPr>
            <p:nvPr/>
          </p:nvCxnSpPr>
          <p:spPr>
            <a:xfrm>
              <a:off x="8490270" y="4053898"/>
              <a:ext cx="373097" cy="0"/>
            </a:xfrm>
            <a:prstGeom prst="straightConnector1">
              <a:avLst/>
            </a:prstGeom>
            <a:ln w="38100" cap="flat" cmpd="sng" algn="ctr">
              <a:solidFill>
                <a:srgbClr val="FFFF99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CE5A918B-B85C-494C-9394-855070A2DD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59007" y="4053898"/>
              <a:ext cx="351522" cy="0"/>
            </a:xfrm>
            <a:prstGeom prst="straightConnector1">
              <a:avLst/>
            </a:prstGeom>
            <a:ln w="38100" cap="flat" cmpd="sng" algn="ctr">
              <a:solidFill>
                <a:srgbClr val="FFFF99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id="{DF13B3E3-2798-49C8-9F5D-534013EAF49B}"/>
                </a:ext>
              </a:extLst>
            </p:cNvPr>
            <p:cNvCxnSpPr>
              <a:cxnSpLocks/>
            </p:cNvCxnSpPr>
            <p:nvPr/>
          </p:nvCxnSpPr>
          <p:spPr>
            <a:xfrm>
              <a:off x="7033740" y="4339360"/>
              <a:ext cx="0" cy="333950"/>
            </a:xfrm>
            <a:prstGeom prst="straightConnector1">
              <a:avLst/>
            </a:prstGeom>
            <a:ln w="38100" cap="flat" cmpd="sng" algn="ctr">
              <a:solidFill>
                <a:srgbClr val="FFFF99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D71A4E2A-D208-4868-A27F-B1C6C83D9ED7}"/>
              </a:ext>
            </a:extLst>
          </p:cNvPr>
          <p:cNvSpPr/>
          <p:nvPr/>
        </p:nvSpPr>
        <p:spPr>
          <a:xfrm>
            <a:off x="1456064" y="5616120"/>
            <a:ext cx="10335881" cy="769501"/>
          </a:xfrm>
          <a:prstGeom prst="roundRect">
            <a:avLst>
              <a:gd name="adj" fmla="val 14692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rgbClr val="FFFF99"/>
                </a:solidFill>
              </a:rPr>
              <a:t>	Скласти кросворд на тему: </a:t>
            </a:r>
            <a:r>
              <a:rPr lang="uk-UA" sz="2000" b="1" dirty="0">
                <a:solidFill>
                  <a:srgbClr val="FFFF99"/>
                </a:solidFill>
              </a:rPr>
              <a:t>«Насичені одноатомні спирти: склад, будова, властивості, одержання, застосування»</a:t>
            </a:r>
            <a:endParaRPr lang="ru-RU" sz="2000" b="1" dirty="0">
              <a:solidFill>
                <a:srgbClr val="FFFF99"/>
              </a:solidFill>
            </a:endParaRPr>
          </a:p>
        </p:txBody>
      </p:sp>
      <p:pic>
        <p:nvPicPr>
          <p:cNvPr id="17" name="Рисунок 16" descr="Голова с шестеренками">
            <a:extLst>
              <a:ext uri="{FF2B5EF4-FFF2-40B4-BE49-F238E27FC236}">
                <a16:creationId xmlns:a16="http://schemas.microsoft.com/office/drawing/2014/main" id="{D35ECF87-5131-43B0-BDB2-445228638E5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8032" y="555087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36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EC613E1D-4A0C-4E24-B376-049CE5BE50C5}"/>
              </a:ext>
            </a:extLst>
          </p:cNvPr>
          <p:cNvGrpSpPr/>
          <p:nvPr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D45AC48B-3EC2-4970-9017-1CAF4D80A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76755251-C662-4725-ADCA-FB246A7834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853"/>
            <a:stretch/>
          </p:blipFill>
          <p:spPr>
            <a:xfrm rot="5400000">
              <a:off x="2693929" y="-1737001"/>
              <a:ext cx="6804141" cy="103320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E74FFF7-F870-42BE-B338-80A3D4805F16}"/>
                </a:ext>
              </a:extLst>
            </p:cNvPr>
            <p:cNvSpPr txBox="1"/>
            <p:nvPr/>
          </p:nvSpPr>
          <p:spPr>
            <a:xfrm>
              <a:off x="1268081" y="961258"/>
              <a:ext cx="9655837" cy="5544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Які речовини називають спиртами?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Назвіть загальну формулу спиртів.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На які групи поділяються спирти за кількістю гідроксильних груп?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Які спирти називають одноатомними?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Які спирти називають багатоатомними?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Представниками одноатомних спиртів є…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До багатоатомних спиртів відносять …</a:t>
              </a:r>
            </a:p>
            <a:p>
              <a:pPr marL="342900" indent="-3429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uk-UA" sz="2400" b="1" i="1" dirty="0">
                  <a:solidFill>
                    <a:srgbClr val="002060"/>
                  </a:solidFill>
                </a:rPr>
                <a:t>Охарактеризуйте фізичні властивості спиртів</a:t>
              </a:r>
              <a:r>
                <a:rPr lang="uk-UA" sz="2400" b="1" i="1" dirty="0"/>
                <a:t>.</a:t>
              </a:r>
              <a:endParaRPr lang="ru-UA" sz="2400" b="1" i="1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5D31F2A-6E95-457A-8FAF-DEBFAB61DAC4}"/>
              </a:ext>
            </a:extLst>
          </p:cNvPr>
          <p:cNvSpPr txBox="1"/>
          <p:nvPr/>
        </p:nvSpPr>
        <p:spPr>
          <a:xfrm>
            <a:off x="1959633" y="346280"/>
            <a:ext cx="8272731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Інтелектуальна розминка «Ти – мені, я – тобі»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877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664B88-248E-42B5-AABA-658431CB2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6DBCD8-4F3F-4CAE-9FB9-6BF5CA291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44" y="0"/>
            <a:ext cx="115227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4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B7E6E5-0C21-4D10-AA1F-E500C9002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C4FEC0-641F-4057-950C-6F5B09B9095B}"/>
              </a:ext>
            </a:extLst>
          </p:cNvPr>
          <p:cNvSpPr txBox="1"/>
          <p:nvPr/>
        </p:nvSpPr>
        <p:spPr>
          <a:xfrm>
            <a:off x="4300357" y="1798921"/>
            <a:ext cx="3591285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Експрес-тестування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B2C48F24-B56E-48F1-BDCB-178B362AB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724869"/>
              </p:ext>
            </p:extLst>
          </p:nvPr>
        </p:nvGraphicFramePr>
        <p:xfrm>
          <a:off x="336000" y="2889000"/>
          <a:ext cx="11520000" cy="1080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22661585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8548536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3279264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6201088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968484376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61341494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03201476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13254364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1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2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3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4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5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6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7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/>
                        <a:t>8</a:t>
                      </a:r>
                      <a:endParaRPr lang="ru-UA" sz="28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20775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Г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А,Г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Г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Б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Б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А,В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Б,Е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rgbClr val="001400"/>
                          </a:solidFill>
                        </a:rPr>
                        <a:t>Б</a:t>
                      </a:r>
                      <a:endParaRPr lang="ru-UA" sz="2800" b="1" dirty="0">
                        <a:solidFill>
                          <a:srgbClr val="001400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464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345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F4270F-5A56-4ABE-8BF5-5C2EDB153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A6D2C7-359D-49E9-A5B2-4627E823944D}"/>
              </a:ext>
            </a:extLst>
          </p:cNvPr>
          <p:cNvSpPr txBox="1"/>
          <p:nvPr/>
        </p:nvSpPr>
        <p:spPr>
          <a:xfrm>
            <a:off x="4798082" y="1228770"/>
            <a:ext cx="2595834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Тема уроку: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981DB6F-FAE2-471F-9D12-7283F0B59276}"/>
              </a:ext>
            </a:extLst>
          </p:cNvPr>
          <p:cNvSpPr/>
          <p:nvPr/>
        </p:nvSpPr>
        <p:spPr>
          <a:xfrm>
            <a:off x="700177" y="2442031"/>
            <a:ext cx="10791644" cy="1973937"/>
          </a:xfrm>
          <a:prstGeom prst="roundRect">
            <a:avLst>
              <a:gd name="adj" fmla="val 14692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effectLst>
                  <a:outerShdw dist="63500" dir="2700000" algn="tl" rotWithShape="0">
                    <a:srgbClr val="FFFF00">
                      <a:alpha val="40000"/>
                    </a:srgbClr>
                  </a:outerShdw>
                </a:effectLst>
                <a:latin typeface="Arial Black" panose="020B0A04020102020204" pitchFamily="34" charset="0"/>
                <a:ea typeface="Cambria" panose="02040503050406030204" pitchFamily="18" charset="0"/>
              </a:rPr>
              <a:t>Використання</a:t>
            </a:r>
            <a:r>
              <a:rPr lang="ru-RU" sz="48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effectLst>
                  <a:outerShdw dist="63500" dir="2700000" algn="tl" rotWithShape="0">
                    <a:srgbClr val="FFFF00">
                      <a:alpha val="40000"/>
                    </a:srgbClr>
                  </a:outerShdw>
                </a:effectLst>
                <a:latin typeface="Arial Black" panose="020B0A04020102020204" pitchFamily="34" charset="0"/>
                <a:ea typeface="Cambria" panose="02040503050406030204" pitchFamily="18" charset="0"/>
              </a:rPr>
              <a:t> </a:t>
            </a:r>
            <a:r>
              <a:rPr lang="ru-RU" sz="48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effectLst>
                  <a:outerShdw dist="63500" dir="2700000" algn="tl" rotWithShape="0">
                    <a:srgbClr val="FFFF00">
                      <a:alpha val="40000"/>
                    </a:srgbClr>
                  </a:outerShdw>
                </a:effectLst>
                <a:latin typeface="Arial Black" panose="020B0A04020102020204" pitchFamily="34" charset="0"/>
                <a:ea typeface="Cambria" panose="02040503050406030204" pitchFamily="18" charset="0"/>
              </a:rPr>
              <a:t>спиртів</a:t>
            </a:r>
            <a:r>
              <a:rPr lang="ru-RU" sz="48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effectLst>
                  <a:outerShdw dist="63500" dir="2700000" algn="tl" rotWithShape="0">
                    <a:srgbClr val="FFFF00">
                      <a:alpha val="40000"/>
                    </a:srgbClr>
                  </a:outerShdw>
                </a:effectLst>
                <a:latin typeface="Arial Black" panose="020B0A04020102020204" pitchFamily="34" charset="0"/>
                <a:ea typeface="Cambria" panose="02040503050406030204" pitchFamily="18" charset="0"/>
              </a:rPr>
              <a:t>.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Отруйність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спиртів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,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їх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шкідливий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вплив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 на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організм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 </a:t>
            </a:r>
            <a:r>
              <a:rPr lang="ru-RU" sz="3200" b="1" i="1" dirty="0" err="1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людини</a:t>
            </a:r>
            <a:r>
              <a:rPr lang="ru-RU" sz="3200" b="1" i="1" dirty="0">
                <a:ln w="9525">
                  <a:solidFill>
                    <a:srgbClr val="003300"/>
                  </a:solidFill>
                  <a:prstDash val="solid"/>
                </a:ln>
                <a:solidFill>
                  <a:schemeClr val="bg1"/>
                </a:solidFill>
                <a:latin typeface="Arial Black" panose="020B0A04020102020204" pitchFamily="34" charset="0"/>
                <a:ea typeface="Cambria" panose="02040503050406030204" pitchFamily="18" charset="0"/>
              </a:rPr>
              <a:t>.</a:t>
            </a:r>
            <a:endParaRPr lang="ru-RU" sz="4800" b="1" i="1" dirty="0">
              <a:ln w="9525">
                <a:solidFill>
                  <a:srgbClr val="003300"/>
                </a:solidFill>
                <a:prstDash val="solid"/>
              </a:ln>
              <a:solidFill>
                <a:schemeClr val="bg1"/>
              </a:solidFill>
              <a:latin typeface="Arial Black" panose="020B0A04020102020204" pitchFamily="34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48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/>
            <a:extLst>
              <a:ext uri="{FF2B5EF4-FFF2-40B4-BE49-F238E27FC236}">
                <a16:creationId xmlns:a16="http://schemas.microsoft.com/office/drawing/2014/main" id="{3B774491-B9D3-4889-A6A9-E3A670921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AA6580-9017-4D2F-8F49-4F48906ACECA}"/>
              </a:ext>
            </a:extLst>
          </p:cNvPr>
          <p:cNvSpPr txBox="1"/>
          <p:nvPr/>
        </p:nvSpPr>
        <p:spPr>
          <a:xfrm>
            <a:off x="2312238" y="199989"/>
            <a:ext cx="7567523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Інтерактивна технологія «Спільний проект»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 descr="Группа">
            <a:extLst>
              <a:ext uri="{FF2B5EF4-FFF2-40B4-BE49-F238E27FC236}">
                <a16:creationId xmlns:a16="http://schemas.microsoft.com/office/drawing/2014/main" id="{A107D66F-00C2-489A-A79A-CDC9FD48E3E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8071" y="897600"/>
            <a:ext cx="900000" cy="9000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6" name="Рисунок 5" descr="Группа">
            <a:extLst>
              <a:ext uri="{FF2B5EF4-FFF2-40B4-BE49-F238E27FC236}">
                <a16:creationId xmlns:a16="http://schemas.microsoft.com/office/drawing/2014/main" id="{52F4C323-85C8-4B9E-BD51-B7292068247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72014" y="897600"/>
            <a:ext cx="900000" cy="9000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5B76220-2668-479F-B357-E3A27D9861DA}"/>
              </a:ext>
            </a:extLst>
          </p:cNvPr>
          <p:cNvSpPr/>
          <p:nvPr/>
        </p:nvSpPr>
        <p:spPr>
          <a:xfrm>
            <a:off x="2312238" y="1115067"/>
            <a:ext cx="2655092" cy="434935"/>
          </a:xfrm>
          <a:prstGeom prst="roundRect">
            <a:avLst>
              <a:gd name="adj" fmla="val 14692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FFFF99"/>
                </a:solidFill>
              </a:rPr>
              <a:t>Використання</a:t>
            </a:r>
            <a:r>
              <a:rPr lang="ru-RU" sz="2000" dirty="0">
                <a:solidFill>
                  <a:srgbClr val="FFFF99"/>
                </a:solidFill>
              </a:rPr>
              <a:t> </a:t>
            </a:r>
            <a:r>
              <a:rPr lang="ru-RU" sz="2000" dirty="0" err="1">
                <a:solidFill>
                  <a:srgbClr val="FFFF99"/>
                </a:solidFill>
              </a:rPr>
              <a:t>етанолу</a:t>
            </a:r>
            <a:endParaRPr lang="ru-RU" sz="3200" b="1" i="1" dirty="0">
              <a:ln w="9525">
                <a:solidFill>
                  <a:srgbClr val="003300"/>
                </a:solidFill>
                <a:prstDash val="solid"/>
              </a:ln>
              <a:solidFill>
                <a:srgbClr val="FFFF99"/>
              </a:solidFill>
              <a:latin typeface="Arial Black" panose="020B0A04020102020204" pitchFamily="34" charset="0"/>
              <a:ea typeface="Cambria" panose="020405030504060302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6090C7C-D928-41A7-8B6B-E68D933F11A8}"/>
              </a:ext>
            </a:extLst>
          </p:cNvPr>
          <p:cNvSpPr/>
          <p:nvPr/>
        </p:nvSpPr>
        <p:spPr>
          <a:xfrm>
            <a:off x="7026930" y="1115067"/>
            <a:ext cx="2852831" cy="434935"/>
          </a:xfrm>
          <a:prstGeom prst="roundRect">
            <a:avLst>
              <a:gd name="adj" fmla="val 14692"/>
            </a:avLst>
          </a:prstGeom>
          <a:solidFill>
            <a:srgbClr val="001400">
              <a:alpha val="66667"/>
            </a:srgb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FFFF99"/>
                </a:solidFill>
              </a:rPr>
              <a:t>Використання</a:t>
            </a:r>
            <a:r>
              <a:rPr lang="ru-RU" sz="2000" dirty="0">
                <a:solidFill>
                  <a:srgbClr val="FFFF99"/>
                </a:solidFill>
              </a:rPr>
              <a:t> метанолу</a:t>
            </a:r>
            <a:endParaRPr lang="ru-RU" sz="3200" b="1" i="1" dirty="0">
              <a:ln w="9525">
                <a:solidFill>
                  <a:srgbClr val="003300"/>
                </a:solidFill>
                <a:prstDash val="solid"/>
              </a:ln>
              <a:solidFill>
                <a:srgbClr val="FFFF99"/>
              </a:solidFill>
              <a:latin typeface="Arial Black" panose="020B0A04020102020204" pitchFamily="34" charset="0"/>
              <a:ea typeface="Cambria" panose="02040503050406030204" pitchFamily="18" charset="0"/>
            </a:endParaRPr>
          </a:p>
        </p:txBody>
      </p:sp>
      <p:sp>
        <p:nvSpPr>
          <p:cNvPr id="9" name="Управляющая кнопка: сведения 8">
            <a:hlinkClick r:id="rId9" highlightClick="1"/>
          </p:cNvPr>
          <p:cNvSpPr/>
          <p:nvPr/>
        </p:nvSpPr>
        <p:spPr>
          <a:xfrm>
            <a:off x="2312238" y="1838388"/>
            <a:ext cx="672029" cy="63897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11EB4C9-E795-498A-9178-5FE76BFE51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016" y="1641460"/>
            <a:ext cx="737526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67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40A9D35-3886-493B-B8A7-E500B0369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209EE68-53D3-4D59-9A78-16A4FF9D3673}"/>
              </a:ext>
            </a:extLst>
          </p:cNvPr>
          <p:cNvGrpSpPr/>
          <p:nvPr/>
        </p:nvGrpSpPr>
        <p:grpSpPr>
          <a:xfrm>
            <a:off x="1325725" y="80316"/>
            <a:ext cx="10800000" cy="2331373"/>
            <a:chOff x="695997" y="88942"/>
            <a:chExt cx="10800000" cy="233137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C5ED22A-E885-4A65-B997-979BEE6532AE}"/>
                </a:ext>
              </a:extLst>
            </p:cNvPr>
            <p:cNvSpPr txBox="1"/>
            <p:nvPr/>
          </p:nvSpPr>
          <p:spPr>
            <a:xfrm>
              <a:off x="695997" y="1255135"/>
              <a:ext cx="10800000" cy="1165180"/>
            </a:xfrm>
            <a:prstGeom prst="roundRect">
              <a:avLst>
                <a:gd name="adj" fmla="val 3955"/>
              </a:avLst>
            </a:prstGeom>
            <a:solidFill>
              <a:srgbClr val="001E00"/>
            </a:solidFill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	</a:t>
              </a:r>
              <a:r>
                <a:rPr lang="ru-RU" sz="2400" dirty="0">
                  <a:solidFill>
                    <a:schemeClr val="bg1"/>
                  </a:solidFill>
                </a:rPr>
                <a:t>В одну колбу </a:t>
              </a:r>
              <a:r>
                <a:rPr lang="ru-RU" sz="2400" dirty="0" err="1">
                  <a:solidFill>
                    <a:schemeClr val="bg1"/>
                  </a:solidFill>
                </a:rPr>
                <a:t>наливаємо</a:t>
              </a:r>
              <a:r>
                <a:rPr lang="ru-RU" sz="2400" dirty="0">
                  <a:solidFill>
                    <a:schemeClr val="bg1"/>
                  </a:solidFill>
                </a:rPr>
                <a:t> воду, в </a:t>
              </a:r>
              <a:r>
                <a:rPr lang="ru-RU" sz="2400" dirty="0" err="1">
                  <a:solidFill>
                    <a:schemeClr val="bg1"/>
                  </a:solidFill>
                </a:rPr>
                <a:t>іншу</a:t>
              </a:r>
              <a:r>
                <a:rPr lang="ru-RU" sz="2400" dirty="0">
                  <a:solidFill>
                    <a:schemeClr val="bg1"/>
                  </a:solidFill>
                </a:rPr>
                <a:t> - </a:t>
              </a:r>
              <a:r>
                <a:rPr lang="ru-RU" sz="2400" dirty="0" err="1">
                  <a:solidFill>
                    <a:schemeClr val="bg1"/>
                  </a:solidFill>
                </a:rPr>
                <a:t>етанол</a:t>
              </a:r>
              <a:r>
                <a:rPr lang="ru-RU" sz="2400" dirty="0">
                  <a:solidFill>
                    <a:schemeClr val="bg1"/>
                  </a:solidFill>
                </a:rPr>
                <a:t>. До </a:t>
              </a:r>
              <a:r>
                <a:rPr lang="ru-RU" sz="2400" dirty="0" err="1">
                  <a:solidFill>
                    <a:schemeClr val="bg1"/>
                  </a:solidFill>
                </a:rPr>
                <a:t>обох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додаємо</a:t>
              </a:r>
              <a:r>
                <a:rPr lang="ru-RU" sz="2400" dirty="0">
                  <a:solidFill>
                    <a:schemeClr val="bg1"/>
                  </a:solidFill>
                </a:rPr>
                <a:t> курячий </a:t>
              </a:r>
              <a:r>
                <a:rPr lang="ru-RU" sz="2400" dirty="0" err="1">
                  <a:solidFill>
                    <a:schemeClr val="bg1"/>
                  </a:solidFill>
                </a:rPr>
                <a:t>білок</a:t>
              </a:r>
              <a:r>
                <a:rPr lang="ru-RU" sz="2400" dirty="0">
                  <a:solidFill>
                    <a:schemeClr val="bg1"/>
                  </a:solidFill>
                </a:rPr>
                <a:t>. </a:t>
              </a:r>
              <a:r>
                <a:rPr lang="ru-RU" sz="2400" dirty="0" err="1">
                  <a:solidFill>
                    <a:schemeClr val="bg1"/>
                  </a:solidFill>
                </a:rPr>
                <a:t>Спостерігаємо</a:t>
              </a:r>
              <a:r>
                <a:rPr lang="ru-RU" sz="2400" dirty="0">
                  <a:solidFill>
                    <a:schemeClr val="bg1"/>
                  </a:solidFill>
                </a:rPr>
                <a:t> на </a:t>
              </a:r>
              <a:r>
                <a:rPr lang="ru-RU" sz="2400" dirty="0" err="1">
                  <a:solidFill>
                    <a:schemeClr val="bg1"/>
                  </a:solidFill>
                </a:rPr>
                <a:t>зміни</a:t>
              </a:r>
              <a:r>
                <a:rPr lang="ru-RU" sz="2400" dirty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A8DC9A6-213B-4C44-8E03-D035085981FC}"/>
                </a:ext>
              </a:extLst>
            </p:cNvPr>
            <p:cNvSpPr txBox="1"/>
            <p:nvPr/>
          </p:nvSpPr>
          <p:spPr>
            <a:xfrm>
              <a:off x="695997" y="88942"/>
              <a:ext cx="10800000" cy="991017"/>
            </a:xfrm>
            <a:prstGeom prst="roundRect">
              <a:avLst>
                <a:gd name="adj" fmla="val 734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uk-UA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Лабораторний дослід 11.1 Вплив етанолу на структуру та властивості білків. </a:t>
              </a:r>
              <a:endParaRPr lang="ru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EF4BA6C-99A6-4FCC-ACB5-DAACF0769C0E}"/>
              </a:ext>
            </a:extLst>
          </p:cNvPr>
          <p:cNvGrpSpPr/>
          <p:nvPr/>
        </p:nvGrpSpPr>
        <p:grpSpPr>
          <a:xfrm>
            <a:off x="1317096" y="2600629"/>
            <a:ext cx="10800000" cy="1906963"/>
            <a:chOff x="856058" y="2311484"/>
            <a:chExt cx="10800000" cy="190696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21DF25-3FB0-461D-B975-EEAFC1E8B8F3}"/>
                </a:ext>
              </a:extLst>
            </p:cNvPr>
            <p:cNvSpPr txBox="1"/>
            <p:nvPr/>
          </p:nvSpPr>
          <p:spPr>
            <a:xfrm>
              <a:off x="856058" y="2311484"/>
              <a:ext cx="10800000" cy="543461"/>
            </a:xfrm>
            <a:prstGeom prst="roundRect">
              <a:avLst>
                <a:gd name="adj" fmla="val 734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uk-UA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Лабораторний дослід 11.2 Вплив етанолу на структуру печінки. </a:t>
              </a:r>
              <a:endParaRPr lang="ru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47CB64A-EFB6-4141-98E3-2BA0E6F014C9}"/>
                </a:ext>
              </a:extLst>
            </p:cNvPr>
            <p:cNvSpPr txBox="1"/>
            <p:nvPr/>
          </p:nvSpPr>
          <p:spPr>
            <a:xfrm>
              <a:off x="856058" y="3053267"/>
              <a:ext cx="10800000" cy="1165180"/>
            </a:xfrm>
            <a:prstGeom prst="roundRect">
              <a:avLst>
                <a:gd name="adj" fmla="val 3955"/>
              </a:avLst>
            </a:prstGeom>
            <a:solidFill>
              <a:srgbClr val="001E00"/>
            </a:solidFill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	</a:t>
              </a:r>
              <a:r>
                <a:rPr lang="ru-RU" sz="2400" dirty="0">
                  <a:solidFill>
                    <a:schemeClr val="bg1"/>
                  </a:solidFill>
                </a:rPr>
                <a:t>В одну колбу </a:t>
              </a:r>
              <a:r>
                <a:rPr lang="ru-RU" sz="2400" dirty="0" err="1">
                  <a:solidFill>
                    <a:schemeClr val="bg1"/>
                  </a:solidFill>
                </a:rPr>
                <a:t>наливаємо</a:t>
              </a:r>
              <a:r>
                <a:rPr lang="ru-RU" sz="2400" dirty="0">
                  <a:solidFill>
                    <a:schemeClr val="bg1"/>
                  </a:solidFill>
                </a:rPr>
                <a:t> воду, в </a:t>
              </a:r>
              <a:r>
                <a:rPr lang="ru-RU" sz="2400" dirty="0" err="1">
                  <a:solidFill>
                    <a:schemeClr val="bg1"/>
                  </a:solidFill>
                </a:rPr>
                <a:t>іншу</a:t>
              </a:r>
              <a:r>
                <a:rPr lang="ru-RU" sz="2400" dirty="0">
                  <a:solidFill>
                    <a:schemeClr val="bg1"/>
                  </a:solidFill>
                </a:rPr>
                <a:t> - </a:t>
              </a:r>
              <a:r>
                <a:rPr lang="ru-RU" sz="2400" dirty="0" err="1">
                  <a:solidFill>
                    <a:schemeClr val="bg1"/>
                  </a:solidFill>
                </a:rPr>
                <a:t>етанол</a:t>
              </a:r>
              <a:r>
                <a:rPr lang="ru-RU" sz="2400" dirty="0">
                  <a:solidFill>
                    <a:schemeClr val="bg1"/>
                  </a:solidFill>
                </a:rPr>
                <a:t>. В </a:t>
              </a:r>
              <a:r>
                <a:rPr lang="ru-RU" sz="2400" dirty="0" err="1">
                  <a:solidFill>
                    <a:schemeClr val="bg1"/>
                  </a:solidFill>
                </a:rPr>
                <a:t>обидві</a:t>
              </a:r>
              <a:r>
                <a:rPr lang="ru-RU" sz="2400" dirty="0">
                  <a:solidFill>
                    <a:schemeClr val="bg1"/>
                  </a:solidFill>
                </a:rPr>
                <a:t>  </a:t>
              </a:r>
              <a:r>
                <a:rPr lang="ru-RU" sz="2400" dirty="0" err="1">
                  <a:solidFill>
                    <a:schemeClr val="bg1"/>
                  </a:solidFill>
                </a:rPr>
                <a:t>колби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додаємо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шматочки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печінки</a:t>
              </a:r>
              <a:r>
                <a:rPr lang="ru-RU" sz="2400" dirty="0">
                  <a:solidFill>
                    <a:schemeClr val="bg1"/>
                  </a:solidFill>
                </a:rPr>
                <a:t>.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Спостерігаємо</a:t>
              </a:r>
              <a:r>
                <a:rPr lang="ru-RU" sz="2400" dirty="0">
                  <a:solidFill>
                    <a:schemeClr val="bg1"/>
                  </a:solidFill>
                </a:rPr>
                <a:t> на </a:t>
              </a:r>
              <a:r>
                <a:rPr lang="ru-RU" sz="2400" dirty="0" err="1">
                  <a:solidFill>
                    <a:schemeClr val="bg1"/>
                  </a:solidFill>
                </a:rPr>
                <a:t>зміни</a:t>
              </a:r>
              <a:r>
                <a:rPr lang="ru-RU" sz="24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C370B79-DF38-455B-B6B6-450B7D4DA82F}"/>
              </a:ext>
            </a:extLst>
          </p:cNvPr>
          <p:cNvGrpSpPr/>
          <p:nvPr/>
        </p:nvGrpSpPr>
        <p:grpSpPr>
          <a:xfrm>
            <a:off x="1308469" y="4803356"/>
            <a:ext cx="10800001" cy="1879644"/>
            <a:chOff x="1045366" y="4476915"/>
            <a:chExt cx="10800001" cy="18796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72921FC-95EC-4591-ABC8-91D2FE59DB78}"/>
                </a:ext>
              </a:extLst>
            </p:cNvPr>
            <p:cNvSpPr txBox="1"/>
            <p:nvPr/>
          </p:nvSpPr>
          <p:spPr>
            <a:xfrm>
              <a:off x="1045367" y="4476915"/>
              <a:ext cx="10800000" cy="543461"/>
            </a:xfrm>
            <a:prstGeom prst="roundRect">
              <a:avLst>
                <a:gd name="adj" fmla="val 7343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uk-UA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Лабораторний дослід 12. Вплив алкоголю на жири  і вуглеводи. </a:t>
              </a:r>
              <a:endParaRPr lang="ru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D815824-96C0-4744-96CA-D35D863CDC19}"/>
                </a:ext>
              </a:extLst>
            </p:cNvPr>
            <p:cNvSpPr txBox="1"/>
            <p:nvPr/>
          </p:nvSpPr>
          <p:spPr>
            <a:xfrm>
              <a:off x="1045366" y="5191379"/>
              <a:ext cx="10800000" cy="1165180"/>
            </a:xfrm>
            <a:prstGeom prst="roundRect">
              <a:avLst>
                <a:gd name="adj" fmla="val 3955"/>
              </a:avLst>
            </a:prstGeom>
            <a:solidFill>
              <a:srgbClr val="001E00"/>
            </a:solidFill>
            <a:ln>
              <a:noFill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	</a:t>
              </a:r>
              <a:r>
                <a:rPr lang="ru-RU" sz="2400" dirty="0" err="1">
                  <a:solidFill>
                    <a:schemeClr val="bg1"/>
                  </a:solidFill>
                </a:rPr>
                <a:t>Маємо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дві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прозорі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судини</a:t>
              </a:r>
              <a:r>
                <a:rPr lang="ru-RU" sz="2400" dirty="0">
                  <a:solidFill>
                    <a:schemeClr val="bg1"/>
                  </a:solidFill>
                </a:rPr>
                <a:t>. В одну </a:t>
              </a:r>
              <a:r>
                <a:rPr lang="ru-RU" sz="2400" dirty="0" err="1">
                  <a:solidFill>
                    <a:schemeClr val="bg1"/>
                  </a:solidFill>
                </a:rPr>
                <a:t>наллємо</a:t>
              </a:r>
              <a:r>
                <a:rPr lang="ru-RU" sz="2400" dirty="0">
                  <a:solidFill>
                    <a:schemeClr val="bg1"/>
                  </a:solidFill>
                </a:rPr>
                <a:t> воду, а в </a:t>
              </a:r>
              <a:r>
                <a:rPr lang="ru-RU" sz="2400" dirty="0" err="1">
                  <a:solidFill>
                    <a:schemeClr val="bg1"/>
                  </a:solidFill>
                </a:rPr>
                <a:t>іншу</a:t>
              </a:r>
              <a:r>
                <a:rPr lang="ru-RU" sz="2400" dirty="0">
                  <a:solidFill>
                    <a:schemeClr val="bg1"/>
                  </a:solidFill>
                </a:rPr>
                <a:t> – спирт. </a:t>
              </a:r>
              <a:r>
                <a:rPr lang="ru-RU" sz="2400" dirty="0" err="1">
                  <a:solidFill>
                    <a:schemeClr val="bg1"/>
                  </a:solidFill>
                </a:rPr>
                <a:t>Додамо</a:t>
              </a:r>
              <a:r>
                <a:rPr lang="ru-RU" sz="2400" dirty="0">
                  <a:solidFill>
                    <a:schemeClr val="bg1"/>
                  </a:solidFill>
                </a:rPr>
                <a:t> в </a:t>
              </a:r>
              <a:r>
                <a:rPr lang="ru-RU" sz="2400" dirty="0" err="1">
                  <a:solidFill>
                    <a:schemeClr val="bg1"/>
                  </a:solidFill>
                </a:rPr>
                <a:t>кожну</a:t>
              </a:r>
              <a:r>
                <a:rPr lang="ru-RU" sz="2400" dirty="0">
                  <a:solidFill>
                    <a:schemeClr val="bg1"/>
                  </a:solidFill>
                </a:rPr>
                <a:t> з них </a:t>
              </a:r>
              <a:r>
                <a:rPr lang="ru-RU" sz="2400" dirty="0" err="1">
                  <a:solidFill>
                    <a:schemeClr val="bg1"/>
                  </a:solidFill>
                </a:rPr>
                <a:t>шматочок</a:t>
              </a:r>
              <a:r>
                <a:rPr lang="ru-RU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хліба</a:t>
              </a:r>
              <a:r>
                <a:rPr lang="ru-RU" sz="2400" dirty="0">
                  <a:solidFill>
                    <a:schemeClr val="bg1"/>
                  </a:solidFill>
                </a:rPr>
                <a:t> і </a:t>
              </a:r>
              <a:r>
                <a:rPr lang="ru-RU" sz="2400" dirty="0" err="1">
                  <a:solidFill>
                    <a:schemeClr val="bg1"/>
                  </a:solidFill>
                </a:rPr>
                <a:t>перемішаємо</a:t>
              </a:r>
              <a:r>
                <a:rPr lang="ru-RU" sz="2400" dirty="0">
                  <a:solidFill>
                    <a:schemeClr val="bg1"/>
                  </a:solidFill>
                </a:rPr>
                <a:t>.</a:t>
              </a:r>
              <a:r>
                <a:rPr lang="en-US" sz="2400" dirty="0">
                  <a:solidFill>
                    <a:schemeClr val="bg1"/>
                  </a:solidFill>
                </a:rPr>
                <a:t> </a:t>
              </a:r>
              <a:r>
                <a:rPr lang="ru-RU" sz="2400" dirty="0" err="1">
                  <a:solidFill>
                    <a:schemeClr val="bg1"/>
                  </a:solidFill>
                </a:rPr>
                <a:t>Спостерігаємо</a:t>
              </a:r>
              <a:r>
                <a:rPr lang="ru-RU" sz="2400" dirty="0">
                  <a:solidFill>
                    <a:schemeClr val="bg1"/>
                  </a:solidFill>
                </a:rPr>
                <a:t> на </a:t>
              </a:r>
              <a:r>
                <a:rPr lang="ru-RU" sz="2400" dirty="0" err="1">
                  <a:solidFill>
                    <a:schemeClr val="bg1"/>
                  </a:solidFill>
                </a:rPr>
                <a:t>зміни</a:t>
              </a:r>
              <a:r>
                <a:rPr lang="ru-RU" sz="24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pic>
        <p:nvPicPr>
          <p:cNvPr id="15" name="Рисунок 14" descr="Группа">
            <a:extLst>
              <a:ext uri="{FF2B5EF4-FFF2-40B4-BE49-F238E27FC236}">
                <a16:creationId xmlns:a16="http://schemas.microsoft.com/office/drawing/2014/main" id="{B23C76BA-DD2B-44B2-AFDB-7497B18177A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2682" y="796509"/>
            <a:ext cx="900000" cy="9000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16" name="Рисунок 15" descr="Группа">
            <a:extLst>
              <a:ext uri="{FF2B5EF4-FFF2-40B4-BE49-F238E27FC236}">
                <a16:creationId xmlns:a16="http://schemas.microsoft.com/office/drawing/2014/main" id="{85C964BE-9BFA-474A-A896-550D5866F0E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2682" y="2870629"/>
            <a:ext cx="900000" cy="9000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17" name="Рисунок 16" descr="Группа">
            <a:extLst>
              <a:ext uri="{FF2B5EF4-FFF2-40B4-BE49-F238E27FC236}">
                <a16:creationId xmlns:a16="http://schemas.microsoft.com/office/drawing/2014/main" id="{C6036551-5308-4825-8469-9AF1D603D10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2682" y="5037356"/>
            <a:ext cx="900000" cy="900000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23906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8EC155-D031-4E73-9B12-2CC6204F0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roduce">
            <a:hlinkClick r:id="" action="ppaction://media"/>
            <a:extLst>
              <a:ext uri="{FF2B5EF4-FFF2-40B4-BE49-F238E27FC236}">
                <a16:creationId xmlns:a16="http://schemas.microsoft.com/office/drawing/2014/main" id="{CB38D88E-7E21-428A-BDF3-DCD481F0FF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17142" y="710435"/>
            <a:ext cx="8157715" cy="6118286"/>
          </a:xfrm>
          <a:prstGeom prst="rect">
            <a:avLst/>
          </a:prstGeom>
          <a:ln w="381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A3A0FD-DD20-4182-96ED-5DC3C3AB5A09}"/>
              </a:ext>
            </a:extLst>
          </p:cNvPr>
          <p:cNvSpPr txBox="1"/>
          <p:nvPr/>
        </p:nvSpPr>
        <p:spPr>
          <a:xfrm>
            <a:off x="3029308" y="41341"/>
            <a:ext cx="6133381" cy="57888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Вплив алкоголю на організм людини</a:t>
            </a:r>
            <a:endParaRPr lang="ru-UA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77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4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99AB061-5859-4552-9A26-29A816455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64FF7C-6619-4551-9B75-00E271E9E12D}"/>
              </a:ext>
            </a:extLst>
          </p:cNvPr>
          <p:cNvSpPr txBox="1"/>
          <p:nvPr/>
        </p:nvSpPr>
        <p:spPr>
          <a:xfrm>
            <a:off x="133350" y="152876"/>
            <a:ext cx="11925299" cy="6654455"/>
          </a:xfrm>
          <a:prstGeom prst="roundRect">
            <a:avLst>
              <a:gd name="adj" fmla="val 2174"/>
            </a:avLst>
          </a:prstGeom>
          <a:solidFill>
            <a:srgbClr val="001E00"/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48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ligraph" pitchFamily="2" charset="0"/>
              </a:rPr>
              <a:t>Сумна статистика</a:t>
            </a:r>
          </a:p>
          <a:p>
            <a:pPr algn="just">
              <a:lnSpc>
                <a:spcPct val="150000"/>
              </a:lnSpc>
            </a:pPr>
            <a:r>
              <a:rPr lang="uk-UA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ularScript" pitchFamily="2" charset="0"/>
              </a:rPr>
              <a:t>	</a:t>
            </a:r>
            <a:r>
              <a:rPr lang="ru-RU" sz="2400" dirty="0" err="1">
                <a:solidFill>
                  <a:schemeClr val="bg1"/>
                </a:solidFill>
              </a:rPr>
              <a:t>Відповідно</a:t>
            </a:r>
            <a:r>
              <a:rPr lang="ru-RU" sz="2400" dirty="0">
                <a:solidFill>
                  <a:schemeClr val="bg1"/>
                </a:solidFill>
              </a:rPr>
              <a:t> до </a:t>
            </a:r>
            <a:r>
              <a:rPr lang="ru-RU" sz="2400" dirty="0" err="1">
                <a:solidFill>
                  <a:schemeClr val="bg1"/>
                </a:solidFill>
              </a:rPr>
              <a:t>загальноприйнятих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міжнародних</a:t>
            </a:r>
            <a:r>
              <a:rPr lang="ru-RU" sz="2400" dirty="0">
                <a:solidFill>
                  <a:schemeClr val="bg1"/>
                </a:solidFill>
              </a:rPr>
              <a:t> норм, </a:t>
            </a:r>
            <a:r>
              <a:rPr lang="ru-RU" sz="2400" dirty="0" err="1">
                <a:solidFill>
                  <a:schemeClr val="bg1"/>
                </a:solidFill>
              </a:rPr>
              <a:t>вимираючою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вважається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нація</a:t>
            </a:r>
            <a:r>
              <a:rPr lang="ru-RU" sz="2400" dirty="0">
                <a:solidFill>
                  <a:schemeClr val="bg1"/>
                </a:solidFill>
              </a:rPr>
              <a:t>, яка </a:t>
            </a:r>
            <a:r>
              <a:rPr lang="ru-RU" sz="2400" dirty="0" err="1">
                <a:solidFill>
                  <a:schemeClr val="bg1"/>
                </a:solidFill>
              </a:rPr>
              <a:t>вживає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понад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8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літрів</a:t>
            </a:r>
            <a:r>
              <a:rPr lang="ru-RU" sz="2400" dirty="0">
                <a:solidFill>
                  <a:schemeClr val="bg1"/>
                </a:solidFill>
              </a:rPr>
              <a:t> чистого спирту на душу </a:t>
            </a:r>
            <a:r>
              <a:rPr lang="ru-RU" sz="2400" dirty="0" err="1">
                <a:solidFill>
                  <a:schemeClr val="bg1"/>
                </a:solidFill>
              </a:rPr>
              <a:t>населення</a:t>
            </a:r>
            <a:r>
              <a:rPr lang="ru-RU" sz="2400" dirty="0">
                <a:solidFill>
                  <a:schemeClr val="bg1"/>
                </a:solidFill>
              </a:rPr>
              <a:t> на </a:t>
            </a:r>
            <a:r>
              <a:rPr lang="ru-RU" sz="2400" dirty="0" err="1">
                <a:solidFill>
                  <a:schemeClr val="bg1"/>
                </a:solidFill>
              </a:rPr>
              <a:t>рік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r>
              <a:rPr lang="ru-RU" sz="2400" dirty="0" err="1">
                <a:solidFill>
                  <a:schemeClr val="bg1"/>
                </a:solidFill>
              </a:rPr>
              <a:t>Сьогодні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рівень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споживання</a:t>
            </a:r>
            <a:r>
              <a:rPr lang="ru-RU" sz="2400" dirty="0">
                <a:solidFill>
                  <a:schemeClr val="bg1"/>
                </a:solidFill>
              </a:rPr>
              <a:t> алкоголю в </a:t>
            </a:r>
            <a:r>
              <a:rPr lang="ru-RU" sz="2400" dirty="0" err="1">
                <a:solidFill>
                  <a:schemeClr val="bg1"/>
                </a:solidFill>
              </a:rPr>
              <a:t>Україні</a:t>
            </a:r>
            <a:r>
              <a:rPr lang="ru-RU" sz="2400" dirty="0">
                <a:solidFill>
                  <a:schemeClr val="bg1"/>
                </a:solidFill>
              </a:rPr>
              <a:t> є одним з </a:t>
            </a:r>
            <a:r>
              <a:rPr lang="ru-RU" sz="2400" dirty="0" err="1">
                <a:solidFill>
                  <a:schemeClr val="bg1"/>
                </a:solidFill>
              </a:rPr>
              <a:t>найвищих</a:t>
            </a:r>
            <a:r>
              <a:rPr lang="ru-RU" sz="2400" dirty="0">
                <a:solidFill>
                  <a:schemeClr val="bg1"/>
                </a:solidFill>
              </a:rPr>
              <a:t> у </a:t>
            </a:r>
            <a:r>
              <a:rPr lang="ru-RU" sz="2400" dirty="0" err="1">
                <a:solidFill>
                  <a:schemeClr val="bg1"/>
                </a:solidFill>
              </a:rPr>
              <a:t>світі</a:t>
            </a:r>
            <a:r>
              <a:rPr lang="ru-RU" sz="2400" dirty="0">
                <a:solidFill>
                  <a:schemeClr val="bg1"/>
                </a:solidFill>
              </a:rPr>
              <a:t> і становить </a:t>
            </a:r>
            <a:r>
              <a:rPr lang="ru-RU" sz="2400" dirty="0" err="1">
                <a:solidFill>
                  <a:schemeClr val="bg1"/>
                </a:solidFill>
              </a:rPr>
              <a:t>близько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20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літрів</a:t>
            </a:r>
            <a:r>
              <a:rPr lang="ru-RU" sz="2400" dirty="0">
                <a:solidFill>
                  <a:schemeClr val="bg1"/>
                </a:solidFill>
              </a:rPr>
              <a:t> абсолютного спирту на душу </a:t>
            </a:r>
            <a:r>
              <a:rPr lang="ru-RU" sz="2400" dirty="0" err="1">
                <a:solidFill>
                  <a:schemeClr val="bg1"/>
                </a:solidFill>
              </a:rPr>
              <a:t>населення</a:t>
            </a:r>
            <a:r>
              <a:rPr lang="ru-RU" sz="2400" dirty="0">
                <a:solidFill>
                  <a:schemeClr val="bg1"/>
                </a:solidFill>
              </a:rPr>
              <a:t> в </a:t>
            </a:r>
            <a:r>
              <a:rPr lang="ru-RU" sz="2400" dirty="0" err="1">
                <a:solidFill>
                  <a:schemeClr val="bg1"/>
                </a:solidFill>
              </a:rPr>
              <a:t>рік</a:t>
            </a:r>
            <a:r>
              <a:rPr lang="ru-RU" sz="2400" dirty="0">
                <a:solidFill>
                  <a:schemeClr val="bg1"/>
                </a:solidFill>
              </a:rPr>
              <a:t> (</a:t>
            </a:r>
            <a:r>
              <a:rPr lang="ru-RU" sz="2400" dirty="0" err="1">
                <a:solidFill>
                  <a:schemeClr val="bg1"/>
                </a:solidFill>
              </a:rPr>
              <a:t>офіційна</a:t>
            </a:r>
            <a:r>
              <a:rPr lang="ru-RU" sz="2400" dirty="0">
                <a:solidFill>
                  <a:schemeClr val="bg1"/>
                </a:solidFill>
              </a:rPr>
              <a:t> статистика </a:t>
            </a:r>
            <a:r>
              <a:rPr lang="ru-RU" sz="2400" dirty="0" err="1">
                <a:solidFill>
                  <a:schemeClr val="bg1"/>
                </a:solidFill>
              </a:rPr>
              <a:t>повідомляє</a:t>
            </a:r>
            <a:r>
              <a:rPr lang="ru-RU" sz="2400" dirty="0">
                <a:solidFill>
                  <a:schemeClr val="bg1"/>
                </a:solidFill>
              </a:rPr>
              <a:t> про </a:t>
            </a:r>
            <a:r>
              <a:rPr lang="ru-RU" sz="2400" dirty="0">
                <a:solidFill>
                  <a:srgbClr val="FF0000"/>
                </a:solidFill>
              </a:rPr>
              <a:t>12-13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літрів</a:t>
            </a:r>
            <a:r>
              <a:rPr lang="ru-RU" sz="2400" dirty="0">
                <a:solidFill>
                  <a:schemeClr val="bg1"/>
                </a:solidFill>
              </a:rPr>
              <a:t>). </a:t>
            </a:r>
            <a:r>
              <a:rPr lang="ru-RU" sz="2400" dirty="0" err="1">
                <a:solidFill>
                  <a:schemeClr val="bg1"/>
                </a:solidFill>
              </a:rPr>
              <a:t>Щороку</a:t>
            </a:r>
            <a:r>
              <a:rPr lang="ru-RU" sz="2400" dirty="0">
                <a:solidFill>
                  <a:schemeClr val="bg1"/>
                </a:solidFill>
              </a:rPr>
              <a:t> через </a:t>
            </a:r>
            <a:r>
              <a:rPr lang="ru-RU" sz="2400" dirty="0" err="1">
                <a:solidFill>
                  <a:schemeClr val="bg1"/>
                </a:solidFill>
              </a:rPr>
              <a:t>алкоголізм</a:t>
            </a:r>
            <a:r>
              <a:rPr lang="ru-RU" sz="2400" dirty="0">
                <a:solidFill>
                  <a:schemeClr val="bg1"/>
                </a:solidFill>
              </a:rPr>
              <a:t> в </a:t>
            </a:r>
            <a:r>
              <a:rPr lang="ru-RU" sz="2400" dirty="0" err="1">
                <a:solidFill>
                  <a:schemeClr val="bg1"/>
                </a:solidFill>
              </a:rPr>
              <a:t>Україні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помирає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понад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40 </a:t>
            </a:r>
            <a:r>
              <a:rPr lang="ru-RU" sz="2400" dirty="0" err="1">
                <a:solidFill>
                  <a:srgbClr val="FF0000"/>
                </a:solidFill>
              </a:rPr>
              <a:t>тисяч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людей. В </a:t>
            </a:r>
            <a:r>
              <a:rPr lang="ru-RU" sz="2400" dirty="0" err="1">
                <a:solidFill>
                  <a:schemeClr val="bg1"/>
                </a:solidFill>
              </a:rPr>
              <a:t>Україні</a:t>
            </a:r>
            <a:r>
              <a:rPr lang="ru-RU" sz="2400" dirty="0">
                <a:solidFill>
                  <a:schemeClr val="bg1"/>
                </a:solidFill>
              </a:rPr>
              <a:t> зараз </a:t>
            </a:r>
            <a:r>
              <a:rPr lang="ru-RU" sz="2400" dirty="0" err="1">
                <a:solidFill>
                  <a:schemeClr val="bg1"/>
                </a:solidFill>
              </a:rPr>
              <a:t>фіксується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25-30%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випадків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дитячої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патології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новонароджених</a:t>
            </a:r>
            <a:r>
              <a:rPr lang="ru-RU" sz="2400" dirty="0">
                <a:solidFill>
                  <a:schemeClr val="bg1"/>
                </a:solidFill>
              </a:rPr>
              <a:t> і </a:t>
            </a:r>
            <a:r>
              <a:rPr lang="ru-RU" sz="2400" dirty="0" err="1">
                <a:solidFill>
                  <a:schemeClr val="bg1"/>
                </a:solidFill>
              </a:rPr>
              <a:t>дуже</a:t>
            </a:r>
            <a:r>
              <a:rPr lang="ru-RU" sz="2400" dirty="0">
                <a:solidFill>
                  <a:schemeClr val="bg1"/>
                </a:solidFill>
              </a:rPr>
              <a:t> часто причиною </a:t>
            </a:r>
            <a:r>
              <a:rPr lang="ru-RU" sz="2400" dirty="0" err="1">
                <a:solidFill>
                  <a:schemeClr val="bg1"/>
                </a:solidFill>
              </a:rPr>
              <a:t>цього</a:t>
            </a:r>
            <a:r>
              <a:rPr lang="ru-RU" sz="2400" dirty="0">
                <a:solidFill>
                  <a:schemeClr val="bg1"/>
                </a:solidFill>
              </a:rPr>
              <a:t> є </a:t>
            </a:r>
            <a:r>
              <a:rPr lang="ru-RU" sz="2400" dirty="0" err="1">
                <a:solidFill>
                  <a:schemeClr val="bg1"/>
                </a:solidFill>
              </a:rPr>
              <a:t>саме</a:t>
            </a:r>
            <a:r>
              <a:rPr lang="ru-RU" sz="2400" dirty="0">
                <a:solidFill>
                  <a:schemeClr val="bg1"/>
                </a:solidFill>
              </a:rPr>
              <a:t> алкоголь. </a:t>
            </a:r>
            <a:r>
              <a:rPr lang="ru-RU" sz="2400" dirty="0" err="1">
                <a:solidFill>
                  <a:schemeClr val="bg1"/>
                </a:solidFill>
              </a:rPr>
              <a:t>Всесвітня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організація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охорони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здоров'я</a:t>
            </a:r>
            <a:r>
              <a:rPr lang="ru-RU" sz="2400" dirty="0">
                <a:solidFill>
                  <a:schemeClr val="bg1"/>
                </a:solidFill>
              </a:rPr>
              <a:t> провела </a:t>
            </a:r>
            <a:r>
              <a:rPr lang="ru-RU" sz="2400" dirty="0" err="1">
                <a:solidFill>
                  <a:schemeClr val="bg1"/>
                </a:solidFill>
              </a:rPr>
              <a:t>опитування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школярів</a:t>
            </a:r>
            <a:r>
              <a:rPr lang="ru-RU" sz="2400" dirty="0">
                <a:solidFill>
                  <a:schemeClr val="bg1"/>
                </a:solidFill>
              </a:rPr>
              <a:t> у 41 </a:t>
            </a:r>
            <a:r>
              <a:rPr lang="ru-RU" sz="2400" dirty="0" err="1">
                <a:solidFill>
                  <a:schemeClr val="bg1"/>
                </a:solidFill>
              </a:rPr>
              <a:t>країні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світу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чи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вживають</a:t>
            </a:r>
            <a:r>
              <a:rPr lang="ru-RU" sz="2400" dirty="0">
                <a:solidFill>
                  <a:schemeClr val="bg1"/>
                </a:solidFill>
              </a:rPr>
              <a:t> вони </a:t>
            </a:r>
            <a:r>
              <a:rPr lang="ru-RU" sz="2400" dirty="0" err="1">
                <a:solidFill>
                  <a:schemeClr val="bg1"/>
                </a:solidFill>
              </a:rPr>
              <a:t>спиртне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r>
              <a:rPr lang="ru-RU" sz="2400" dirty="0" err="1">
                <a:solidFill>
                  <a:schemeClr val="bg1"/>
                </a:solidFill>
              </a:rPr>
              <a:t>Україна</a:t>
            </a:r>
            <a:r>
              <a:rPr lang="ru-RU" sz="2400" dirty="0">
                <a:solidFill>
                  <a:schemeClr val="bg1"/>
                </a:solidFill>
              </a:rPr>
              <a:t> в списку перша. </a:t>
            </a:r>
            <a:r>
              <a:rPr lang="ru-RU" sz="2400" dirty="0">
                <a:solidFill>
                  <a:srgbClr val="FF0000"/>
                </a:solidFill>
              </a:rPr>
              <a:t>40 </a:t>
            </a:r>
            <a:r>
              <a:rPr lang="ru-RU" sz="2400" dirty="0" err="1">
                <a:solidFill>
                  <a:srgbClr val="FF0000"/>
                </a:solidFill>
              </a:rPr>
              <a:t>відсотків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дітей</a:t>
            </a:r>
            <a:r>
              <a:rPr lang="ru-RU" sz="2400" dirty="0">
                <a:solidFill>
                  <a:schemeClr val="bg1"/>
                </a:solidFill>
              </a:rPr>
              <a:t> в </a:t>
            </a:r>
            <a:r>
              <a:rPr lang="ru-RU" sz="2400" dirty="0" err="1">
                <a:solidFill>
                  <a:schemeClr val="bg1"/>
                </a:solidFill>
              </a:rPr>
              <a:t>Україні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вживають</a:t>
            </a:r>
            <a:r>
              <a:rPr lang="ru-RU" sz="2400" dirty="0">
                <a:solidFill>
                  <a:schemeClr val="bg1"/>
                </a:solidFill>
              </a:rPr>
              <a:t> алкоголь.</a:t>
            </a:r>
          </a:p>
          <a:p>
            <a:pPr algn="just">
              <a:lnSpc>
                <a:spcPct val="150000"/>
              </a:lnSpc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4010331B-773E-4FBB-9A2B-4A6CE703A0CF}"/>
              </a:ext>
            </a:extLst>
          </p:cNvPr>
          <p:cNvSpPr txBox="1">
            <a:spLocks/>
          </p:cNvSpPr>
          <p:nvPr/>
        </p:nvSpPr>
        <p:spPr>
          <a:xfrm>
            <a:off x="1524000" y="2488019"/>
            <a:ext cx="9144000" cy="2769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4295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97EDD0A1-7606-40D2-917F-146B3EB16C01}" vid="{1C8CEE63-436D-4D9C-8D4A-B19081B63BD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уроку</Template>
  <TotalTime>839</TotalTime>
  <Words>227</Words>
  <Application>Microsoft Office PowerPoint</Application>
  <PresentationFormat>Широкоэкранный</PresentationFormat>
  <Paragraphs>66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Bookman Old Style</vt:lpstr>
      <vt:lpstr>Adelle Cyrillic</vt:lpstr>
      <vt:lpstr>Calibri Light</vt:lpstr>
      <vt:lpstr>Cambria</vt:lpstr>
      <vt:lpstr>Calligraph</vt:lpstr>
      <vt:lpstr>PopularScript</vt:lpstr>
      <vt:lpstr>Calibri</vt:lpstr>
      <vt:lpstr>Arial</vt:lpstr>
      <vt:lpstr>Arial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mihail karagaev</dc:creator>
  <cp:lastModifiedBy>Пользователь</cp:lastModifiedBy>
  <cp:revision>109</cp:revision>
  <dcterms:created xsi:type="dcterms:W3CDTF">2020-03-01T16:31:56Z</dcterms:created>
  <dcterms:modified xsi:type="dcterms:W3CDTF">2020-03-11T08:38:39Z</dcterms:modified>
</cp:coreProperties>
</file>