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notesMasterIdLst>
    <p:notesMasterId r:id="rId15"/>
  </p:notesMasterIdLst>
  <p:sldIdLst>
    <p:sldId id="256" r:id="rId2"/>
    <p:sldId id="260" r:id="rId3"/>
    <p:sldId id="257" r:id="rId4"/>
    <p:sldId id="258" r:id="rId5"/>
    <p:sldId id="261" r:id="rId6"/>
    <p:sldId id="266" r:id="rId7"/>
    <p:sldId id="262" r:id="rId8"/>
    <p:sldId id="269" r:id="rId9"/>
    <p:sldId id="267" r:id="rId10"/>
    <p:sldId id="263" r:id="rId11"/>
    <p:sldId id="268" r:id="rId12"/>
    <p:sldId id="264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E7EC"/>
    <a:srgbClr val="191E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D3DDD-6A44-46C4-AB56-3356A33263A7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B0706-2F79-401E-84D6-01A97638D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19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8893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2685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96991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08037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46034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90337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19094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2562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24662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485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3387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0002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7195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15125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510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607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57876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265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366781E-CA1A-4F93-A179-2C9BE00C4508}" type="datetimeFigureOut">
              <a:rPr lang="ru-RU" smtClean="0"/>
              <a:pPr/>
              <a:t>23.09.2018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FF2363A-A639-4B61-A924-73F2E32793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628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  <p:sldLayoutId id="2147483843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media" Target="../media/media2.mp3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6" Type="http://schemas.microsoft.com/office/2007/relationships/media" Target="../media/media1.mp4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Открытый урок. изучение языков.2018\84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66230"/>
            <a:ext cx="7272808" cy="39430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375022" y="116632"/>
            <a:ext cx="83939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theme of the lesson: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052736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of Foreign languages. Foreign languages in Our life. Why I learn English.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8301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Евгений Дога - 10 - Развеянные мечты">
            <a:hlinkClick r:id="" action="ppaction://media"/>
            <a:extLst>
              <a:ext uri="{FF2B5EF4-FFF2-40B4-BE49-F238E27FC236}">
                <a16:creationId xmlns:a16="http://schemas.microsoft.com/office/drawing/2014/main" xmlns="" id="{0A025752-CC24-4A44-9D5B-B8B562DBDF1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82553" y="6165304"/>
            <a:ext cx="388491" cy="388491"/>
          </a:xfrm>
          <a:prstGeom prst="rect">
            <a:avLst/>
          </a:prstGeom>
        </p:spPr>
      </p:pic>
      <p:pic>
        <p:nvPicPr>
          <p:cNvPr id="2050" name="Picture 2" descr="ÐÐ°ÑÑÐ¸Ð½ÐºÐ¸ Ð¿Ð¾ Ð·Ð°Ð¿ÑÐ¾ÑÑ Ð¾ÐºÑÑÐ¾ÑÐ´ ÐºÐ°ÑÑÐ¸Ð½Ðº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1254"/>
            <a:ext cx="2304256" cy="2081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52" name="Picture 4" descr="ÐÐ°ÑÑÐ¸Ð½ÐºÐ¸ Ð¿Ð¾ Ð·Ð°Ð¿ÑÐ¾ÑÑ ÐºÐµÐ¼Ð±ÑÐ¸Ð´Ð¶ ÐºÐ°ÑÑÐ¸Ð½ÐºÐ¸ Ð½Ð° Ð°Ð½Ð³Ð»Ð¸Ð¹ÑÐºÐ¾Ð¼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229" y="4365104"/>
            <a:ext cx="3104907" cy="22452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ºÑÑÑÑ Ð°Ð½Ð³Ð»Ð¸Ð¹ÑÐºÐ¾Ð³Ð¾ Ð² ÐÐ¾Ð½Ð´Ð¾Ð½Ðµ Ð² ÐºÐ°ÑÑÐ¸Ð½ÐºÐ°Ñ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430" y="2277417"/>
            <a:ext cx="2984058" cy="21596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686" y="1484784"/>
            <a:ext cx="2225402" cy="2002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71044" y="129406"/>
            <a:ext cx="6884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Relaxation</a:t>
            </a:r>
            <a:r>
              <a:rPr lang="ru-RU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 Reflection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6838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5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47636"/>
            <a:ext cx="2887292" cy="21014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98" y="4293097"/>
            <a:ext cx="2760350" cy="201622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5049">
            <a:off x="6131525" y="454748"/>
            <a:ext cx="2671053" cy="19435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6" name="Picture 14" descr="ÐÐ°ÑÑÐ¸Ð½ÐºÐ¸ Ð¿Ð¾ Ð·Ð°Ð¿ÑÐ¾ÑÑ ÑÑÐ¸ Ð°Ð½Ð³Ð»Ð¸Ð¹ÑÐºÐ¸Ð¹  ÐºÐ°ÑÑÐ¸Ð½ÐºÐ¸ Ð½Ð° Ð°Ð½Ð³ÑÐ»Ð¸Ð¹ÑÐºÐ¾Ð¼ ÑÐ·ÑÐº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01" y="312738"/>
            <a:ext cx="2601823" cy="2027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88" name="Picture 16" descr="ÐÐ°ÑÑÐ¸Ð½ÐºÐ¸ Ð¿Ð¾ Ð·Ð°Ð¿ÑÐ¾ÑÑ ÑÑÐ¸ Ð°Ð½Ð³Ð»Ð¸Ð¹ÑÐºÐ¸Ð¹  ÐºÐ°ÑÑÐ¸Ð½ÐºÐ¸ Ð½Ð° Ð°Ð½Ð³ÑÐ»Ð¸Ð¹ÑÐºÐ¾Ð¼ ÑÐ·ÑÐº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64" y="3981399"/>
            <a:ext cx="2553866" cy="232792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9350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DA9EE92-21E3-43A5-842D-9F0575C0224F}"/>
              </a:ext>
            </a:extLst>
          </p:cNvPr>
          <p:cNvSpPr/>
          <p:nvPr/>
        </p:nvSpPr>
        <p:spPr>
          <a:xfrm>
            <a:off x="866562" y="2609036"/>
            <a:ext cx="4862228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gerian" panose="04020705040A02060702" pitchFamily="82" charset="0"/>
              </a:rPr>
              <a:t>Good luck!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076" name="Picture 4" descr="ÐÐ°ÑÑÐ¸Ð½ÐºÐ¸ Ð¿Ð¾ Ð·Ð°Ð¿ÑÐ¾ÑÑ ÑÐ¼Ð°Ð¹Ð»Ð¸ÐºÐ¸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95" y="2185381"/>
            <a:ext cx="2875880" cy="18916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6311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EB276D6-500A-458D-BBFD-87C1E559B93F}"/>
              </a:ext>
            </a:extLst>
          </p:cNvPr>
          <p:cNvSpPr txBox="1"/>
          <p:nvPr/>
        </p:nvSpPr>
        <p:spPr>
          <a:xfrm>
            <a:off x="395536" y="1171778"/>
            <a:ext cx="734481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You’ve received a letter from your English pen-friend. He/she wrote that he/she had problems with the study of French at school and thought that French lessons were tiresome and not interesting. He/she likes Maths and History better than French. Write a letter to your pen-friend in which you write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0FFB4F50-C467-4E29-ACD0-5FEF6C18A449}"/>
              </a:ext>
            </a:extLst>
          </p:cNvPr>
          <p:cNvSpPr/>
          <p:nvPr/>
        </p:nvSpPr>
        <p:spPr>
          <a:xfrm>
            <a:off x="2619435" y="116632"/>
            <a:ext cx="3320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Homework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468729F-EBE9-4C4F-A5E2-D7C538732687}"/>
              </a:ext>
            </a:extLst>
          </p:cNvPr>
          <p:cNvSpPr txBox="1"/>
          <p:nvPr/>
        </p:nvSpPr>
        <p:spPr>
          <a:xfrm>
            <a:off x="1547664" y="3212976"/>
            <a:ext cx="58326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studying foreign languages is important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bout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foreign language lessons in your school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dvise </a:t>
            </a: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him/her how to make the study of foreign languages easier and more interesting.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F600FF7-7EF0-4420-BA1F-9A334AAAB8A1}"/>
              </a:ext>
            </a:extLst>
          </p:cNvPr>
          <p:cNvSpPr txBox="1"/>
          <p:nvPr/>
        </p:nvSpPr>
        <p:spPr>
          <a:xfrm>
            <a:off x="395537" y="5589240"/>
            <a:ext cx="4680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an informal letter of least 100 words. Do not write any dates and addresses.</a:t>
            </a:r>
            <a:endParaRPr lang="x-non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3271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xmlns="" id="{1311C3C9-6EC5-48CB-BB60-DAF22842D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76" y="297971"/>
            <a:ext cx="4750769" cy="35630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perspectiveRigh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R. Burns ÐºÐ°ÑÑÐ¸Ð½ÐºÐ¸ ÑÐ²ÑÐ·Ð°Ð½Ð½ÑÐµ Ñ ÑÑÐ¸Ð¼ Ð¿Ð¾ÐµÑÐ¾Ð¼">
            <a:extLst>
              <a:ext uri="{FF2B5EF4-FFF2-40B4-BE49-F238E27FC236}">
                <a16:creationId xmlns:a16="http://schemas.microsoft.com/office/drawing/2014/main" xmlns="" id="{4693D3F0-C095-4015-A844-BA702C101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548" y="328604"/>
            <a:ext cx="2463924" cy="36958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ÐÐ¾ÑÐ¾Ð¶ÐµÐµ Ð¸Ð·Ð¾Ð±ÑÐ°Ð¶ÐµÐ½Ð¸Ðµ">
            <a:extLst>
              <a:ext uri="{FF2B5EF4-FFF2-40B4-BE49-F238E27FC236}">
                <a16:creationId xmlns:a16="http://schemas.microsoft.com/office/drawing/2014/main" xmlns="" id="{64DABAAF-F4AE-4CC5-AB97-8384C7F422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710" y="3356992"/>
            <a:ext cx="2551474" cy="3302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Above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Robert Burns — My Heart's in the Highlands {audiobook}">
            <a:hlinkClick r:id="" action="ppaction://media"/>
            <a:extLst>
              <a:ext uri="{FF2B5EF4-FFF2-40B4-BE49-F238E27FC236}">
                <a16:creationId xmlns:a16="http://schemas.microsoft.com/office/drawing/2014/main" xmlns="" id="{9E777DB5-95DA-4509-B772-CD4AC5A88D7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71899" y="5224028"/>
            <a:ext cx="518187" cy="291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199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9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картинки учебники английского язы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55471"/>
            <a:ext cx="2726014" cy="4129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RelaxedModerately"/>
            <a:lightRig rig="threePt" dir="t"/>
          </a:scene3d>
          <a:extLst/>
        </p:spPr>
      </p:pic>
      <p:pic>
        <p:nvPicPr>
          <p:cNvPr id="2054" name="Picture 6" descr="Картинки по запросу картинки учебники английского язы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1730">
            <a:off x="5878391" y="1289630"/>
            <a:ext cx="2857500" cy="2209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8" name="Picture 10" descr="Картинки по запросу картинки выпускники американских университет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07" y="2562183"/>
            <a:ext cx="3254609" cy="32546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425573" y="49633"/>
            <a:ext cx="59506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motto of the lesson: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83671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 is not to be taught,       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1340768"/>
            <a:ext cx="3719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 is to be learnt.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5179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428736"/>
            <a:ext cx="33123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 is a theatre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languages you know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different language is 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have another language is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 is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talk to a man a language he understands</a:t>
            </a:r>
          </a:p>
          <a:p>
            <a:pPr marL="342900" indent="-342900">
              <a:buAutoNum type="arabicPeriod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talk to a man in his own language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90870" y="1500174"/>
            <a:ext cx="3024336" cy="452431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possess a second soul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different vision of life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which words are the actors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many times you are a person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goes to his head 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dress of thought </a:t>
            </a:r>
          </a:p>
          <a:p>
            <a:pPr marL="342900" indent="-342900">
              <a:buAutoNum type="alphaLcParenR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goes to his heart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32656"/>
            <a:ext cx="605808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32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91ED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Match the parts of the quotations and explain the meaning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191ED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16912" y="2744830"/>
            <a:ext cx="3384376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1-C</a:t>
            </a:r>
          </a:p>
          <a:p>
            <a:pPr algn="ctr"/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2-D</a:t>
            </a:r>
          </a:p>
          <a:p>
            <a:pPr algn="ctr"/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3-B</a:t>
            </a:r>
          </a:p>
          <a:p>
            <a:pPr algn="ctr"/>
            <a:r>
              <a:rPr lang="en-US" sz="3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4-A</a:t>
            </a:r>
          </a:p>
          <a:p>
            <a:pPr algn="ctr"/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5-F</a:t>
            </a:r>
          </a:p>
          <a:p>
            <a:pPr algn="ctr"/>
            <a:r>
              <a:rPr lang="en-US" sz="36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6-E</a:t>
            </a:r>
          </a:p>
          <a:p>
            <a:pPr algn="ctr"/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7-G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0217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5A8E0C-F23B-4461-B46F-038E24D88E1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60648"/>
            <a:ext cx="8951829" cy="6328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74923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0942" y="260648"/>
            <a:ext cx="7069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Different “Englishes”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ÐÐ°ÑÑÐ¸Ð½ÐºÐ¸ Ð¿Ð¾ Ð·Ð°Ð¿ÑÐ¾ÑÑ ÑÐ»Ð°Ð³ Ð²ÐµÐ»Ð¸ÐºÐ¾Ð±ÑÐ¸ÑÐ°Ð½Ð¸Ð¸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2577764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96" y="1340768"/>
            <a:ext cx="3005144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ÐÐ°ÑÑÐ¸Ð½ÐºÐ¸ Ð¿Ð¾ Ð·Ð°Ð¿ÑÐ¾ÑÑ ÑÐ»Ð°Ð³ Ð°Ð²ÑÑÑÐ°Ð»Ð¸Ð¸ ÐºÐ°ÑÑÐ¸Ð½Ðº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8" y="4509120"/>
            <a:ext cx="2592288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275" endPos="40000" dist="1016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ÐÐ°ÑÑÐ¸Ð½ÐºÐ¸ Ð¿Ð¾ Ð·Ð°Ð¿ÑÐ¾ÑÑ ÑÐ»Ð°Ð³ ÐºÐ°Ð½Ð°Ð´Ñ ÑÐ¾ÑÐ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49080"/>
            <a:ext cx="2880320" cy="1440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275" endPos="40000" dist="1016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467201" y="2492896"/>
            <a:ext cx="2736647" cy="800219"/>
          </a:xfrm>
          <a:prstGeom prst="rect">
            <a:avLst/>
          </a:prstGeom>
          <a:noFill/>
        </p:spPr>
        <p:txBody>
          <a:bodyPr wrap="none" rtlCol="0">
            <a:prstTxWarp prst="textWave2">
              <a:avLst>
                <a:gd name="adj1" fmla="val 8215"/>
                <a:gd name="adj2" fmla="val 0"/>
              </a:avLst>
            </a:prstTxWarp>
            <a:spAutoFit/>
          </a:bodyPr>
          <a:lstStyle/>
          <a:p>
            <a:endParaRPr lang="en-US" dirty="0" smtClean="0">
              <a:solidFill>
                <a:srgbClr val="7030A0"/>
              </a:solidFill>
              <a:effectLst>
                <a:reflection blurRad="6350" stA="50000" endA="300" endPos="50000" dist="60007" dir="5400000" sy="-100000" algn="bl" rotWithShape="0"/>
              </a:effectLst>
            </a:endParaRPr>
          </a:p>
          <a:p>
            <a:r>
              <a:rPr lang="en-US" sz="2800" dirty="0" smtClean="0">
                <a:solidFill>
                  <a:srgbClr val="7030A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Standard English </a:t>
            </a:r>
            <a:endParaRPr lang="ru-RU" sz="2800" dirty="0">
              <a:solidFill>
                <a:srgbClr val="7030A0"/>
              </a:solidFill>
              <a:effectLst>
                <a:reflection blurRad="6350" stA="50000" endA="300" endPos="5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2924944"/>
            <a:ext cx="2759089" cy="523220"/>
          </a:xfrm>
          <a:prstGeom prst="rect">
            <a:avLst/>
          </a:prstGeom>
          <a:noFill/>
        </p:spPr>
        <p:txBody>
          <a:bodyPr wrap="none" rtlCol="0">
            <a:prstTxWarp prst="textWave1">
              <a:avLst>
                <a:gd name="adj1" fmla="val 8131"/>
                <a:gd name="adj2" fmla="val 0"/>
              </a:avLst>
            </a:prstTxWarp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American</a:t>
            </a:r>
            <a:r>
              <a:rPr lang="en-US" dirty="0" smtClean="0">
                <a:effectLst>
                  <a:reflection blurRad="6350" stA="60000" endA="900" endPos="60000" dist="60007" dir="5400000" sy="-100000" algn="bl" rotWithShape="0"/>
                </a:effectLst>
              </a:rPr>
              <a:t> </a:t>
            </a:r>
            <a:r>
              <a:rPr lang="en-US" sz="2800" dirty="0">
                <a:solidFill>
                  <a:srgbClr val="7030A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English</a:t>
            </a:r>
            <a:endParaRPr lang="ru-RU" sz="2800" dirty="0">
              <a:solidFill>
                <a:srgbClr val="7030A0"/>
              </a:solidFill>
              <a:effectLst>
                <a:reflection blurRad="6350" stA="60000" endA="900" endPos="6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5930116"/>
            <a:ext cx="167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Australian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5011" y="5930116"/>
            <a:ext cx="2727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dirty="0" smtClean="0"/>
              <a:t>  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en-US" dirty="0" smtClean="0"/>
              <a:t> 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Zealand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6" name="Picture 12" descr="ÐÐ°ÑÑÐ¸Ð½ÐºÐ¸ Ð¿Ð¾ Ð·Ð°Ð¿ÑÐ¾ÑÑ ÑÐ»Ð°Ð³ Ð½Ð¾Ð²Ð¾Ð¹ Ð·ÐµÐ»Ð°Ð½Ð´Ð¸Ð¸ ÑÐ¾ÑÐ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482" y="3987437"/>
            <a:ext cx="2627542" cy="1313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6012160" y="5930116"/>
            <a:ext cx="2723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Canadian English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2353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521B163C-A180-4BFF-930C-7AAD880C723E}"/>
              </a:ext>
            </a:extLst>
          </p:cNvPr>
          <p:cNvGrpSpPr/>
          <p:nvPr/>
        </p:nvGrpSpPr>
        <p:grpSpPr>
          <a:xfrm>
            <a:off x="971600" y="296652"/>
            <a:ext cx="6768752" cy="1332148"/>
            <a:chOff x="971600" y="296652"/>
            <a:chExt cx="6768752" cy="1332148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xmlns="" id="{04A27120-05C5-45F2-8293-6FAF7FFDA69A}"/>
                </a:ext>
              </a:extLst>
            </p:cNvPr>
            <p:cNvSpPr/>
            <p:nvPr/>
          </p:nvSpPr>
          <p:spPr>
            <a:xfrm>
              <a:off x="971600" y="296652"/>
              <a:ext cx="6768752" cy="1332148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xmlns="" id="{EBBA3F7D-1057-445C-A5C9-909412651C25}"/>
                </a:ext>
              </a:extLst>
            </p:cNvPr>
            <p:cNvSpPr/>
            <p:nvPr/>
          </p:nvSpPr>
          <p:spPr>
            <a:xfrm>
              <a:off x="1697020" y="404664"/>
              <a:ext cx="5395260" cy="93610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InflateTop">
                <a:avLst/>
              </a:prstTxWarp>
              <a:spAutoFit/>
            </a:bodyPr>
            <a:lstStyle/>
            <a:p>
              <a:pPr algn="ctr"/>
              <a:r>
                <a:rPr lang="en-US" sz="54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Ukrainian Dialects</a:t>
              </a:r>
              <a:endParaRPr lang="ru-RU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xmlns="" id="{8A077953-4AA1-4691-8938-10F76BA08449}"/>
              </a:ext>
            </a:extLst>
          </p:cNvPr>
          <p:cNvGrpSpPr/>
          <p:nvPr/>
        </p:nvGrpSpPr>
        <p:grpSpPr>
          <a:xfrm>
            <a:off x="5508104" y="1700808"/>
            <a:ext cx="3528387" cy="2394266"/>
            <a:chOff x="5508104" y="1700808"/>
            <a:chExt cx="3528387" cy="2394266"/>
          </a:xfrm>
        </p:grpSpPr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xmlns="" id="{75341A17-D772-48AF-87AE-80DA94C33DB9}"/>
                </a:ext>
              </a:extLst>
            </p:cNvPr>
            <p:cNvCxnSpPr>
              <a:cxnSpLocks/>
            </p:cNvCxnSpPr>
            <p:nvPr/>
          </p:nvCxnSpPr>
          <p:spPr>
            <a:xfrm>
              <a:off x="7272297" y="1700808"/>
              <a:ext cx="828095" cy="1062118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xmlns="" id="{C51C03B4-4154-4DB4-8CB1-C8E25519252A}"/>
                </a:ext>
              </a:extLst>
            </p:cNvPr>
            <p:cNvGrpSpPr/>
            <p:nvPr/>
          </p:nvGrpSpPr>
          <p:grpSpPr>
            <a:xfrm>
              <a:off x="5508104" y="2762926"/>
              <a:ext cx="3528387" cy="1332148"/>
              <a:chOff x="5508104" y="2762926"/>
              <a:chExt cx="3528387" cy="1332148"/>
            </a:xfrm>
          </p:grpSpPr>
          <p:sp>
            <p:nvSpPr>
              <p:cNvPr id="20" name="Облако 19">
                <a:extLst>
                  <a:ext uri="{FF2B5EF4-FFF2-40B4-BE49-F238E27FC236}">
                    <a16:creationId xmlns:a16="http://schemas.microsoft.com/office/drawing/2014/main" xmlns="" id="{316CDAE2-4D72-4F8E-86BC-EFE12D416EC6}"/>
                  </a:ext>
                </a:extLst>
              </p:cNvPr>
              <p:cNvSpPr/>
              <p:nvPr/>
            </p:nvSpPr>
            <p:spPr>
              <a:xfrm>
                <a:off x="5508104" y="2762926"/>
                <a:ext cx="3528387" cy="1332148"/>
              </a:xfrm>
              <a:prstGeom prst="cloud">
                <a:avLst/>
              </a:prstGeom>
              <a:gradFill flip="none" rotWithShape="1">
                <a:gsLst>
                  <a:gs pos="0">
                    <a:srgbClr val="1CE7EC">
                      <a:tint val="66000"/>
                      <a:satMod val="160000"/>
                    </a:srgbClr>
                  </a:gs>
                  <a:gs pos="50000">
                    <a:srgbClr val="1CE7EC">
                      <a:tint val="44500"/>
                      <a:satMod val="160000"/>
                    </a:srgbClr>
                  </a:gs>
                  <a:gs pos="100000">
                    <a:srgbClr val="1CE7EC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39" name="Прямоугольник 38">
                <a:extLst>
                  <a:ext uri="{FF2B5EF4-FFF2-40B4-BE49-F238E27FC236}">
                    <a16:creationId xmlns:a16="http://schemas.microsoft.com/office/drawing/2014/main" xmlns="" id="{4B8D3AC7-A50B-48F8-AFCD-D35AC3FDCC68}"/>
                  </a:ext>
                </a:extLst>
              </p:cNvPr>
              <p:cNvSpPr/>
              <p:nvPr/>
            </p:nvSpPr>
            <p:spPr>
              <a:xfrm>
                <a:off x="5889508" y="2834934"/>
                <a:ext cx="2906758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en-US" sz="4000" b="1" cap="none" spc="0" dirty="0" smtClean="0">
                    <a:ln/>
                    <a:solidFill>
                      <a:schemeClr val="accent4"/>
                    </a:solidFill>
                    <a:effectLst/>
                  </a:rPr>
                  <a:t>southeastern</a:t>
                </a:r>
                <a:endParaRPr lang="ru-RU" sz="4000" b="1" cap="none" spc="0" dirty="0">
                  <a:ln/>
                  <a:solidFill>
                    <a:schemeClr val="accent4"/>
                  </a:solidFill>
                  <a:effectLst/>
                </a:endParaRPr>
              </a:p>
            </p:txBody>
          </p:sp>
        </p:grp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xmlns="" id="{6F8A9327-6C71-49A9-B3A7-972397363A5B}"/>
              </a:ext>
            </a:extLst>
          </p:cNvPr>
          <p:cNvGrpSpPr/>
          <p:nvPr/>
        </p:nvGrpSpPr>
        <p:grpSpPr>
          <a:xfrm>
            <a:off x="179512" y="1700808"/>
            <a:ext cx="3528387" cy="2412268"/>
            <a:chOff x="179512" y="1700808"/>
            <a:chExt cx="3528387" cy="2412268"/>
          </a:xfrm>
        </p:grpSpPr>
        <p:grpSp>
          <p:nvGrpSpPr>
            <p:cNvPr id="43" name="Группа 42">
              <a:extLst>
                <a:ext uri="{FF2B5EF4-FFF2-40B4-BE49-F238E27FC236}">
                  <a16:creationId xmlns:a16="http://schemas.microsoft.com/office/drawing/2014/main" xmlns="" id="{A03A8918-92BB-41D9-983C-C392F01D1492}"/>
                </a:ext>
              </a:extLst>
            </p:cNvPr>
            <p:cNvGrpSpPr/>
            <p:nvPr/>
          </p:nvGrpSpPr>
          <p:grpSpPr>
            <a:xfrm>
              <a:off x="179512" y="1700808"/>
              <a:ext cx="3528387" cy="2412268"/>
              <a:chOff x="179512" y="1700808"/>
              <a:chExt cx="3528387" cy="2412268"/>
            </a:xfrm>
          </p:grpSpPr>
          <p:sp>
            <p:nvSpPr>
              <p:cNvPr id="19" name="Облако 18">
                <a:extLst>
                  <a:ext uri="{FF2B5EF4-FFF2-40B4-BE49-F238E27FC236}">
                    <a16:creationId xmlns:a16="http://schemas.microsoft.com/office/drawing/2014/main" xmlns="" id="{14C81D9F-B31C-4483-9D0C-DEB2AD314867}"/>
                  </a:ext>
                </a:extLst>
              </p:cNvPr>
              <p:cNvSpPr/>
              <p:nvPr/>
            </p:nvSpPr>
            <p:spPr>
              <a:xfrm>
                <a:off x="179512" y="2780928"/>
                <a:ext cx="3528387" cy="1332148"/>
              </a:xfrm>
              <a:prstGeom prst="cloud">
                <a:avLst/>
              </a:prstGeom>
              <a:gradFill flip="none" rotWithShape="1">
                <a:gsLst>
                  <a:gs pos="0">
                    <a:srgbClr val="1CE7EC">
                      <a:tint val="66000"/>
                      <a:satMod val="160000"/>
                    </a:srgbClr>
                  </a:gs>
                  <a:gs pos="50000">
                    <a:srgbClr val="1CE7EC">
                      <a:tint val="44500"/>
                      <a:satMod val="160000"/>
                    </a:srgbClr>
                  </a:gs>
                  <a:gs pos="100000">
                    <a:srgbClr val="1CE7EC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 dirty="0">
                  <a:effectLst/>
                </a:endParaRPr>
              </a:p>
            </p:txBody>
          </p:sp>
          <p:cxnSp>
            <p:nvCxnSpPr>
              <p:cNvPr id="24" name="Прямая со стрелкой 23">
                <a:extLst>
                  <a:ext uri="{FF2B5EF4-FFF2-40B4-BE49-F238E27FC236}">
                    <a16:creationId xmlns:a16="http://schemas.microsoft.com/office/drawing/2014/main" xmlns="" id="{E7038F39-4912-49F2-9772-6790481B6A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576" y="1700808"/>
                <a:ext cx="648071" cy="1188132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xmlns="" id="{B68D76BE-C3E4-4E26-BAA2-8404C9A2FA85}"/>
                </a:ext>
              </a:extLst>
            </p:cNvPr>
            <p:cNvSpPr/>
            <p:nvPr/>
          </p:nvSpPr>
          <p:spPr>
            <a:xfrm>
              <a:off x="890998" y="2865130"/>
              <a:ext cx="2004138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4000" b="1" cap="none" spc="0" dirty="0" smtClean="0">
                  <a:ln/>
                  <a:solidFill>
                    <a:schemeClr val="accent4"/>
                  </a:solidFill>
                  <a:effectLst/>
                </a:rPr>
                <a:t>northern</a:t>
              </a:r>
              <a:endParaRPr lang="ru-RU" sz="4000" b="1" cap="none" spc="0" dirty="0">
                <a:ln/>
                <a:solidFill>
                  <a:schemeClr val="accent4"/>
                </a:solidFill>
                <a:effectLst/>
              </a:endParaRP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xmlns="" id="{4FAFEC81-7F3C-403D-A984-8F36A4AD00EF}"/>
              </a:ext>
            </a:extLst>
          </p:cNvPr>
          <p:cNvGrpSpPr/>
          <p:nvPr/>
        </p:nvGrpSpPr>
        <p:grpSpPr>
          <a:xfrm>
            <a:off x="2630456" y="1700808"/>
            <a:ext cx="3528387" cy="4356484"/>
            <a:chOff x="2630456" y="1700808"/>
            <a:chExt cx="3528387" cy="4356484"/>
          </a:xfrm>
        </p:grpSpPr>
        <p:cxnSp>
          <p:nvCxnSpPr>
            <p:cNvPr id="34" name="Прямая со стрелкой 33">
              <a:extLst>
                <a:ext uri="{FF2B5EF4-FFF2-40B4-BE49-F238E27FC236}">
                  <a16:creationId xmlns:a16="http://schemas.microsoft.com/office/drawing/2014/main" xmlns="" id="{12E5B31E-5EAB-4BEF-A770-90F2D2382060}"/>
                </a:ext>
              </a:extLst>
            </p:cNvPr>
            <p:cNvCxnSpPr/>
            <p:nvPr/>
          </p:nvCxnSpPr>
          <p:spPr>
            <a:xfrm>
              <a:off x="4394649" y="1700808"/>
              <a:ext cx="0" cy="302433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xmlns="" id="{CF91D158-3C2B-4B84-AED9-59BF34234245}"/>
                </a:ext>
              </a:extLst>
            </p:cNvPr>
            <p:cNvGrpSpPr/>
            <p:nvPr/>
          </p:nvGrpSpPr>
          <p:grpSpPr>
            <a:xfrm>
              <a:off x="2630456" y="4725144"/>
              <a:ext cx="3528387" cy="1332148"/>
              <a:chOff x="2630456" y="4725144"/>
              <a:chExt cx="3528387" cy="1332148"/>
            </a:xfrm>
          </p:grpSpPr>
          <p:sp>
            <p:nvSpPr>
              <p:cNvPr id="17" name="Облако 16">
                <a:extLst>
                  <a:ext uri="{FF2B5EF4-FFF2-40B4-BE49-F238E27FC236}">
                    <a16:creationId xmlns:a16="http://schemas.microsoft.com/office/drawing/2014/main" xmlns="" id="{A5CAC234-220B-49E0-9390-8DAF5BF42A92}"/>
                  </a:ext>
                </a:extLst>
              </p:cNvPr>
              <p:cNvSpPr/>
              <p:nvPr/>
            </p:nvSpPr>
            <p:spPr>
              <a:xfrm>
                <a:off x="2630456" y="4725144"/>
                <a:ext cx="3528387" cy="1332148"/>
              </a:xfrm>
              <a:prstGeom prst="cloud">
                <a:avLst/>
              </a:prstGeom>
              <a:gradFill flip="none" rotWithShape="1">
                <a:gsLst>
                  <a:gs pos="0">
                    <a:srgbClr val="1CE7EC">
                      <a:tint val="66000"/>
                      <a:satMod val="160000"/>
                    </a:srgbClr>
                  </a:gs>
                  <a:gs pos="50000">
                    <a:srgbClr val="1CE7EC">
                      <a:tint val="44500"/>
                      <a:satMod val="160000"/>
                    </a:srgbClr>
                  </a:gs>
                  <a:gs pos="100000">
                    <a:srgbClr val="1CE7EC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>
                  <a:effectLst/>
                </a:endParaRPr>
              </a:p>
            </p:txBody>
          </p:sp>
          <p:sp>
            <p:nvSpPr>
              <p:cNvPr id="41" name="Прямоугольник 40">
                <a:extLst>
                  <a:ext uri="{FF2B5EF4-FFF2-40B4-BE49-F238E27FC236}">
                    <a16:creationId xmlns:a16="http://schemas.microsoft.com/office/drawing/2014/main" xmlns="" id="{70744768-27A0-4ADD-A031-B038967C4A47}"/>
                  </a:ext>
                </a:extLst>
              </p:cNvPr>
              <p:cNvSpPr/>
              <p:nvPr/>
            </p:nvSpPr>
            <p:spPr>
              <a:xfrm>
                <a:off x="2898102" y="4821251"/>
                <a:ext cx="3114058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en-US" sz="4000" b="1" cap="none" spc="0" dirty="0">
                    <a:ln/>
                    <a:solidFill>
                      <a:schemeClr val="accent4"/>
                    </a:solidFill>
                    <a:effectLst/>
                  </a:rPr>
                  <a:t>southwestern</a:t>
                </a:r>
                <a:endParaRPr lang="ru-RU" sz="4000" b="1" cap="none" spc="0" dirty="0">
                  <a:ln/>
                  <a:solidFill>
                    <a:schemeClr val="accent4"/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647393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44624"/>
            <a:ext cx="3285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Exam 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ask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908720"/>
            <a:ext cx="4562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Read the texts. Match choices.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700808"/>
            <a:ext cx="1467069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6-B</a:t>
            </a:r>
          </a:p>
          <a:p>
            <a:pPr algn="ctr"/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7-G</a:t>
            </a:r>
          </a:p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8-A</a:t>
            </a:r>
          </a:p>
          <a:p>
            <a:pPr algn="ctr"/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9-C</a:t>
            </a:r>
          </a:p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10-F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098" name="Picture 2" descr="ÐÐ°ÑÑÐ¸Ð½ÐºÐ¸ Ð¿Ð¾ Ð·Ð°Ð¿ÑÐ¾ÑÑ ÑÐ¸ÐºÐ°ÑÑÐ¸Ðµ ÑÐ°ÑÑ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370385"/>
            <a:ext cx="3609381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7711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8604"/>
            <a:ext cx="3643338" cy="30963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3071810"/>
            <a:ext cx="2952329" cy="4852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ÐÐ°ÑÑÐ¸Ð½ÐºÐ¸ Ð¿Ð¾ Ð·Ð°Ð¿ÑÐ¾ÑÑ ÑÐ¸ÑÐ°Ð¹ Ð½Ð° Ð°Ð½Ð³Ð»Ð¸Ð¹ÑÐºÐ¾Ð¼  ÐºÐ°ÑÑÐ¸Ð½Ðº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3344">
            <a:off x="1001368" y="458325"/>
            <a:ext cx="2800932" cy="2282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ÐÐ°ÑÑÐ¸Ð½ÐºÐ¸ Ð¿Ð¾ Ð·Ð°Ð¿ÑÐ¾ÑÑ Ð¿Ð¸ÑÐ¸ Ð½Ð° Ð°Ð½Ð³Ð»Ð¸Ð¹ÑÐºÐ¾Ð¼  ÐºÐ°ÑÑÐ¸Ð½Ðº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000504"/>
            <a:ext cx="3929090" cy="2228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603565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410</TotalTime>
  <Words>273</Words>
  <Application>Microsoft Office PowerPoint</Application>
  <PresentationFormat>Экран (4:3)</PresentationFormat>
  <Paragraphs>53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Капля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User</cp:lastModifiedBy>
  <cp:revision>40</cp:revision>
  <dcterms:created xsi:type="dcterms:W3CDTF">2018-09-18T11:00:41Z</dcterms:created>
  <dcterms:modified xsi:type="dcterms:W3CDTF">2018-09-23T16:45:57Z</dcterms:modified>
</cp:coreProperties>
</file>