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67" r:id="rId4"/>
    <p:sldId id="265" r:id="rId5"/>
    <p:sldId id="268" r:id="rId6"/>
    <p:sldId id="269" r:id="rId7"/>
    <p:sldId id="270" r:id="rId8"/>
    <p:sldId id="271" r:id="rId9"/>
    <p:sldId id="272" r:id="rId10"/>
    <p:sldId id="273" r:id="rId11"/>
    <p:sldId id="276" r:id="rId12"/>
    <p:sldId id="274" r:id="rId13"/>
    <p:sldId id="275" r:id="rId14"/>
    <p:sldId id="286" r:id="rId15"/>
    <p:sldId id="279" r:id="rId16"/>
    <p:sldId id="288" r:id="rId17"/>
    <p:sldId id="290" r:id="rId18"/>
    <p:sldId id="291" r:id="rId19"/>
    <p:sldId id="292" r:id="rId20"/>
    <p:sldId id="293" r:id="rId21"/>
    <p:sldId id="294" r:id="rId22"/>
    <p:sldId id="280" r:id="rId23"/>
    <p:sldId id="281" r:id="rId24"/>
    <p:sldId id="282" r:id="rId25"/>
    <p:sldId id="283" r:id="rId2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48" autoAdjust="0"/>
  </p:normalViewPr>
  <p:slideViewPr>
    <p:cSldViewPr>
      <p:cViewPr varScale="1">
        <p:scale>
          <a:sx n="112" d="100"/>
          <a:sy n="112" d="100"/>
        </p:scale>
        <p:origin x="-1584" y="-84"/>
      </p:cViewPr>
      <p:guideLst>
        <p:guide orient="horz" pos="2160"/>
        <p:guide pos="2880"/>
      </p:guideLst>
    </p:cSldViewPr>
  </p:slideViewPr>
  <p:outlineViewPr>
    <p:cViewPr>
      <p:scale>
        <a:sx n="33" d="100"/>
        <a:sy n="33" d="100"/>
      </p:scale>
      <p:origin x="48" y="194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A0948B35-D6CE-4A5F-8750-B50FF5DF9DBE}" type="datetimeFigureOut">
              <a:rPr lang="ru-RU"/>
              <a:pPr>
                <a:defRPr/>
              </a:pPr>
              <a:t>16.11.2023</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AD64F8E5-20BC-47CC-AF3F-E53A987D6CDD}"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lstStyle/>
          <a:p>
            <a:r>
              <a:rPr lang="ru-RU" dirty="0" smtClean="0"/>
              <a:t>Образец заголовка</a:t>
            </a:r>
            <a:endParaRPr lang="ru-RU" dirty="0"/>
          </a:p>
        </p:txBody>
      </p:sp>
      <p:sp>
        <p:nvSpPr>
          <p:cNvPr id="3" name="Дата 3"/>
          <p:cNvSpPr>
            <a:spLocks noGrp="1"/>
          </p:cNvSpPr>
          <p:nvPr>
            <p:ph type="dt" sz="half" idx="10"/>
          </p:nvPr>
        </p:nvSpPr>
        <p:spPr/>
        <p:txBody>
          <a:bodyPr/>
          <a:lstStyle>
            <a:lvl1pPr>
              <a:defRPr/>
            </a:lvl1pPr>
          </a:lstStyle>
          <a:p>
            <a:pPr>
              <a:defRPr/>
            </a:pPr>
            <a:fld id="{351CFEA6-B853-4969-B1EC-237CECD7819B}" type="datetimeFigureOut">
              <a:rPr lang="ru-RU"/>
              <a:pPr>
                <a:defRPr/>
              </a:pPr>
              <a:t>16.11.2023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B1FED193-D57A-4B42-9223-DDF92CD8BA91}"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lstStyle/>
          <a:p>
            <a:r>
              <a:rPr lang="ru-RU" dirty="0" smtClean="0"/>
              <a:t>Образец заголовка</a:t>
            </a:r>
            <a:endParaRPr lang="ru-RU" dirty="0"/>
          </a:p>
        </p:txBody>
      </p:sp>
      <p:sp>
        <p:nvSpPr>
          <p:cNvPr id="3" name="Дата 3"/>
          <p:cNvSpPr>
            <a:spLocks noGrp="1"/>
          </p:cNvSpPr>
          <p:nvPr>
            <p:ph type="dt" sz="half" idx="10"/>
          </p:nvPr>
        </p:nvSpPr>
        <p:spPr/>
        <p:txBody>
          <a:bodyPr/>
          <a:lstStyle>
            <a:lvl1pPr>
              <a:defRPr/>
            </a:lvl1pPr>
          </a:lstStyle>
          <a:p>
            <a:pPr>
              <a:defRPr/>
            </a:pPr>
            <a:fld id="{D974F4C6-A398-408D-A272-E70A7BCF73EA}" type="datetimeFigureOut">
              <a:rPr lang="ru-RU"/>
              <a:pPr>
                <a:defRPr/>
              </a:pPr>
              <a:t>16.11.2023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1FFA022B-81C6-46A8-AEEE-2C1733BDE76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lstStyle/>
          <a:p>
            <a:r>
              <a:rPr lang="ru-RU" dirty="0" smtClean="0"/>
              <a:t>Образец заголовка</a:t>
            </a:r>
            <a:endParaRPr lang="ru-RU" dirty="0"/>
          </a:p>
        </p:txBody>
      </p:sp>
      <p:sp>
        <p:nvSpPr>
          <p:cNvPr id="3" name="Дата 3"/>
          <p:cNvSpPr>
            <a:spLocks noGrp="1"/>
          </p:cNvSpPr>
          <p:nvPr>
            <p:ph type="dt" sz="half" idx="10"/>
          </p:nvPr>
        </p:nvSpPr>
        <p:spPr/>
        <p:txBody>
          <a:bodyPr/>
          <a:lstStyle>
            <a:lvl1pPr>
              <a:defRPr/>
            </a:lvl1pPr>
          </a:lstStyle>
          <a:p>
            <a:pPr>
              <a:defRPr/>
            </a:pPr>
            <a:fld id="{19C88DFD-4F6C-4F46-8942-B1C31A8E96DC}" type="datetimeFigureOut">
              <a:rPr lang="ru-RU"/>
              <a:pPr>
                <a:defRPr/>
              </a:pPr>
              <a:t>16.11.2023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AF5FFED-89F1-4C29-82FE-35D6F8B43388}"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6A33514-3621-4E7A-9358-4DF72CC33CA6}" type="datetimeFigureOut">
              <a:rPr lang="ru-RU"/>
              <a:pPr>
                <a:defRPr/>
              </a:pPr>
              <a:t>16.11.2023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6C585B1-DEA6-424F-8E98-35FE28F3B4FE}"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76D5F011-42F7-4F34-AE3D-A48572A5478E}" type="datetimeFigureOut">
              <a:rPr lang="ru-RU"/>
              <a:pPr>
                <a:defRPr/>
              </a:pPr>
              <a:t>16.11.2023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C56AE0E4-6D38-47B8-90F7-50B8AAEA06A0}"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B22527EE-13B2-47F3-AF6D-CE80C5692708}" type="datetimeFigureOut">
              <a:rPr lang="ru-RU"/>
              <a:pPr>
                <a:defRPr/>
              </a:pPr>
              <a:t>16.11.2023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C589D1A-ABA9-4C38-9B6F-98EB91B45058}"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33A40F04-96C6-4CDB-8B4B-8F04D1B0F787}" type="datetimeFigureOut">
              <a:rPr lang="ru-RU"/>
              <a:pPr>
                <a:defRPr/>
              </a:pPr>
              <a:t>16.11.2023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96DA9AE-54CC-4671-AA48-CC81CD70A99E}"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AB440399-F8E8-44C0-BAB3-CDAA023A4371}" type="datetimeFigureOut">
              <a:rPr lang="ru-RU"/>
              <a:pPr>
                <a:defRPr/>
              </a:pPr>
              <a:t>16.11.2023</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28480BA-32B7-416E-99F7-AE4EA1E39E2D}"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58E1745D-6902-4582-945B-B90371620BA7}" type="datetimeFigureOut">
              <a:rPr lang="ru-RU"/>
              <a:pPr>
                <a:defRPr/>
              </a:pPr>
              <a:t>16.11.2023</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1ACDACF3-EED9-45B3-B904-F73BFF2531E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1FF3501A-CCE3-4518-99D3-A6C31BF8C4DB}" type="datetimeFigureOut">
              <a:rPr lang="ru-RU"/>
              <a:pPr>
                <a:defRPr/>
              </a:pPr>
              <a:t>16.11.2023</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8683B4AD-80A7-45FE-B77B-AAA0895E98CA}"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F86BEC6-71F9-4033-847E-D0543D45E084}" type="datetimeFigureOut">
              <a:rPr lang="ru-RU"/>
              <a:pPr>
                <a:defRPr/>
              </a:pPr>
              <a:t>16.11.2023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E4F0E57-98A7-4748-AFA3-5424B45031B5}"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D4CFEF1F-FB88-4E51-B08C-2C0D7B69F68E}" type="datetimeFigureOut">
              <a:rPr lang="ru-RU"/>
              <a:pPr>
                <a:defRPr/>
              </a:pPr>
              <a:t>16.11.2023</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55F5669-74F9-43EC-9F62-D64FFCA45C0E}"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E303851-56B3-4E23-B833-2148BD04C23D}" type="datetimeFigureOut">
              <a:rPr lang="ru-RU"/>
              <a:pPr>
                <a:defRPr/>
              </a:pPr>
              <a:t>16.11.2023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D9FC950-0F01-499F-A940-CF945D6FEFD3}"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90ABF3E-2C98-49BB-A110-657E000A09A7}" type="datetimeFigureOut">
              <a:rPr lang="ru-RU"/>
              <a:pPr>
                <a:defRPr/>
              </a:pPr>
              <a:t>16.11.2023</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2EED962-C1AD-452C-A22C-0B3AE8E984EE}"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1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lvl1pPr>
              <a:defRPr/>
            </a:lvl1pPr>
          </a:lstStyle>
          <a:p>
            <a:pPr>
              <a:defRPr/>
            </a:pPr>
            <a:fld id="{8307FF73-A47D-45F8-9215-025EF2823372}" type="datetimeFigureOut">
              <a:rPr lang="uk-UA"/>
              <a:pPr>
                <a:defRPr/>
              </a:pPr>
              <a:t>16.11.2023</a:t>
            </a:fld>
            <a:endParaRPr lang="uk-UA"/>
          </a:p>
        </p:txBody>
      </p:sp>
      <p:sp>
        <p:nvSpPr>
          <p:cNvPr id="5" name="Нижний колонтитул 4"/>
          <p:cNvSpPr>
            <a:spLocks noGrp="1"/>
          </p:cNvSpPr>
          <p:nvPr>
            <p:ph type="ftr" sz="quarter" idx="11"/>
          </p:nvPr>
        </p:nvSpPr>
        <p:spPr/>
        <p:txBody>
          <a:bodyPr/>
          <a:lstStyle>
            <a:lvl1pPr>
              <a:defRPr/>
            </a:lvl1pPr>
          </a:lstStyle>
          <a:p>
            <a:pPr>
              <a:defRPr/>
            </a:pPr>
            <a:endParaRPr lang="uk-UA"/>
          </a:p>
        </p:txBody>
      </p:sp>
      <p:sp>
        <p:nvSpPr>
          <p:cNvPr id="6" name="Номер слайда 5"/>
          <p:cNvSpPr>
            <a:spLocks noGrp="1"/>
          </p:cNvSpPr>
          <p:nvPr>
            <p:ph type="sldNum" sz="quarter" idx="12"/>
          </p:nvPr>
        </p:nvSpPr>
        <p:spPr/>
        <p:txBody>
          <a:bodyPr/>
          <a:lstStyle>
            <a:lvl1pPr>
              <a:defRPr/>
            </a:lvl1pPr>
          </a:lstStyle>
          <a:p>
            <a:pPr>
              <a:defRPr/>
            </a:pPr>
            <a:fld id="{114B797C-A4EE-413A-9C7D-C3C8E048E65A}" type="slidenum">
              <a:rPr lang="uk-UA"/>
              <a:pPr>
                <a:defRPr/>
              </a:pPr>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8" cstate="print"/>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7CA6C42-8131-4C0B-A1D2-9B5ADA0BF5D6}" type="datetimeFigureOut">
              <a:rPr lang="ru-RU"/>
              <a:pPr>
                <a:defRPr/>
              </a:pPr>
              <a:t>16.11.2023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FEFC8F68-4639-4F82-A554-29E9FA039B55}"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64" r:id="rId1"/>
    <p:sldLayoutId id="2147483663" r:id="rId2"/>
    <p:sldLayoutId id="2147483662" r:id="rId3"/>
    <p:sldLayoutId id="2147483661" r:id="rId4"/>
    <p:sldLayoutId id="2147483660" r:id="rId5"/>
    <p:sldLayoutId id="2147483659" r:id="rId6"/>
    <p:sldLayoutId id="2147483658" r:id="rId7"/>
    <p:sldLayoutId id="2147483657" r:id="rId8"/>
    <p:sldLayoutId id="2147483656" r:id="rId9"/>
    <p:sldLayoutId id="2147483655" r:id="rId10"/>
    <p:sldLayoutId id="2147483654" r:id="rId11"/>
    <p:sldLayoutId id="2147483653" r:id="rId12"/>
    <p:sldLayoutId id="2147483652" r:id="rId13"/>
    <p:sldLayoutId id="2147483651" r:id="rId14"/>
    <p:sldLayoutId id="2147483650" r:id="rId15"/>
    <p:sldLayoutId id="2147483665" r:id="rId16"/>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charset="0"/>
        </a:defRPr>
      </a:lvl2pPr>
      <a:lvl3pPr algn="ctr" rtl="0" fontAlgn="base">
        <a:spcBef>
          <a:spcPct val="0"/>
        </a:spcBef>
        <a:spcAft>
          <a:spcPct val="0"/>
        </a:spcAft>
        <a:defRPr sz="4400">
          <a:solidFill>
            <a:schemeClr val="tx1"/>
          </a:solidFill>
          <a:latin typeface="Arial" charset="0"/>
        </a:defRPr>
      </a:lvl3pPr>
      <a:lvl4pPr algn="ctr" rtl="0" fontAlgn="base">
        <a:spcBef>
          <a:spcPct val="0"/>
        </a:spcBef>
        <a:spcAft>
          <a:spcPct val="0"/>
        </a:spcAft>
        <a:defRPr sz="4400">
          <a:solidFill>
            <a:schemeClr val="tx1"/>
          </a:solidFill>
          <a:latin typeface="Arial" charset="0"/>
        </a:defRPr>
      </a:lvl4pPr>
      <a:lvl5pPr algn="ctr" rtl="0" fontAlgn="base">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Arial" charset="0"/>
        </a:defRPr>
      </a:lvl6pPr>
      <a:lvl7pPr marL="914400" algn="ctr" rtl="0" fontAlgn="base">
        <a:spcBef>
          <a:spcPct val="0"/>
        </a:spcBef>
        <a:spcAft>
          <a:spcPct val="0"/>
        </a:spcAft>
        <a:defRPr sz="4400">
          <a:solidFill>
            <a:schemeClr val="tx1"/>
          </a:solidFill>
          <a:latin typeface="Arial" charset="0"/>
        </a:defRPr>
      </a:lvl7pPr>
      <a:lvl8pPr marL="1371600" algn="ctr" rtl="0" fontAlgn="base">
        <a:spcBef>
          <a:spcPct val="0"/>
        </a:spcBef>
        <a:spcAft>
          <a:spcPct val="0"/>
        </a:spcAft>
        <a:defRPr sz="4400">
          <a:solidFill>
            <a:schemeClr val="tx1"/>
          </a:solidFill>
          <a:latin typeface="Arial" charset="0"/>
        </a:defRPr>
      </a:lvl8pPr>
      <a:lvl9pPr marL="1828800" algn="ctr" rtl="0" fontAlgn="base">
        <a:spcBef>
          <a:spcPct val="0"/>
        </a:spcBef>
        <a:spcAft>
          <a:spcPct val="0"/>
        </a:spcAft>
        <a:defRPr sz="4400">
          <a:solidFill>
            <a:schemeClr val="tx1"/>
          </a:solidFill>
          <a:latin typeface="Arial"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chemiday.com/uk/encyclopedia/8-1-0-51" TargetMode="External"/><Relationship Id="rId2" Type="http://schemas.openxmlformats.org/officeDocument/2006/relationships/image" Target="../media/image17.jpeg"/><Relationship Id="rId1" Type="http://schemas.openxmlformats.org/officeDocument/2006/relationships/slideLayout" Target="../slideLayouts/slideLayout5.xml"/><Relationship Id="rId5" Type="http://schemas.openxmlformats.org/officeDocument/2006/relationships/image" Target="../media/image19.gif"/><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755650" y="1773238"/>
            <a:ext cx="7772400" cy="2519362"/>
          </a:xfrm>
        </p:spPr>
        <p:txBody>
          <a:bodyPr/>
          <a:lstStyle/>
          <a:p>
            <a:r>
              <a:rPr lang="uk-UA" sz="8800" smtClean="0">
                <a:latin typeface="Monotype Corsiva" pitchFamily="66" charset="0"/>
              </a:rPr>
              <a:t>Аміни. </a:t>
            </a:r>
            <a:br>
              <a:rPr lang="uk-UA" sz="8800" smtClean="0">
                <a:latin typeface="Monotype Corsiva" pitchFamily="66" charset="0"/>
              </a:rPr>
            </a:br>
            <a:r>
              <a:rPr lang="uk-UA" sz="8800" smtClean="0">
                <a:latin typeface="Monotype Corsiva" pitchFamily="66" charset="0"/>
              </a:rPr>
              <a:t>Біохімія кохання</a:t>
            </a:r>
          </a:p>
        </p:txBody>
      </p:sp>
      <p:sp>
        <p:nvSpPr>
          <p:cNvPr id="5" name="Заголовок 2"/>
          <p:cNvSpPr txBox="1">
            <a:spLocks/>
          </p:cNvSpPr>
          <p:nvPr/>
        </p:nvSpPr>
        <p:spPr>
          <a:xfrm>
            <a:off x="2195513" y="4365625"/>
            <a:ext cx="6261100" cy="1583655"/>
          </a:xfrm>
          <a:prstGeom prst="rect">
            <a:avLst/>
          </a:prstGeom>
        </p:spPr>
        <p:txBody>
          <a:bodyPr anchor="ctr"/>
          <a:lstStyle/>
          <a:p>
            <a:pPr algn="r" fontAlgn="auto">
              <a:spcAft>
                <a:spcPts val="0"/>
              </a:spcAft>
              <a:defRPr/>
            </a:pPr>
            <a:r>
              <a:rPr lang="uk-UA" sz="2800" i="1" u="sng" dirty="0">
                <a:latin typeface="Monotype Corsiva" pitchFamily="66" charset="0"/>
                <a:cs typeface="+mn-cs"/>
              </a:rPr>
              <a:t>В людині закладена вічна потреба у коханні. </a:t>
            </a:r>
          </a:p>
          <a:p>
            <a:pPr algn="r" fontAlgn="auto">
              <a:spcAft>
                <a:spcPts val="0"/>
              </a:spcAft>
              <a:defRPr/>
            </a:pPr>
            <a:r>
              <a:rPr lang="uk-UA" sz="2800" i="1" u="sng" dirty="0">
                <a:latin typeface="Monotype Corsiva" pitchFamily="66" charset="0"/>
                <a:cs typeface="+mn-cs"/>
              </a:rPr>
              <a:t>(А.Франс</a:t>
            </a:r>
            <a:r>
              <a:rPr lang="uk-UA" sz="2800" i="1" u="sng" dirty="0" smtClean="0">
                <a:latin typeface="Monotype Corsiva" pitchFamily="66" charset="0"/>
                <a:cs typeface="+mn-cs"/>
              </a:rPr>
              <a:t>)</a:t>
            </a: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3" descr="C:\Users\Homs\Desktop\Рисунок1.jpg"/>
          <p:cNvPicPr>
            <a:picLocks noChangeAspect="1" noChangeArrowheads="1"/>
          </p:cNvPicPr>
          <p:nvPr/>
        </p:nvPicPr>
        <p:blipFill>
          <a:blip r:embed="rId2" cstate="print"/>
          <a:srcRect/>
          <a:stretch>
            <a:fillRect/>
          </a:stretch>
        </p:blipFill>
        <p:spPr bwMode="auto">
          <a:xfrm>
            <a:off x="0" y="19050"/>
            <a:ext cx="9113838" cy="6838950"/>
          </a:xfrm>
          <a:prstGeom prst="rect">
            <a:avLst/>
          </a:prstGeom>
          <a:noFill/>
          <a:ln w="9525">
            <a:noFill/>
            <a:miter lim="800000"/>
            <a:headEnd/>
            <a:tailEnd/>
          </a:ln>
        </p:spPr>
      </p:pic>
      <p:sp>
        <p:nvSpPr>
          <p:cNvPr id="20482" name="Заголовок 5"/>
          <p:cNvSpPr>
            <a:spLocks noGrp="1"/>
          </p:cNvSpPr>
          <p:nvPr>
            <p:ph type="title"/>
          </p:nvPr>
        </p:nvSpPr>
        <p:spPr>
          <a:xfrm>
            <a:off x="1042988" y="549275"/>
            <a:ext cx="7416800" cy="1366838"/>
          </a:xfrm>
        </p:spPr>
        <p:txBody>
          <a:bodyPr/>
          <a:lstStyle/>
          <a:p>
            <a:r>
              <a:rPr lang="uk-UA" smtClean="0">
                <a:latin typeface="Monotype Corsiva" pitchFamily="66" charset="0"/>
              </a:rPr>
              <a:t>Що таке кохання?</a:t>
            </a:r>
          </a:p>
        </p:txBody>
      </p:sp>
      <p:pic>
        <p:nvPicPr>
          <p:cNvPr id="20483" name="Picture 2" descr="D:\Новая-папка53.jpg"/>
          <p:cNvPicPr>
            <a:picLocks noChangeAspect="1" noChangeArrowheads="1"/>
          </p:cNvPicPr>
          <p:nvPr/>
        </p:nvPicPr>
        <p:blipFill>
          <a:blip r:embed="rId3" cstate="print"/>
          <a:srcRect/>
          <a:stretch>
            <a:fillRect/>
          </a:stretch>
        </p:blipFill>
        <p:spPr bwMode="auto">
          <a:xfrm>
            <a:off x="2124075" y="1773238"/>
            <a:ext cx="6299200" cy="3543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C:\Users\Homs\Desktop\Рисунок4.jpg"/>
          <p:cNvPicPr>
            <a:picLocks noChangeAspect="1" noChangeArrowheads="1"/>
          </p:cNvPicPr>
          <p:nvPr/>
        </p:nvPicPr>
        <p:blipFill>
          <a:blip r:embed="rId2" cstate="print"/>
          <a:srcRect/>
          <a:stretch>
            <a:fillRect/>
          </a:stretch>
        </p:blipFill>
        <p:spPr bwMode="auto">
          <a:xfrm>
            <a:off x="9525" y="0"/>
            <a:ext cx="9124950" cy="6858000"/>
          </a:xfrm>
          <a:prstGeom prst="rect">
            <a:avLst/>
          </a:prstGeom>
          <a:noFill/>
          <a:ln w="9525">
            <a:noFill/>
            <a:miter lim="800000"/>
            <a:headEnd/>
            <a:tailEnd/>
          </a:ln>
        </p:spPr>
      </p:pic>
      <p:pic>
        <p:nvPicPr>
          <p:cNvPr id="21506" name="Picture 2" descr="C:\Users\Homs\AppData\Local\Yandex\YandexBrowser\Application\17.3.0.1785\IMG_20170319_201653.jpg"/>
          <p:cNvPicPr>
            <a:picLocks noChangeAspect="1" noChangeArrowheads="1"/>
          </p:cNvPicPr>
          <p:nvPr/>
        </p:nvPicPr>
        <p:blipFill>
          <a:blip r:embed="rId3" cstate="print"/>
          <a:srcRect l="9052" r="13776"/>
          <a:stretch>
            <a:fillRect/>
          </a:stretch>
        </p:blipFill>
        <p:spPr bwMode="auto">
          <a:xfrm>
            <a:off x="0" y="0"/>
            <a:ext cx="9144000" cy="6858000"/>
          </a:xfrm>
          <a:prstGeom prst="rect">
            <a:avLst/>
          </a:prstGeom>
          <a:noFill/>
          <a:ln w="9525">
            <a:noFill/>
            <a:miter lim="800000"/>
            <a:headEnd/>
            <a:tailEnd/>
          </a:ln>
        </p:spPr>
      </p:pic>
      <p:sp>
        <p:nvSpPr>
          <p:cNvPr id="4" name="Заголовок 3"/>
          <p:cNvSpPr>
            <a:spLocks noGrp="1"/>
          </p:cNvSpPr>
          <p:nvPr>
            <p:ph type="title"/>
          </p:nvPr>
        </p:nvSpPr>
        <p:spPr>
          <a:xfrm>
            <a:off x="0" y="0"/>
            <a:ext cx="9144000" cy="1052513"/>
          </a:xfrm>
        </p:spPr>
        <p:txBody>
          <a:bodyPr rtlCol="0">
            <a:normAutofit fontScale="90000"/>
          </a:bodyPr>
          <a:lstStyle/>
          <a:p>
            <a:pPr algn="r" fontAlgn="auto">
              <a:spcAft>
                <a:spcPts val="0"/>
              </a:spcAft>
              <a:defRPr/>
            </a:pPr>
            <a:r>
              <a:rPr lang="uk-UA" sz="2800" dirty="0" smtClean="0">
                <a:latin typeface="Monotype Corsiva" pitchFamily="66" charset="0"/>
              </a:rPr>
              <a:t>Щоб дитина правильно споживала Медіа, треба поставити </a:t>
            </a:r>
            <a:br>
              <a:rPr lang="uk-UA" sz="2800" dirty="0" smtClean="0">
                <a:latin typeface="Monotype Corsiva" pitchFamily="66" charset="0"/>
              </a:rPr>
            </a:br>
            <a:r>
              <a:rPr lang="uk-UA" sz="2800" dirty="0" smtClean="0">
                <a:latin typeface="Monotype Corsiva" pitchFamily="66" charset="0"/>
              </a:rPr>
              <a:t>її в позицію творця. </a:t>
            </a:r>
            <a:br>
              <a:rPr lang="uk-UA" sz="2800" dirty="0" smtClean="0">
                <a:latin typeface="Monotype Corsiva" pitchFamily="66" charset="0"/>
              </a:rPr>
            </a:br>
            <a:r>
              <a:rPr lang="uk-UA" sz="2800" dirty="0" smtClean="0">
                <a:latin typeface="Monotype Corsiva" pitchFamily="66" charset="0"/>
              </a:rPr>
              <a:t>Л.Найдьонова</a:t>
            </a:r>
            <a:endParaRPr lang="uk-UA" sz="2800" dirty="0">
              <a:latin typeface="Monotype Corsiva" pitchFamily="66"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C:\Users\Homs\Desktop\Рисунок2.jpg"/>
          <p:cNvPicPr>
            <a:picLocks noChangeAspect="1" noChangeArrowheads="1"/>
          </p:cNvPicPr>
          <p:nvPr/>
        </p:nvPicPr>
        <p:blipFill>
          <a:blip r:embed="rId2" cstate="print"/>
          <a:srcRect/>
          <a:stretch>
            <a:fillRect/>
          </a:stretch>
        </p:blipFill>
        <p:spPr bwMode="auto">
          <a:xfrm>
            <a:off x="0" y="-12700"/>
            <a:ext cx="9150350" cy="6870700"/>
          </a:xfrm>
          <a:prstGeom prst="rect">
            <a:avLst/>
          </a:prstGeom>
          <a:noFill/>
          <a:ln w="9525">
            <a:noFill/>
            <a:miter lim="800000"/>
            <a:headEnd/>
            <a:tailEnd/>
          </a:ln>
        </p:spPr>
      </p:pic>
      <p:sp>
        <p:nvSpPr>
          <p:cNvPr id="6" name="Заголовок 5"/>
          <p:cNvSpPr>
            <a:spLocks noGrp="1"/>
          </p:cNvSpPr>
          <p:nvPr>
            <p:ph type="title"/>
          </p:nvPr>
        </p:nvSpPr>
        <p:spPr>
          <a:xfrm>
            <a:off x="1692275" y="981075"/>
            <a:ext cx="6911975" cy="2808288"/>
          </a:xfrm>
        </p:spPr>
        <p:txBody>
          <a:bodyPr>
            <a:noAutofit/>
          </a:bodyPr>
          <a:lstStyle/>
          <a:p>
            <a:pPr algn="just"/>
            <a:r>
              <a:rPr lang="uk-UA" sz="2800" smtClean="0">
                <a:latin typeface="Times New Roman" pitchFamily="18" charset="0"/>
              </a:rPr>
              <a:t>Задача.</a:t>
            </a:r>
            <a:br>
              <a:rPr lang="uk-UA" sz="2800" smtClean="0">
                <a:latin typeface="Times New Roman" pitchFamily="18" charset="0"/>
              </a:rPr>
            </a:br>
            <a:r>
              <a:rPr lang="uk-UA" sz="2800" smtClean="0">
                <a:latin typeface="Times New Roman" pitchFamily="18" charset="0"/>
              </a:rPr>
              <a:t>Вчені довели якісним аналізом, щодо складу цієї речовини входять 80% карбону, 8,3% гідрогену, 11,7% нітрогену. А моле - кулярна маса любовної речовини 120 а.о.м. Давайте розв’яжемо  цю задачу.</a:t>
            </a:r>
            <a:r>
              <a:rPr lang="uk-UA" sz="3200" smtClean="0"/>
              <a:t/>
            </a:r>
            <a:br>
              <a:rPr lang="uk-UA" sz="3200" smtClean="0"/>
            </a:br>
            <a:endParaRPr lang="uk-UA" sz="32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C:\Users\Homs\Desktop\Рисунок5.jpg"/>
          <p:cNvPicPr>
            <a:picLocks noChangeAspect="1" noChangeArrowheads="1"/>
          </p:cNvPicPr>
          <p:nvPr/>
        </p:nvPicPr>
        <p:blipFill>
          <a:blip r:embed="rId2" cstate="print"/>
          <a:srcRect/>
          <a:stretch>
            <a:fillRect/>
          </a:stretch>
        </p:blipFill>
        <p:spPr bwMode="auto">
          <a:xfrm>
            <a:off x="1588" y="0"/>
            <a:ext cx="9140825" cy="6858000"/>
          </a:xfrm>
          <a:prstGeom prst="rect">
            <a:avLst/>
          </a:prstGeom>
          <a:noFill/>
          <a:ln w="9525">
            <a:noFill/>
            <a:miter lim="800000"/>
            <a:headEnd/>
            <a:tailEnd/>
          </a:ln>
        </p:spPr>
      </p:pic>
      <p:sp>
        <p:nvSpPr>
          <p:cNvPr id="24578" name="Заголовок 1"/>
          <p:cNvSpPr>
            <a:spLocks noGrp="1"/>
          </p:cNvSpPr>
          <p:nvPr>
            <p:ph type="title"/>
          </p:nvPr>
        </p:nvSpPr>
        <p:spPr/>
        <p:txBody>
          <a:bodyPr/>
          <a:lstStyle/>
          <a:p>
            <a:r>
              <a:rPr lang="uk-UA" u="sng" smtClean="0">
                <a:latin typeface="Monotype Corsiva" pitchFamily="66" charset="0"/>
              </a:rPr>
              <a:t>Стадія 1.</a:t>
            </a:r>
            <a:r>
              <a:rPr lang="uk-UA" smtClean="0">
                <a:latin typeface="Monotype Corsiva" pitchFamily="66" charset="0"/>
              </a:rPr>
              <a:t> Закоханість.</a:t>
            </a:r>
          </a:p>
        </p:txBody>
      </p:sp>
      <p:sp>
        <p:nvSpPr>
          <p:cNvPr id="3" name="Содержимое 2"/>
          <p:cNvSpPr>
            <a:spLocks noGrp="1"/>
          </p:cNvSpPr>
          <p:nvPr>
            <p:ph idx="1"/>
          </p:nvPr>
        </p:nvSpPr>
        <p:spPr>
          <a:xfrm>
            <a:off x="1187450" y="1196975"/>
            <a:ext cx="7427913" cy="2044700"/>
          </a:xfrm>
        </p:spPr>
        <p:txBody>
          <a:bodyPr rtlCol="0">
            <a:normAutofit fontScale="62500" lnSpcReduction="20000"/>
          </a:bodyPr>
          <a:lstStyle/>
          <a:p>
            <a:pPr marL="0" indent="15875" algn="just" fontAlgn="auto">
              <a:spcAft>
                <a:spcPts val="0"/>
              </a:spcAft>
              <a:buFont typeface="Arial" pitchFamily="34" charset="0"/>
              <a:buNone/>
              <a:defRPr/>
            </a:pPr>
            <a:r>
              <a:rPr lang="uk-UA" dirty="0" smtClean="0"/>
              <a:t>Симпатія, прихильність, потреба у турботі, показник доброго ставлення, пристрасть. Сама приємна стадія, так як людина перебуває у деякій ейфорії. Це схоже навіть до стану наркотичного сп'яніння. Пара не може намилуватися одне одним, від побачень люди настільки задоволені, як від солодкого, зовнішність одне одного їм здається ідеальною, світ прекрасним. Присутня так звана «хімія кохання» коли від поцілунків та просто розмов у людей виділяється гормон щастя ендорфін. </a:t>
            </a:r>
            <a:endParaRPr lang="uk-UA" dirty="0"/>
          </a:p>
        </p:txBody>
      </p:sp>
      <p:pic>
        <p:nvPicPr>
          <p:cNvPr id="24580" name="Picture 2" descr="D:\02a0e5.jpg"/>
          <p:cNvPicPr>
            <a:picLocks noChangeAspect="1" noChangeArrowheads="1"/>
          </p:cNvPicPr>
          <p:nvPr/>
        </p:nvPicPr>
        <p:blipFill>
          <a:blip r:embed="rId3" cstate="print"/>
          <a:srcRect/>
          <a:stretch>
            <a:fillRect/>
          </a:stretch>
        </p:blipFill>
        <p:spPr bwMode="auto">
          <a:xfrm>
            <a:off x="3751263" y="3213100"/>
            <a:ext cx="4849812" cy="2887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C:\Users\Homs\Desktop\Рисунок6.jpg"/>
          <p:cNvPicPr>
            <a:picLocks noChangeAspect="1" noChangeArrowheads="1"/>
          </p:cNvPicPr>
          <p:nvPr/>
        </p:nvPicPr>
        <p:blipFill>
          <a:blip r:embed="rId2" cstate="print"/>
          <a:srcRect/>
          <a:stretch>
            <a:fillRect/>
          </a:stretch>
        </p:blipFill>
        <p:spPr bwMode="auto">
          <a:xfrm>
            <a:off x="20638" y="0"/>
            <a:ext cx="9102725" cy="6858000"/>
          </a:xfrm>
          <a:prstGeom prst="rect">
            <a:avLst/>
          </a:prstGeom>
          <a:noFill/>
          <a:ln w="9525">
            <a:noFill/>
            <a:miter lim="800000"/>
            <a:headEnd/>
            <a:tailEnd/>
          </a:ln>
        </p:spPr>
      </p:pic>
      <p:sp>
        <p:nvSpPr>
          <p:cNvPr id="25602" name="Заголовок 1"/>
          <p:cNvSpPr>
            <a:spLocks noGrp="1"/>
          </p:cNvSpPr>
          <p:nvPr>
            <p:ph type="title"/>
          </p:nvPr>
        </p:nvSpPr>
        <p:spPr/>
        <p:txBody>
          <a:bodyPr/>
          <a:lstStyle/>
          <a:p>
            <a:r>
              <a:rPr lang="ru-RU" u="sng" smtClean="0">
                <a:latin typeface="Monotype Corsiva" pitchFamily="66" charset="0"/>
              </a:rPr>
              <a:t>Стадія 2.</a:t>
            </a:r>
            <a:r>
              <a:rPr lang="ru-RU" smtClean="0">
                <a:latin typeface="Monotype Corsiva" pitchFamily="66" charset="0"/>
              </a:rPr>
              <a:t> Насичення. </a:t>
            </a:r>
            <a:endParaRPr lang="uk-UA" smtClean="0">
              <a:latin typeface="Monotype Corsiva" pitchFamily="66" charset="0"/>
            </a:endParaRPr>
          </a:p>
        </p:txBody>
      </p:sp>
      <p:sp>
        <p:nvSpPr>
          <p:cNvPr id="3" name="Содержимое 2"/>
          <p:cNvSpPr>
            <a:spLocks noGrp="1"/>
          </p:cNvSpPr>
          <p:nvPr>
            <p:ph idx="1"/>
          </p:nvPr>
        </p:nvSpPr>
        <p:spPr>
          <a:xfrm>
            <a:off x="1258888" y="1196975"/>
            <a:ext cx="7212012" cy="1468438"/>
          </a:xfrm>
        </p:spPr>
        <p:txBody>
          <a:bodyPr rtlCol="0">
            <a:normAutofit fontScale="70000" lnSpcReduction="20000"/>
          </a:bodyPr>
          <a:lstStyle/>
          <a:p>
            <a:pPr marL="0" indent="15875" algn="just" fontAlgn="auto">
              <a:spcAft>
                <a:spcPts val="0"/>
              </a:spcAft>
              <a:buFont typeface="Arial" pitchFamily="34" charset="0"/>
              <a:buNone/>
              <a:defRPr/>
            </a:pPr>
            <a:r>
              <a:rPr lang="ru-RU" dirty="0" err="1" smtClean="0"/>
              <a:t>Занепокоєння</a:t>
            </a:r>
            <a:r>
              <a:rPr lang="ru-RU" dirty="0" smtClean="0"/>
              <a:t> чужими проблемами, </a:t>
            </a:r>
            <a:r>
              <a:rPr lang="ru-RU" dirty="0" err="1" smtClean="0"/>
              <a:t>біль</a:t>
            </a:r>
            <a:r>
              <a:rPr lang="ru-RU" dirty="0" smtClean="0"/>
              <a:t> </a:t>
            </a:r>
            <a:r>
              <a:rPr lang="ru-RU" dirty="0" err="1" smtClean="0"/>
              <a:t>ніж</a:t>
            </a:r>
            <a:r>
              <a:rPr lang="ru-RU" dirty="0" smtClean="0"/>
              <a:t> </a:t>
            </a:r>
            <a:r>
              <a:rPr lang="ru-RU" dirty="0" err="1" smtClean="0"/>
              <a:t>своїми</a:t>
            </a:r>
            <a:r>
              <a:rPr lang="ru-RU" dirty="0" smtClean="0"/>
              <a:t>. Пара </a:t>
            </a:r>
            <a:r>
              <a:rPr lang="ru-RU" dirty="0" err="1" smtClean="0"/>
              <a:t>починає</a:t>
            </a:r>
            <a:r>
              <a:rPr lang="ru-RU" dirty="0" smtClean="0"/>
              <a:t> </a:t>
            </a:r>
            <a:r>
              <a:rPr lang="ru-RU" dirty="0" err="1" smtClean="0"/>
              <a:t>жити</a:t>
            </a:r>
            <a:r>
              <a:rPr lang="ru-RU" dirty="0" smtClean="0"/>
              <a:t> разом, </a:t>
            </a:r>
            <a:r>
              <a:rPr lang="ru-RU" dirty="0" err="1" smtClean="0"/>
              <a:t>привикає</a:t>
            </a:r>
            <a:r>
              <a:rPr lang="ru-RU" dirty="0" smtClean="0"/>
              <a:t> </a:t>
            </a:r>
            <a:r>
              <a:rPr lang="ru-RU" dirty="0" err="1" smtClean="0"/>
              <a:t>одне</a:t>
            </a:r>
            <a:r>
              <a:rPr lang="ru-RU" dirty="0" smtClean="0"/>
              <a:t> до одного. Вони просто </a:t>
            </a:r>
            <a:r>
              <a:rPr lang="ru-RU" dirty="0" err="1" smtClean="0"/>
              <a:t>наситилися</a:t>
            </a:r>
            <a:r>
              <a:rPr lang="ru-RU" dirty="0" smtClean="0"/>
              <a:t> </a:t>
            </a:r>
            <a:r>
              <a:rPr lang="ru-RU" dirty="0" err="1" smtClean="0"/>
              <a:t>одне</a:t>
            </a:r>
            <a:r>
              <a:rPr lang="ru-RU" dirty="0" smtClean="0"/>
              <a:t> одним </a:t>
            </a:r>
            <a:r>
              <a:rPr lang="ru-RU" dirty="0" err="1" smtClean="0"/>
              <a:t>і</a:t>
            </a:r>
            <a:r>
              <a:rPr lang="ru-RU" dirty="0" smtClean="0"/>
              <a:t> </a:t>
            </a:r>
            <a:r>
              <a:rPr lang="ru-RU" dirty="0" err="1" smtClean="0"/>
              <a:t>починають</a:t>
            </a:r>
            <a:r>
              <a:rPr lang="ru-RU" dirty="0" smtClean="0"/>
              <a:t> </a:t>
            </a:r>
            <a:r>
              <a:rPr lang="ru-RU" dirty="0" err="1" smtClean="0"/>
              <a:t>помічати</a:t>
            </a:r>
            <a:r>
              <a:rPr lang="ru-RU" dirty="0" smtClean="0"/>
              <a:t> </a:t>
            </a:r>
            <a:r>
              <a:rPr lang="ru-RU" dirty="0" err="1" smtClean="0"/>
              <a:t>недоліки</a:t>
            </a:r>
            <a:r>
              <a:rPr lang="ru-RU" dirty="0" smtClean="0"/>
              <a:t> </a:t>
            </a:r>
            <a:r>
              <a:rPr lang="ru-RU" dirty="0" err="1" smtClean="0"/>
              <a:t>одне</a:t>
            </a:r>
            <a:r>
              <a:rPr lang="ru-RU" dirty="0" smtClean="0"/>
              <a:t> одного. Так як </a:t>
            </a:r>
            <a:r>
              <a:rPr lang="ru-RU" dirty="0" err="1" smtClean="0"/>
              <a:t>мозок</a:t>
            </a:r>
            <a:r>
              <a:rPr lang="ru-RU" dirty="0" smtClean="0"/>
              <a:t> </a:t>
            </a:r>
            <a:r>
              <a:rPr lang="ru-RU" dirty="0" err="1" smtClean="0"/>
              <a:t>починає</a:t>
            </a:r>
            <a:r>
              <a:rPr lang="ru-RU" dirty="0" smtClean="0"/>
              <a:t> </a:t>
            </a:r>
            <a:r>
              <a:rPr lang="ru-RU" dirty="0" err="1" smtClean="0"/>
              <a:t>працювати</a:t>
            </a:r>
            <a:r>
              <a:rPr lang="ru-RU" dirty="0" smtClean="0"/>
              <a:t> у </a:t>
            </a:r>
            <a:r>
              <a:rPr lang="ru-RU" dirty="0" err="1" smtClean="0"/>
              <a:t>звичному</a:t>
            </a:r>
            <a:r>
              <a:rPr lang="ru-RU" dirty="0" smtClean="0"/>
              <a:t> </a:t>
            </a:r>
            <a:r>
              <a:rPr lang="ru-RU" dirty="0" err="1" smtClean="0"/>
              <a:t>режимі</a:t>
            </a:r>
            <a:r>
              <a:rPr lang="ru-RU" dirty="0" smtClean="0"/>
              <a:t>. </a:t>
            </a:r>
            <a:endParaRPr lang="uk-UA" dirty="0"/>
          </a:p>
        </p:txBody>
      </p:sp>
      <p:pic>
        <p:nvPicPr>
          <p:cNvPr id="25604" name="Picture 2" descr="D:\i (4).jpg"/>
          <p:cNvPicPr>
            <a:picLocks noChangeAspect="1" noChangeArrowheads="1"/>
          </p:cNvPicPr>
          <p:nvPr/>
        </p:nvPicPr>
        <p:blipFill>
          <a:blip r:embed="rId3" cstate="print"/>
          <a:srcRect/>
          <a:stretch>
            <a:fillRect/>
          </a:stretch>
        </p:blipFill>
        <p:spPr bwMode="auto">
          <a:xfrm>
            <a:off x="3995738" y="2708275"/>
            <a:ext cx="4519612" cy="3273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C:\Users\Homs\Desktop\Рисунок7.jpg"/>
          <p:cNvPicPr>
            <a:picLocks noChangeAspect="1" noChangeArrowheads="1"/>
          </p:cNvPicPr>
          <p:nvPr/>
        </p:nvPicPr>
        <p:blipFill>
          <a:blip r:embed="rId2" cstate="print"/>
          <a:srcRect/>
          <a:stretch>
            <a:fillRect/>
          </a:stretch>
        </p:blipFill>
        <p:spPr bwMode="auto">
          <a:xfrm>
            <a:off x="1588" y="0"/>
            <a:ext cx="9140825" cy="6858000"/>
          </a:xfrm>
          <a:prstGeom prst="rect">
            <a:avLst/>
          </a:prstGeom>
          <a:noFill/>
          <a:ln w="9525">
            <a:noFill/>
            <a:miter lim="800000"/>
            <a:headEnd/>
            <a:tailEnd/>
          </a:ln>
        </p:spPr>
      </p:pic>
      <p:sp>
        <p:nvSpPr>
          <p:cNvPr id="2" name="Заголовок 1"/>
          <p:cNvSpPr>
            <a:spLocks noGrp="1"/>
          </p:cNvSpPr>
          <p:nvPr>
            <p:ph type="title"/>
          </p:nvPr>
        </p:nvSpPr>
        <p:spPr>
          <a:xfrm>
            <a:off x="0" y="0"/>
            <a:ext cx="9144000" cy="1417638"/>
          </a:xfrm>
        </p:spPr>
        <p:txBody>
          <a:bodyPr rtlCol="0">
            <a:normAutofit fontScale="90000"/>
          </a:bodyPr>
          <a:lstStyle/>
          <a:p>
            <a:pPr fontAlgn="auto">
              <a:spcAft>
                <a:spcPts val="0"/>
              </a:spcAft>
              <a:defRPr/>
            </a:pPr>
            <a:r>
              <a:rPr lang="ru-RU" u="sng" dirty="0" err="1" smtClean="0">
                <a:latin typeface="Monotype Corsiva" pitchFamily="66" charset="0"/>
              </a:rPr>
              <a:t>Стадія</a:t>
            </a:r>
            <a:r>
              <a:rPr lang="ru-RU" u="sng" dirty="0" smtClean="0">
                <a:latin typeface="Monotype Corsiva" pitchFamily="66" charset="0"/>
              </a:rPr>
              <a:t> 3.</a:t>
            </a:r>
            <a:r>
              <a:rPr lang="ru-RU" dirty="0" smtClean="0">
                <a:latin typeface="Monotype Corsiva" pitchFamily="66" charset="0"/>
              </a:rPr>
              <a:t> </a:t>
            </a:r>
            <a:r>
              <a:rPr lang="ru-RU" dirty="0" err="1" smtClean="0">
                <a:latin typeface="Monotype Corsiva" pitchFamily="66" charset="0"/>
              </a:rPr>
              <a:t>Відторгнення</a:t>
            </a:r>
            <a:r>
              <a:rPr lang="ru-RU" dirty="0" smtClean="0">
                <a:latin typeface="Monotype Corsiva" pitchFamily="66" charset="0"/>
              </a:rPr>
              <a:t> </a:t>
            </a:r>
            <a:r>
              <a:rPr lang="ru-RU" dirty="0" err="1" smtClean="0">
                <a:latin typeface="Monotype Corsiva" pitchFamily="66" charset="0"/>
              </a:rPr>
              <a:t>одне</a:t>
            </a:r>
            <a:r>
              <a:rPr lang="ru-RU" dirty="0" smtClean="0">
                <a:latin typeface="Monotype Corsiva" pitchFamily="66" charset="0"/>
              </a:rPr>
              <a:t> одного, </a:t>
            </a:r>
            <a:r>
              <a:rPr lang="ru-RU" dirty="0" err="1" smtClean="0">
                <a:latin typeface="Monotype Corsiva" pitchFamily="66" charset="0"/>
              </a:rPr>
              <a:t>занепокоїння</a:t>
            </a:r>
            <a:r>
              <a:rPr lang="ru-RU" dirty="0" smtClean="0">
                <a:latin typeface="Monotype Corsiva" pitchFamily="66" charset="0"/>
              </a:rPr>
              <a:t> </a:t>
            </a:r>
            <a:endParaRPr lang="uk-UA" dirty="0">
              <a:latin typeface="Monotype Corsiva" pitchFamily="66" charset="0"/>
            </a:endParaRPr>
          </a:p>
        </p:txBody>
      </p:sp>
      <p:sp>
        <p:nvSpPr>
          <p:cNvPr id="3" name="Содержимое 2"/>
          <p:cNvSpPr>
            <a:spLocks noGrp="1"/>
          </p:cNvSpPr>
          <p:nvPr>
            <p:ph idx="1"/>
          </p:nvPr>
        </p:nvSpPr>
        <p:spPr>
          <a:xfrm>
            <a:off x="2124075" y="1196975"/>
            <a:ext cx="6562725" cy="1973263"/>
          </a:xfrm>
        </p:spPr>
        <p:txBody>
          <a:bodyPr rtlCol="0">
            <a:normAutofit fontScale="70000" lnSpcReduction="20000"/>
          </a:bodyPr>
          <a:lstStyle/>
          <a:p>
            <a:pPr marL="82550" indent="15875" algn="just" fontAlgn="auto">
              <a:spcAft>
                <a:spcPts val="0"/>
              </a:spcAft>
              <a:buFont typeface="Arial" pitchFamily="34" charset="0"/>
              <a:buNone/>
              <a:defRPr/>
            </a:pPr>
            <a:r>
              <a:rPr lang="ru-RU" dirty="0" smtClean="0"/>
              <a:t>Сама </a:t>
            </a:r>
            <a:r>
              <a:rPr lang="ru-RU" dirty="0" err="1" smtClean="0"/>
              <a:t>небезпечна</a:t>
            </a:r>
            <a:r>
              <a:rPr lang="ru-RU" dirty="0" smtClean="0"/>
              <a:t> </a:t>
            </a:r>
            <a:r>
              <a:rPr lang="ru-RU" dirty="0" err="1" smtClean="0"/>
              <a:t>стадія</a:t>
            </a:r>
            <a:r>
              <a:rPr lang="ru-RU" dirty="0" smtClean="0"/>
              <a:t>, коли пара </a:t>
            </a:r>
            <a:r>
              <a:rPr lang="ru-RU" dirty="0" err="1" smtClean="0"/>
              <a:t>більше</a:t>
            </a:r>
            <a:r>
              <a:rPr lang="ru-RU" dirty="0" smtClean="0"/>
              <a:t> </a:t>
            </a:r>
            <a:r>
              <a:rPr lang="ru-RU" dirty="0" err="1" smtClean="0"/>
              <a:t>помічає</a:t>
            </a:r>
            <a:r>
              <a:rPr lang="ru-RU" dirty="0" smtClean="0"/>
              <a:t> </a:t>
            </a:r>
            <a:r>
              <a:rPr lang="ru-RU" dirty="0" err="1" smtClean="0"/>
              <a:t>недоліки</a:t>
            </a:r>
            <a:r>
              <a:rPr lang="ru-RU" dirty="0" smtClean="0"/>
              <a:t> </a:t>
            </a:r>
            <a:r>
              <a:rPr lang="ru-RU" dirty="0" err="1" smtClean="0"/>
              <a:t>одне</a:t>
            </a:r>
            <a:r>
              <a:rPr lang="ru-RU" dirty="0" smtClean="0"/>
              <a:t> одного </a:t>
            </a:r>
            <a:r>
              <a:rPr lang="ru-RU" dirty="0" err="1" smtClean="0"/>
              <a:t>і</a:t>
            </a:r>
            <a:r>
              <a:rPr lang="ru-RU" dirty="0" smtClean="0"/>
              <a:t> </a:t>
            </a:r>
            <a:r>
              <a:rPr lang="ru-RU" dirty="0" err="1" smtClean="0"/>
              <a:t>починає</a:t>
            </a:r>
            <a:r>
              <a:rPr lang="ru-RU" dirty="0" smtClean="0"/>
              <a:t> </a:t>
            </a:r>
            <a:r>
              <a:rPr lang="ru-RU" dirty="0" err="1" smtClean="0"/>
              <a:t>сваритися</a:t>
            </a:r>
            <a:r>
              <a:rPr lang="ru-RU" dirty="0" smtClean="0"/>
              <a:t>. Люди </a:t>
            </a:r>
            <a:r>
              <a:rPr lang="ru-RU" dirty="0" err="1" smtClean="0"/>
              <a:t>відчувають</a:t>
            </a:r>
            <a:r>
              <a:rPr lang="ru-RU" dirty="0" smtClean="0"/>
              <a:t> </a:t>
            </a:r>
            <a:r>
              <a:rPr lang="ru-RU" dirty="0" err="1" smtClean="0"/>
              <a:t>роздратування</a:t>
            </a:r>
            <a:r>
              <a:rPr lang="ru-RU" dirty="0" smtClean="0"/>
              <a:t> </a:t>
            </a:r>
            <a:r>
              <a:rPr lang="ru-RU" dirty="0" err="1" smtClean="0"/>
              <a:t>присутністю</a:t>
            </a:r>
            <a:r>
              <a:rPr lang="ru-RU" dirty="0" smtClean="0"/>
              <a:t> </a:t>
            </a:r>
            <a:r>
              <a:rPr lang="ru-RU" dirty="0" err="1" smtClean="0"/>
              <a:t>одне</a:t>
            </a:r>
            <a:r>
              <a:rPr lang="ru-RU" dirty="0" smtClean="0"/>
              <a:t> одного, </a:t>
            </a:r>
            <a:r>
              <a:rPr lang="ru-RU" dirty="0" err="1" smtClean="0"/>
              <a:t>якщо</a:t>
            </a:r>
            <a:r>
              <a:rPr lang="ru-RU" dirty="0" smtClean="0"/>
              <a:t> в </a:t>
            </a:r>
            <a:r>
              <a:rPr lang="ru-RU" dirty="0" err="1" smtClean="0"/>
              <a:t>цей</a:t>
            </a:r>
            <a:r>
              <a:rPr lang="ru-RU" dirty="0" smtClean="0"/>
              <a:t> </a:t>
            </a:r>
            <a:r>
              <a:rPr lang="ru-RU" dirty="0" err="1" smtClean="0"/>
              <a:t>період</a:t>
            </a:r>
            <a:r>
              <a:rPr lang="ru-RU" dirty="0" smtClean="0"/>
              <a:t> </a:t>
            </a:r>
            <a:r>
              <a:rPr lang="ru-RU" dirty="0" err="1" smtClean="0"/>
              <a:t>тимчасово</a:t>
            </a:r>
            <a:r>
              <a:rPr lang="ru-RU" dirty="0" smtClean="0"/>
              <a:t> </a:t>
            </a:r>
            <a:r>
              <a:rPr lang="ru-RU" dirty="0" err="1" smtClean="0"/>
              <a:t>розійтися</a:t>
            </a:r>
            <a:r>
              <a:rPr lang="ru-RU" dirty="0" smtClean="0"/>
              <a:t>, то </a:t>
            </a:r>
            <a:r>
              <a:rPr lang="ru-RU" dirty="0" err="1" smtClean="0"/>
              <a:t>можна</a:t>
            </a:r>
            <a:r>
              <a:rPr lang="ru-RU" dirty="0" smtClean="0"/>
              <a:t> </a:t>
            </a:r>
            <a:r>
              <a:rPr lang="ru-RU" dirty="0" err="1" smtClean="0"/>
              <a:t>повернути</a:t>
            </a:r>
            <a:r>
              <a:rPr lang="ru-RU" dirty="0" smtClean="0"/>
              <a:t> </a:t>
            </a:r>
            <a:r>
              <a:rPr lang="ru-RU" dirty="0" err="1" smtClean="0"/>
              <a:t>стадію</a:t>
            </a:r>
            <a:r>
              <a:rPr lang="ru-RU" dirty="0" smtClean="0"/>
              <a:t> 1, </a:t>
            </a:r>
            <a:r>
              <a:rPr lang="ru-RU" dirty="0" err="1" smtClean="0"/>
              <a:t>але</a:t>
            </a:r>
            <a:r>
              <a:rPr lang="ru-RU" dirty="0" smtClean="0"/>
              <a:t> </a:t>
            </a:r>
            <a:r>
              <a:rPr lang="ru-RU" dirty="0" err="1" smtClean="0"/>
              <a:t>більшість</a:t>
            </a:r>
            <a:r>
              <a:rPr lang="ru-RU" dirty="0" smtClean="0"/>
              <a:t> просто </a:t>
            </a:r>
            <a:r>
              <a:rPr lang="ru-RU" dirty="0" err="1" smtClean="0"/>
              <a:t>розбігається</a:t>
            </a:r>
            <a:r>
              <a:rPr lang="ru-RU" dirty="0" smtClean="0"/>
              <a:t>, </a:t>
            </a:r>
            <a:r>
              <a:rPr lang="ru-RU" dirty="0" err="1" smtClean="0"/>
              <a:t>знаходить</a:t>
            </a:r>
            <a:r>
              <a:rPr lang="ru-RU" dirty="0" smtClean="0"/>
              <a:t> </a:t>
            </a:r>
            <a:r>
              <a:rPr lang="ru-RU" dirty="0" err="1" smtClean="0"/>
              <a:t>нову</a:t>
            </a:r>
            <a:r>
              <a:rPr lang="ru-RU" dirty="0" smtClean="0"/>
              <a:t> пару </a:t>
            </a:r>
            <a:r>
              <a:rPr lang="ru-RU" dirty="0" err="1" smtClean="0"/>
              <a:t>і</a:t>
            </a:r>
            <a:r>
              <a:rPr lang="ru-RU" dirty="0" smtClean="0"/>
              <a:t> все по колу — </a:t>
            </a:r>
            <a:r>
              <a:rPr lang="ru-RU" dirty="0" err="1" smtClean="0"/>
              <a:t>стадія</a:t>
            </a:r>
            <a:r>
              <a:rPr lang="ru-RU" dirty="0" smtClean="0"/>
              <a:t> 1, 2, 3.</a:t>
            </a:r>
            <a:endParaRPr lang="uk-UA" dirty="0"/>
          </a:p>
        </p:txBody>
      </p:sp>
      <p:pic>
        <p:nvPicPr>
          <p:cNvPr id="26628" name="Picture 2" descr="D:\devushka-otkazala-v-znakomstve-foto.jpg"/>
          <p:cNvPicPr>
            <a:picLocks noChangeAspect="1" noChangeArrowheads="1"/>
          </p:cNvPicPr>
          <p:nvPr/>
        </p:nvPicPr>
        <p:blipFill>
          <a:blip r:embed="rId3" cstate="print"/>
          <a:srcRect/>
          <a:stretch>
            <a:fillRect/>
          </a:stretch>
        </p:blipFill>
        <p:spPr bwMode="auto">
          <a:xfrm>
            <a:off x="3779838" y="3116263"/>
            <a:ext cx="4932362" cy="3289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C:\Users\Homs\Desktop\Рисунок8.jpg"/>
          <p:cNvPicPr>
            <a:picLocks noChangeAspect="1" noChangeArrowheads="1"/>
          </p:cNvPicPr>
          <p:nvPr/>
        </p:nvPicPr>
        <p:blipFill>
          <a:blip r:embed="rId2" cstate="print"/>
          <a:srcRect/>
          <a:stretch>
            <a:fillRect/>
          </a:stretch>
        </p:blipFill>
        <p:spPr bwMode="auto">
          <a:xfrm>
            <a:off x="1588" y="0"/>
            <a:ext cx="9140825" cy="6858000"/>
          </a:xfrm>
          <a:prstGeom prst="rect">
            <a:avLst/>
          </a:prstGeom>
          <a:noFill/>
          <a:ln w="9525">
            <a:noFill/>
            <a:miter lim="800000"/>
            <a:headEnd/>
            <a:tailEnd/>
          </a:ln>
        </p:spPr>
      </p:pic>
      <p:sp>
        <p:nvSpPr>
          <p:cNvPr id="27650" name="Заголовок 1"/>
          <p:cNvSpPr>
            <a:spLocks noGrp="1"/>
          </p:cNvSpPr>
          <p:nvPr>
            <p:ph type="title"/>
          </p:nvPr>
        </p:nvSpPr>
        <p:spPr/>
        <p:txBody>
          <a:bodyPr/>
          <a:lstStyle/>
          <a:p>
            <a:r>
              <a:rPr lang="uk-UA" u="sng" smtClean="0">
                <a:latin typeface="Monotype Corsiva" pitchFamily="66" charset="0"/>
              </a:rPr>
              <a:t>Стадія 4.</a:t>
            </a:r>
            <a:r>
              <a:rPr lang="uk-UA" smtClean="0">
                <a:latin typeface="Monotype Corsiva" pitchFamily="66" charset="0"/>
              </a:rPr>
              <a:t> Дружба, примирення</a:t>
            </a:r>
          </a:p>
        </p:txBody>
      </p:sp>
      <p:sp>
        <p:nvSpPr>
          <p:cNvPr id="27651" name="Содержимое 2"/>
          <p:cNvSpPr>
            <a:spLocks noGrp="1"/>
          </p:cNvSpPr>
          <p:nvPr>
            <p:ph idx="1"/>
          </p:nvPr>
        </p:nvSpPr>
        <p:spPr>
          <a:xfrm>
            <a:off x="468313" y="1196975"/>
            <a:ext cx="8218487" cy="1584325"/>
          </a:xfrm>
        </p:spPr>
        <p:txBody>
          <a:bodyPr/>
          <a:lstStyle/>
          <a:p>
            <a:pPr marL="0" indent="0" algn="just">
              <a:buFont typeface="Arial" charset="0"/>
              <a:buNone/>
            </a:pPr>
            <a:r>
              <a:rPr lang="uk-UA" sz="2400" smtClean="0"/>
              <a:t>Репродуктивна стадія, спільні думки, бажання, почуття. Коли сварки та пристрасті вляглися, пара починає мирно співіснувати і це більше нагадує дружні стосунки. Їм добре як разом так і окремо одне від одного, так звана стадія спокою.</a:t>
            </a:r>
          </a:p>
        </p:txBody>
      </p:sp>
      <p:pic>
        <p:nvPicPr>
          <p:cNvPr id="27652" name="Picture 2" descr="D:\00362209.jpg"/>
          <p:cNvPicPr>
            <a:picLocks noChangeAspect="1" noChangeArrowheads="1"/>
          </p:cNvPicPr>
          <p:nvPr/>
        </p:nvPicPr>
        <p:blipFill>
          <a:blip r:embed="rId3" cstate="print"/>
          <a:srcRect/>
          <a:stretch>
            <a:fillRect/>
          </a:stretch>
        </p:blipFill>
        <p:spPr bwMode="auto">
          <a:xfrm>
            <a:off x="3492500" y="2790825"/>
            <a:ext cx="5114925" cy="364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C:\Users\Homs\Desktop\Рисунок11.jpg"/>
          <p:cNvPicPr>
            <a:picLocks noChangeAspect="1" noChangeArrowheads="1"/>
          </p:cNvPicPr>
          <p:nvPr/>
        </p:nvPicPr>
        <p:blipFill>
          <a:blip r:embed="rId2" cstate="print"/>
          <a:srcRect/>
          <a:stretch>
            <a:fillRect/>
          </a:stretch>
        </p:blipFill>
        <p:spPr bwMode="auto">
          <a:xfrm>
            <a:off x="1588" y="0"/>
            <a:ext cx="9140825" cy="6858000"/>
          </a:xfrm>
          <a:prstGeom prst="rect">
            <a:avLst/>
          </a:prstGeom>
          <a:noFill/>
          <a:ln w="9525">
            <a:noFill/>
            <a:miter lim="800000"/>
            <a:headEnd/>
            <a:tailEnd/>
          </a:ln>
        </p:spPr>
      </p:pic>
      <p:sp>
        <p:nvSpPr>
          <p:cNvPr id="28674" name="Заголовок 1"/>
          <p:cNvSpPr>
            <a:spLocks noGrp="1"/>
          </p:cNvSpPr>
          <p:nvPr>
            <p:ph type="title"/>
          </p:nvPr>
        </p:nvSpPr>
        <p:spPr/>
        <p:txBody>
          <a:bodyPr/>
          <a:lstStyle/>
          <a:p>
            <a:r>
              <a:rPr lang="uk-UA" u="sng" smtClean="0">
                <a:latin typeface="Monotype Corsiva" pitchFamily="66" charset="0"/>
              </a:rPr>
              <a:t>Стадія 5.</a:t>
            </a:r>
            <a:r>
              <a:rPr lang="uk-UA" smtClean="0">
                <a:latin typeface="Monotype Corsiva" pitchFamily="66" charset="0"/>
              </a:rPr>
              <a:t> Справжнє кохання від Бога.</a:t>
            </a:r>
          </a:p>
        </p:txBody>
      </p:sp>
      <p:sp>
        <p:nvSpPr>
          <p:cNvPr id="28675" name="Содержимое 2"/>
          <p:cNvSpPr>
            <a:spLocks noGrp="1"/>
          </p:cNvSpPr>
          <p:nvPr>
            <p:ph idx="1"/>
          </p:nvPr>
        </p:nvSpPr>
        <p:spPr>
          <a:xfrm>
            <a:off x="684213" y="1196975"/>
            <a:ext cx="8002587" cy="1871663"/>
          </a:xfrm>
        </p:spPr>
        <p:txBody>
          <a:bodyPr/>
          <a:lstStyle/>
          <a:p>
            <a:pPr marL="82550" indent="15875" algn="just">
              <a:buFont typeface="Arial" charset="0"/>
              <a:buNone/>
            </a:pPr>
            <a:r>
              <a:rPr lang="uk-UA" sz="2200" smtClean="0"/>
              <a:t>Не всі можуть дійти до цієї стадії, деякі обриваються на стадії Відторгнення, тому відчути це дано не всім. Це етап взаємної прив'язаності та гармонії, великої самопожертви одного заради другого, відчуття щастя, коли даруєш тепло партнеру. Тобі не важлива краса партнера і скоріш за все ви обоє вже не молоді…</a:t>
            </a:r>
          </a:p>
        </p:txBody>
      </p:sp>
      <p:pic>
        <p:nvPicPr>
          <p:cNvPr id="28676" name="Picture 2" descr="D:\fc8263.jpg"/>
          <p:cNvPicPr>
            <a:picLocks noChangeAspect="1" noChangeArrowheads="1"/>
          </p:cNvPicPr>
          <p:nvPr/>
        </p:nvPicPr>
        <p:blipFill>
          <a:blip r:embed="rId3" cstate="print"/>
          <a:srcRect/>
          <a:stretch>
            <a:fillRect/>
          </a:stretch>
        </p:blipFill>
        <p:spPr bwMode="auto">
          <a:xfrm>
            <a:off x="1979613" y="3068638"/>
            <a:ext cx="5203825" cy="3322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descr="C:\Users\Homs\Desktop\Рисунок12.jpg"/>
          <p:cNvPicPr>
            <a:picLocks noChangeAspect="1" noChangeArrowheads="1"/>
          </p:cNvPicPr>
          <p:nvPr/>
        </p:nvPicPr>
        <p:blipFill>
          <a:blip r:embed="rId2" cstate="print"/>
          <a:srcRect/>
          <a:stretch>
            <a:fillRect/>
          </a:stretch>
        </p:blipFill>
        <p:spPr bwMode="auto">
          <a:xfrm>
            <a:off x="0" y="9525"/>
            <a:ext cx="9144000" cy="6838950"/>
          </a:xfrm>
          <a:prstGeom prst="rect">
            <a:avLst/>
          </a:prstGeom>
          <a:noFill/>
          <a:ln w="9525">
            <a:noFill/>
            <a:miter lim="800000"/>
            <a:headEnd/>
            <a:tailEnd/>
          </a:ln>
        </p:spPr>
      </p:pic>
      <p:sp>
        <p:nvSpPr>
          <p:cNvPr id="29698" name="Заголовок 1"/>
          <p:cNvSpPr>
            <a:spLocks noGrp="1"/>
          </p:cNvSpPr>
          <p:nvPr>
            <p:ph type="title"/>
          </p:nvPr>
        </p:nvSpPr>
        <p:spPr>
          <a:xfrm>
            <a:off x="468313" y="188913"/>
            <a:ext cx="3455987" cy="1143000"/>
          </a:xfrm>
        </p:spPr>
        <p:txBody>
          <a:bodyPr/>
          <a:lstStyle/>
          <a:p>
            <a:r>
              <a:rPr lang="uk-UA" b="1" smtClean="0">
                <a:latin typeface="Monotype Corsiva" pitchFamily="66" charset="0"/>
              </a:rPr>
              <a:t>Фенілетиламін</a:t>
            </a:r>
            <a:endParaRPr lang="uk-UA" smtClean="0">
              <a:latin typeface="Monotype Corsiva" pitchFamily="66" charset="0"/>
            </a:endParaRPr>
          </a:p>
        </p:txBody>
      </p:sp>
      <p:sp>
        <p:nvSpPr>
          <p:cNvPr id="29699" name="Содержимое 2"/>
          <p:cNvSpPr>
            <a:spLocks noGrp="1"/>
          </p:cNvSpPr>
          <p:nvPr>
            <p:ph idx="1"/>
          </p:nvPr>
        </p:nvSpPr>
        <p:spPr>
          <a:xfrm>
            <a:off x="3851275" y="620713"/>
            <a:ext cx="4968875" cy="5832475"/>
          </a:xfrm>
        </p:spPr>
        <p:txBody>
          <a:bodyPr/>
          <a:lstStyle/>
          <a:p>
            <a:pPr marL="0" indent="0">
              <a:buFont typeface="Arial" charset="0"/>
              <a:buNone/>
            </a:pPr>
            <a:r>
              <a:rPr lang="uk-UA" sz="2200" smtClean="0"/>
              <a:t>Фенілетиламін (</a:t>
            </a:r>
            <a:r>
              <a:rPr lang="uk-UA" sz="2200" i="1" smtClean="0"/>
              <a:t>2-фенілетиламін,  </a:t>
            </a:r>
            <a:r>
              <a:rPr lang="el-GR" sz="2200" i="1" smtClean="0"/>
              <a:t>β-</a:t>
            </a:r>
            <a:r>
              <a:rPr lang="uk-UA" sz="2200" i="1" smtClean="0"/>
              <a:t>Фенілетиламін, 1-аміно-2-феніл-етан, </a:t>
            </a:r>
            <a:r>
              <a:rPr lang="en-US" sz="2200" i="1" smtClean="0"/>
              <a:t>PEA</a:t>
            </a:r>
            <a:r>
              <a:rPr lang="en-US" sz="2200" smtClean="0"/>
              <a:t>) - </a:t>
            </a:r>
            <a:r>
              <a:rPr lang="uk-UA" sz="2200" smtClean="0"/>
              <a:t>хімічна сполука, що є початковим з'єднанням для деяких природних </a:t>
            </a:r>
            <a:r>
              <a:rPr lang="uk-UA" sz="2200" smtClean="0">
                <a:hlinkClick r:id="rId3"/>
              </a:rPr>
              <a:t>нейромедіаторів</a:t>
            </a:r>
            <a:r>
              <a:rPr lang="uk-UA" sz="2200" smtClean="0"/>
              <a:t>, а його похідні є психоделіками і стимуляторами. Масляниста рідина, малорозчинна у воді (4,2 мл в 100 мл води) і добре - в органічних розчинниках (діетиловий ефір, етанол тощо)</a:t>
            </a:r>
            <a:br>
              <a:rPr lang="uk-UA" sz="2200" smtClean="0"/>
            </a:br>
            <a:r>
              <a:rPr lang="uk-UA" sz="2200" smtClean="0"/>
              <a:t>Законність: Речовина включено до Таблиці </a:t>
            </a:r>
            <a:r>
              <a:rPr lang="en-US" sz="2200" smtClean="0"/>
              <a:t>II </a:t>
            </a:r>
            <a:r>
              <a:rPr lang="uk-UA" sz="2200" smtClean="0"/>
              <a:t>прекурсорів, обіг яких на території України обмежено і стосовно яких встановлюються загальні заходи контролю.</a:t>
            </a:r>
          </a:p>
        </p:txBody>
      </p:sp>
      <p:pic>
        <p:nvPicPr>
          <p:cNvPr id="29700" name="Picture 2" descr="D:\51068301.png"/>
          <p:cNvPicPr>
            <a:picLocks noChangeAspect="1" noChangeArrowheads="1"/>
          </p:cNvPicPr>
          <p:nvPr/>
        </p:nvPicPr>
        <p:blipFill>
          <a:blip r:embed="rId4" cstate="print"/>
          <a:srcRect/>
          <a:stretch>
            <a:fillRect/>
          </a:stretch>
        </p:blipFill>
        <p:spPr bwMode="auto">
          <a:xfrm>
            <a:off x="755650" y="1341438"/>
            <a:ext cx="2952750" cy="1519237"/>
          </a:xfrm>
          <a:prstGeom prst="rect">
            <a:avLst/>
          </a:prstGeom>
          <a:noFill/>
          <a:ln w="9525">
            <a:noFill/>
            <a:miter lim="800000"/>
            <a:headEnd/>
            <a:tailEnd/>
          </a:ln>
        </p:spPr>
      </p:pic>
      <p:pic>
        <p:nvPicPr>
          <p:cNvPr id="29701" name="Рисунок 7" descr="Фенілетиламін"/>
          <p:cNvPicPr>
            <a:picLocks noChangeAspect="1" noChangeArrowheads="1"/>
          </p:cNvPicPr>
          <p:nvPr/>
        </p:nvPicPr>
        <p:blipFill>
          <a:blip r:embed="rId5" cstate="print"/>
          <a:srcRect/>
          <a:stretch>
            <a:fillRect/>
          </a:stretch>
        </p:blipFill>
        <p:spPr bwMode="auto">
          <a:xfrm>
            <a:off x="684213" y="2997200"/>
            <a:ext cx="3024187" cy="2228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6" descr="C:\Users\Homs\Desktop\Рисунок3.jpg"/>
          <p:cNvPicPr>
            <a:picLocks noChangeAspect="1" noChangeArrowheads="1"/>
          </p:cNvPicPr>
          <p:nvPr/>
        </p:nvPicPr>
        <p:blipFill>
          <a:blip r:embed="rId2" cstate="print"/>
          <a:srcRect/>
          <a:stretch>
            <a:fillRect/>
          </a:stretch>
        </p:blipFill>
        <p:spPr bwMode="auto">
          <a:xfrm>
            <a:off x="0" y="-20638"/>
            <a:ext cx="9144000" cy="6899276"/>
          </a:xfrm>
          <a:prstGeom prst="rect">
            <a:avLst/>
          </a:prstGeom>
          <a:noFill/>
          <a:ln w="9525">
            <a:noFill/>
            <a:miter lim="800000"/>
            <a:headEnd/>
            <a:tailEnd/>
          </a:ln>
        </p:spPr>
      </p:pic>
      <p:sp>
        <p:nvSpPr>
          <p:cNvPr id="30722" name="Заголовок 1"/>
          <p:cNvSpPr>
            <a:spLocks noGrp="1"/>
          </p:cNvSpPr>
          <p:nvPr>
            <p:ph type="title"/>
          </p:nvPr>
        </p:nvSpPr>
        <p:spPr/>
        <p:txBody>
          <a:bodyPr/>
          <a:lstStyle/>
          <a:p>
            <a:r>
              <a:rPr lang="uk-UA" smtClean="0">
                <a:latin typeface="Monotype Corsiva" pitchFamily="66" charset="0"/>
              </a:rPr>
              <a:t>Гормони щастя</a:t>
            </a:r>
          </a:p>
        </p:txBody>
      </p:sp>
      <p:pic>
        <p:nvPicPr>
          <p:cNvPr id="30723" name="Picture 4"/>
          <p:cNvPicPr>
            <a:picLocks noChangeAspect="1" noChangeArrowheads="1"/>
          </p:cNvPicPr>
          <p:nvPr/>
        </p:nvPicPr>
        <p:blipFill>
          <a:blip r:embed="rId3" cstate="print"/>
          <a:srcRect l="25917" t="26791" r="22896" b="29459"/>
          <a:stretch>
            <a:fillRect/>
          </a:stretch>
        </p:blipFill>
        <p:spPr bwMode="auto">
          <a:xfrm>
            <a:off x="1187450" y="1484313"/>
            <a:ext cx="74168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C:\Users\Homs\Desktop\Рисунок13.jpg"/>
          <p:cNvPicPr>
            <a:picLocks noChangeAspect="1" noChangeArrowheads="1"/>
          </p:cNvPicPr>
          <p:nvPr/>
        </p:nvPicPr>
        <p:blipFill>
          <a:blip r:embed="rId2" cstate="print"/>
          <a:srcRect/>
          <a:stretch>
            <a:fillRect/>
          </a:stretch>
        </p:blipFill>
        <p:spPr bwMode="auto">
          <a:xfrm>
            <a:off x="0" y="0"/>
            <a:ext cx="9139238" cy="6858000"/>
          </a:xfrm>
          <a:prstGeom prst="rect">
            <a:avLst/>
          </a:prstGeom>
          <a:noFill/>
          <a:ln w="9525">
            <a:noFill/>
            <a:miter lim="800000"/>
            <a:headEnd/>
            <a:tailEnd/>
          </a:ln>
        </p:spPr>
      </p:pic>
      <p:pic>
        <p:nvPicPr>
          <p:cNvPr id="5" name="Picture 1"/>
          <p:cNvPicPr>
            <a:picLocks noChangeAspect="1" noChangeArrowheads="1"/>
          </p:cNvPicPr>
          <p:nvPr/>
        </p:nvPicPr>
        <p:blipFill>
          <a:blip r:embed="rId3" cstate="print"/>
          <a:srcRect t="4858" b="47359"/>
          <a:stretch>
            <a:fillRect/>
          </a:stretch>
        </p:blipFill>
        <p:spPr bwMode="auto">
          <a:xfrm>
            <a:off x="900113" y="1557338"/>
            <a:ext cx="7559675" cy="3095625"/>
          </a:xfrm>
          <a:prstGeom prst="rect">
            <a:avLst/>
          </a:prstGeom>
          <a:noFill/>
          <a:ln w="9525">
            <a:noFill/>
            <a:round/>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ppt_x</p:attrName>
                                        </p:attrNameLst>
                                      </p:cBhvr>
                                      <p:tavLst>
                                        <p:tav tm="0">
                                          <p:val>
                                            <p:strVal val="#ppt_x"/>
                                          </p:val>
                                        </p:tav>
                                        <p:tav tm="100000">
                                          <p:val>
                                            <p:strVal val="#ppt_x"/>
                                          </p:val>
                                        </p:tav>
                                      </p:tavLst>
                                    </p:anim>
                                    <p:anim calcmode="lin" valueType="num">
                                      <p:cBhvr>
                                        <p:cTn id="9"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C:\Users\Homs\Desktop\Рисунок6.jpg"/>
          <p:cNvPicPr>
            <a:picLocks noChangeAspect="1" noChangeArrowheads="1"/>
          </p:cNvPicPr>
          <p:nvPr/>
        </p:nvPicPr>
        <p:blipFill>
          <a:blip r:embed="rId2" cstate="print"/>
          <a:srcRect/>
          <a:stretch>
            <a:fillRect/>
          </a:stretch>
        </p:blipFill>
        <p:spPr bwMode="auto">
          <a:xfrm>
            <a:off x="20638" y="0"/>
            <a:ext cx="9102725" cy="6858000"/>
          </a:xfrm>
          <a:prstGeom prst="rect">
            <a:avLst/>
          </a:prstGeom>
          <a:noFill/>
          <a:ln w="9525">
            <a:noFill/>
            <a:miter lim="800000"/>
            <a:headEnd/>
            <a:tailEnd/>
          </a:ln>
        </p:spPr>
      </p:pic>
      <p:pic>
        <p:nvPicPr>
          <p:cNvPr id="32770" name="Picture 1"/>
          <p:cNvPicPr>
            <a:picLocks noChangeAspect="1" noChangeArrowheads="1"/>
          </p:cNvPicPr>
          <p:nvPr/>
        </p:nvPicPr>
        <p:blipFill>
          <a:blip r:embed="rId3" cstate="print"/>
          <a:srcRect l="30510" t="39043" r="26176" b="27708"/>
          <a:stretch>
            <a:fillRect/>
          </a:stretch>
        </p:blipFill>
        <p:spPr bwMode="auto">
          <a:xfrm>
            <a:off x="1258888" y="1484313"/>
            <a:ext cx="7273925" cy="3457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Заголовок 1"/>
          <p:cNvSpPr>
            <a:spLocks noGrp="1"/>
          </p:cNvSpPr>
          <p:nvPr>
            <p:ph type="title"/>
          </p:nvPr>
        </p:nvSpPr>
        <p:spPr>
          <a:xfrm>
            <a:off x="0" y="0"/>
            <a:ext cx="9144000" cy="765175"/>
          </a:xfrm>
        </p:spPr>
        <p:txBody>
          <a:bodyPr/>
          <a:lstStyle/>
          <a:p>
            <a:r>
              <a:rPr lang="uk-UA" smtClean="0">
                <a:latin typeface="Monotype Corsiva" pitchFamily="66" charset="0"/>
              </a:rPr>
              <a:t>Будова головного мозку</a:t>
            </a:r>
          </a:p>
        </p:txBody>
      </p:sp>
      <p:pic>
        <p:nvPicPr>
          <p:cNvPr id="34818" name="Picture 2" descr="https://im0-tub-ua.yandex.net/i?id=86d6b60554d9f93f75c2d486b9444f11-l&amp;n=13"/>
          <p:cNvPicPr>
            <a:picLocks noChangeAspect="1" noChangeArrowheads="1"/>
          </p:cNvPicPr>
          <p:nvPr/>
        </p:nvPicPr>
        <p:blipFill>
          <a:blip r:embed="rId2" cstate="print"/>
          <a:srcRect/>
          <a:stretch>
            <a:fillRect/>
          </a:stretch>
        </p:blipFill>
        <p:spPr bwMode="auto">
          <a:xfrm>
            <a:off x="0" y="692150"/>
            <a:ext cx="9144000" cy="616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Заголовок 1"/>
          <p:cNvSpPr>
            <a:spLocks noGrp="1"/>
          </p:cNvSpPr>
          <p:nvPr>
            <p:ph type="title"/>
          </p:nvPr>
        </p:nvSpPr>
        <p:spPr>
          <a:xfrm>
            <a:off x="0" y="0"/>
            <a:ext cx="9144000" cy="981075"/>
          </a:xfrm>
        </p:spPr>
        <p:txBody>
          <a:bodyPr/>
          <a:lstStyle/>
          <a:p>
            <a:r>
              <a:rPr lang="uk-UA" smtClean="0">
                <a:latin typeface="Monotype Corsiva" pitchFamily="66" charset="0"/>
              </a:rPr>
              <a:t>Схема перетворення ФЕА в азот </a:t>
            </a:r>
          </a:p>
        </p:txBody>
      </p:sp>
      <p:pic>
        <p:nvPicPr>
          <p:cNvPr id="4" name="Picture 2"/>
          <p:cNvPicPr>
            <a:picLocks noChangeAspect="1" noChangeArrowheads="1"/>
          </p:cNvPicPr>
          <p:nvPr/>
        </p:nvPicPr>
        <p:blipFill>
          <a:blip r:embed="rId2" cstate="print">
            <a:grayscl/>
            <a:biLevel thresh="50000"/>
          </a:blip>
          <a:srcRect/>
          <a:stretch>
            <a:fillRect/>
          </a:stretch>
        </p:blipFill>
        <p:spPr bwMode="auto">
          <a:xfrm>
            <a:off x="0" y="836613"/>
            <a:ext cx="9144000" cy="6021387"/>
          </a:xfrm>
          <a:prstGeom prst="rect">
            <a:avLst/>
          </a:prstGeom>
          <a:noFill/>
          <a:ln w="9525">
            <a:noFill/>
            <a:round/>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Заголовок 1"/>
          <p:cNvSpPr>
            <a:spLocks noGrp="1"/>
          </p:cNvSpPr>
          <p:nvPr>
            <p:ph type="title"/>
          </p:nvPr>
        </p:nvSpPr>
        <p:spPr>
          <a:xfrm>
            <a:off x="1403350" y="3284538"/>
            <a:ext cx="7129463" cy="2520950"/>
          </a:xfrm>
        </p:spPr>
        <p:txBody>
          <a:bodyPr/>
          <a:lstStyle/>
          <a:p>
            <a:r>
              <a:rPr lang="uk-UA" sz="2800" smtClean="0">
                <a:latin typeface="Monotype Corsiva" pitchFamily="66" charset="0"/>
              </a:rPr>
              <a:t>Всі ці  речовини належать до наркотичних , адже за хімічним складом ендорфін схожий на наркотичну речовину </a:t>
            </a:r>
            <a:r>
              <a:rPr lang="uk-UA" sz="2800" u="sng" smtClean="0">
                <a:latin typeface="Monotype Corsiva" pitchFamily="66" charset="0"/>
              </a:rPr>
              <a:t>морфін,</a:t>
            </a:r>
            <a:r>
              <a:rPr lang="uk-UA" sz="2800" smtClean="0">
                <a:latin typeface="Monotype Corsiva" pitchFamily="66" charset="0"/>
              </a:rPr>
              <a:t> але у власному організмі вони всі знаходяться  під нейрогуморальним контролем. </a:t>
            </a:r>
          </a:p>
        </p:txBody>
      </p:sp>
      <p:pic>
        <p:nvPicPr>
          <p:cNvPr id="36866" name="Picture 2" descr="C:\Users\Homs\AppData\Local\Yandex\YandexBrowser\Application\17.3.0.1785\metabolizm51.jpg"/>
          <p:cNvPicPr>
            <a:picLocks noChangeAspect="1" noChangeArrowheads="1"/>
          </p:cNvPicPr>
          <p:nvPr/>
        </p:nvPicPr>
        <p:blipFill>
          <a:blip r:embed="rId2" cstate="print"/>
          <a:srcRect r="58914"/>
          <a:stretch>
            <a:fillRect/>
          </a:stretch>
        </p:blipFill>
        <p:spPr bwMode="auto">
          <a:xfrm>
            <a:off x="5940425" y="1628775"/>
            <a:ext cx="2303463" cy="1584325"/>
          </a:xfrm>
          <a:prstGeom prst="rect">
            <a:avLst/>
          </a:prstGeom>
          <a:noFill/>
          <a:ln w="9525">
            <a:noFill/>
            <a:miter lim="800000"/>
            <a:headEnd/>
            <a:tailEnd/>
          </a:ln>
        </p:spPr>
      </p:pic>
      <p:pic>
        <p:nvPicPr>
          <p:cNvPr id="36867" name="Picture 3" descr="C:\Users\Homs\AppData\Local\Yandex\YandexBrowser\Application\17.3.0.1785\i.jpg"/>
          <p:cNvPicPr>
            <a:picLocks noChangeAspect="1" noChangeArrowheads="1"/>
          </p:cNvPicPr>
          <p:nvPr/>
        </p:nvPicPr>
        <p:blipFill>
          <a:blip r:embed="rId3" cstate="print"/>
          <a:srcRect l="53149" t="21844" r="1176" b="9499"/>
          <a:stretch>
            <a:fillRect/>
          </a:stretch>
        </p:blipFill>
        <p:spPr bwMode="auto">
          <a:xfrm>
            <a:off x="1187450" y="1628775"/>
            <a:ext cx="4176713" cy="1584325"/>
          </a:xfrm>
          <a:prstGeom prst="rect">
            <a:avLst/>
          </a:prstGeom>
          <a:noFill/>
          <a:ln w="9525">
            <a:noFill/>
            <a:miter lim="800000"/>
            <a:headEnd/>
            <a:tailEnd/>
          </a:ln>
        </p:spPr>
      </p:pic>
      <p:sp>
        <p:nvSpPr>
          <p:cNvPr id="5" name="Заголовок 1"/>
          <p:cNvSpPr txBox="1">
            <a:spLocks/>
          </p:cNvSpPr>
          <p:nvPr/>
        </p:nvSpPr>
        <p:spPr>
          <a:xfrm>
            <a:off x="611188" y="333375"/>
            <a:ext cx="8229600" cy="1143000"/>
          </a:xfrm>
          <a:prstGeom prst="rect">
            <a:avLst/>
          </a:prstGeom>
        </p:spPr>
        <p:txBody>
          <a:bodyPr anchor="ctr">
            <a:normAutofit/>
          </a:bodyPr>
          <a:lstStyle/>
          <a:p>
            <a:pPr algn="ctr" fontAlgn="auto">
              <a:spcAft>
                <a:spcPts val="0"/>
              </a:spcAft>
              <a:defRPr/>
            </a:pPr>
            <a:r>
              <a:rPr lang="uk-UA" sz="4400" dirty="0" err="1">
                <a:solidFill>
                  <a:srgbClr val="FF0000"/>
                </a:solidFill>
                <a:latin typeface="Monotype Corsiva" pitchFamily="66" charset="0"/>
                <a:ea typeface="+mj-ea"/>
                <a:cs typeface="+mj-cs"/>
              </a:rPr>
              <a:t>Поріняння</a:t>
            </a:r>
            <a:r>
              <a:rPr lang="uk-UA" sz="4400" dirty="0">
                <a:solidFill>
                  <a:srgbClr val="FF0000"/>
                </a:solidFill>
                <a:latin typeface="Monotype Corsiva" pitchFamily="66" charset="0"/>
                <a:ea typeface="+mj-ea"/>
                <a:cs typeface="+mj-cs"/>
              </a:rPr>
              <a:t> </a:t>
            </a:r>
            <a:r>
              <a:rPr lang="uk-UA" sz="4400" dirty="0" err="1">
                <a:solidFill>
                  <a:srgbClr val="FF0000"/>
                </a:solidFill>
                <a:latin typeface="Monotype Corsiva" pitchFamily="66" charset="0"/>
                <a:ea typeface="+mj-ea"/>
                <a:cs typeface="+mj-cs"/>
              </a:rPr>
              <a:t>серотоніна</a:t>
            </a:r>
            <a:r>
              <a:rPr lang="uk-UA" sz="4400" dirty="0">
                <a:solidFill>
                  <a:srgbClr val="FF0000"/>
                </a:solidFill>
                <a:latin typeface="Monotype Corsiva" pitchFamily="66" charset="0"/>
                <a:ea typeface="+mj-ea"/>
                <a:cs typeface="+mj-cs"/>
              </a:rPr>
              <a:t> і </a:t>
            </a:r>
            <a:r>
              <a:rPr lang="uk-UA" sz="4400" dirty="0" err="1">
                <a:solidFill>
                  <a:srgbClr val="FF0000"/>
                </a:solidFill>
                <a:latin typeface="Monotype Corsiva" pitchFamily="66" charset="0"/>
                <a:ea typeface="+mj-ea"/>
                <a:cs typeface="+mj-cs"/>
              </a:rPr>
              <a:t>морфіна</a:t>
            </a:r>
            <a:endParaRPr lang="uk-UA" sz="4400" dirty="0">
              <a:solidFill>
                <a:srgbClr val="FF0000"/>
              </a:solidFill>
              <a:latin typeface="Monotype Corsiva" pitchFamily="66" charset="0"/>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Содержимое 2"/>
          <p:cNvSpPr>
            <a:spLocks noGrp="1"/>
          </p:cNvSpPr>
          <p:nvPr>
            <p:ph idx="1"/>
          </p:nvPr>
        </p:nvSpPr>
        <p:spPr/>
        <p:txBody>
          <a:bodyPr/>
          <a:lstStyle/>
          <a:p>
            <a:endParaRPr lang="uk-UA" smtClean="0"/>
          </a:p>
        </p:txBody>
      </p:sp>
      <p:pic>
        <p:nvPicPr>
          <p:cNvPr id="37890" name="Picture 2" descr="http://life-move.ru/wp-content/uploads/2016/05/CMNkGSr3ymw.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Заголовок 1"/>
          <p:cNvSpPr>
            <a:spLocks noGrp="1"/>
          </p:cNvSpPr>
          <p:nvPr>
            <p:ph type="title"/>
          </p:nvPr>
        </p:nvSpPr>
        <p:spPr/>
        <p:txBody>
          <a:bodyPr/>
          <a:lstStyle/>
          <a:p>
            <a:r>
              <a:rPr lang="uk-UA" smtClean="0">
                <a:latin typeface="Monotype Corsiva" pitchFamily="66" charset="0"/>
              </a:rPr>
              <a:t>Стилі кохання</a:t>
            </a:r>
          </a:p>
        </p:txBody>
      </p:sp>
      <p:sp>
        <p:nvSpPr>
          <p:cNvPr id="3" name="Содержимое 2"/>
          <p:cNvSpPr>
            <a:spLocks noGrp="1"/>
          </p:cNvSpPr>
          <p:nvPr>
            <p:ph idx="1"/>
          </p:nvPr>
        </p:nvSpPr>
        <p:spPr>
          <a:xfrm>
            <a:off x="971550" y="1052513"/>
            <a:ext cx="7715250" cy="5113337"/>
          </a:xfrm>
        </p:spPr>
        <p:txBody>
          <a:bodyPr rtlCol="0">
            <a:normAutofit fontScale="92500" lnSpcReduction="10000"/>
          </a:bodyPr>
          <a:lstStyle/>
          <a:p>
            <a:pPr marL="85725" indent="0" fontAlgn="auto">
              <a:spcAft>
                <a:spcPts val="0"/>
              </a:spcAft>
              <a:buFont typeface="Arial" pitchFamily="34" charset="0"/>
              <a:buNone/>
              <a:defRPr/>
            </a:pPr>
            <a:r>
              <a:rPr lang="uk-UA" dirty="0" smtClean="0">
                <a:latin typeface="Monotype Corsiva" pitchFamily="66" charset="0"/>
              </a:rPr>
              <a:t>Ерос – кохання до ідеалу,  </a:t>
            </a:r>
          </a:p>
          <a:p>
            <a:pPr marL="85725" indent="0" fontAlgn="auto">
              <a:spcAft>
                <a:spcPts val="0"/>
              </a:spcAft>
              <a:buFont typeface="Arial" pitchFamily="34" charset="0"/>
              <a:buNone/>
              <a:defRPr/>
            </a:pPr>
            <a:r>
              <a:rPr lang="uk-UA" dirty="0" err="1" smtClean="0">
                <a:latin typeface="Monotype Corsiva" pitchFamily="66" charset="0"/>
              </a:rPr>
              <a:t>Лудос</a:t>
            </a:r>
            <a:r>
              <a:rPr lang="uk-UA" dirty="0" smtClean="0">
                <a:latin typeface="Monotype Corsiva" pitchFamily="66" charset="0"/>
              </a:rPr>
              <a:t> – кохання як гра,  </a:t>
            </a:r>
          </a:p>
          <a:p>
            <a:pPr marL="85725" indent="0" fontAlgn="auto">
              <a:spcAft>
                <a:spcPts val="0"/>
              </a:spcAft>
              <a:buFont typeface="Arial" pitchFamily="34" charset="0"/>
              <a:buNone/>
              <a:defRPr/>
            </a:pPr>
            <a:r>
              <a:rPr lang="uk-UA" dirty="0" err="1" smtClean="0">
                <a:latin typeface="Monotype Corsiva" pitchFamily="66" charset="0"/>
              </a:rPr>
              <a:t>Сторге</a:t>
            </a:r>
            <a:r>
              <a:rPr lang="uk-UA" dirty="0" smtClean="0">
                <a:latin typeface="Monotype Corsiva" pitchFamily="66" charset="0"/>
              </a:rPr>
              <a:t>  -  Любов як дружба. </a:t>
            </a:r>
          </a:p>
          <a:p>
            <a:pPr marL="85725" indent="0" fontAlgn="auto">
              <a:spcAft>
                <a:spcPts val="0"/>
              </a:spcAft>
              <a:buFont typeface="Arial" pitchFamily="34" charset="0"/>
              <a:buNone/>
              <a:defRPr/>
            </a:pPr>
            <a:r>
              <a:rPr lang="ru-RU" b="1" dirty="0" err="1" smtClean="0">
                <a:latin typeface="Monotype Corsiva" pitchFamily="66" charset="0"/>
              </a:rPr>
              <a:t>Кохання-ерос</a:t>
            </a:r>
            <a:r>
              <a:rPr lang="ru-RU" dirty="0" smtClean="0">
                <a:latin typeface="Monotype Corsiva" pitchFamily="66" charset="0"/>
              </a:rPr>
              <a:t> - </a:t>
            </a:r>
            <a:r>
              <a:rPr lang="ru-RU" dirty="0" err="1" smtClean="0">
                <a:latin typeface="Monotype Corsiva" pitchFamily="66" charset="0"/>
              </a:rPr>
              <a:t>сильне</a:t>
            </a:r>
            <a:r>
              <a:rPr lang="ru-RU" dirty="0" smtClean="0">
                <a:latin typeface="Monotype Corsiva" pitchFamily="66" charset="0"/>
              </a:rPr>
              <a:t> </a:t>
            </a:r>
            <a:r>
              <a:rPr lang="ru-RU" dirty="0" err="1" smtClean="0">
                <a:latin typeface="Monotype Corsiva" pitchFamily="66" charset="0"/>
              </a:rPr>
              <a:t>почуття</a:t>
            </a:r>
            <a:r>
              <a:rPr lang="ru-RU" dirty="0" smtClean="0">
                <a:latin typeface="Monotype Corsiva" pitchFamily="66" charset="0"/>
              </a:rPr>
              <a:t>, </a:t>
            </a:r>
            <a:r>
              <a:rPr lang="ru-RU" dirty="0" err="1" smtClean="0">
                <a:latin typeface="Monotype Corsiva" pitchFamily="66" charset="0"/>
              </a:rPr>
              <a:t>прагнення</a:t>
            </a:r>
            <a:r>
              <a:rPr lang="ru-RU" dirty="0" smtClean="0">
                <a:latin typeface="Monotype Corsiva" pitchFamily="66" charset="0"/>
              </a:rPr>
              <a:t> </a:t>
            </a:r>
            <a:r>
              <a:rPr lang="ru-RU" dirty="0" err="1" smtClean="0">
                <a:latin typeface="Monotype Corsiva" pitchFamily="66" charset="0"/>
              </a:rPr>
              <a:t>повного</a:t>
            </a:r>
            <a:r>
              <a:rPr lang="ru-RU" dirty="0" smtClean="0">
                <a:latin typeface="Monotype Corsiva" pitchFamily="66" charset="0"/>
              </a:rPr>
              <a:t> </a:t>
            </a:r>
            <a:r>
              <a:rPr lang="ru-RU" dirty="0" err="1" smtClean="0">
                <a:latin typeface="Monotype Corsiva" pitchFamily="66" charset="0"/>
              </a:rPr>
              <a:t>фізичного</a:t>
            </a:r>
            <a:r>
              <a:rPr lang="ru-RU" dirty="0" smtClean="0">
                <a:latin typeface="Monotype Corsiva" pitchFamily="66" charset="0"/>
              </a:rPr>
              <a:t> </a:t>
            </a:r>
            <a:r>
              <a:rPr lang="ru-RU" dirty="0" err="1" smtClean="0">
                <a:latin typeface="Monotype Corsiva" pitchFamily="66" charset="0"/>
              </a:rPr>
              <a:t>володіння</a:t>
            </a:r>
            <a:r>
              <a:rPr lang="ru-RU" dirty="0" smtClean="0">
                <a:latin typeface="Monotype Corsiva" pitchFamily="66" charset="0"/>
              </a:rPr>
              <a:t>, </a:t>
            </a:r>
            <a:r>
              <a:rPr lang="ru-RU" dirty="0" err="1" smtClean="0">
                <a:latin typeface="Monotype Corsiva" pitchFamily="66" charset="0"/>
              </a:rPr>
              <a:t>кохання-пристрасть</a:t>
            </a:r>
            <a:r>
              <a:rPr lang="ru-RU" dirty="0" smtClean="0">
                <a:latin typeface="Monotype Corsiva" pitchFamily="66" charset="0"/>
              </a:rPr>
              <a:t>, коли </a:t>
            </a:r>
            <a:r>
              <a:rPr lang="ru-RU" dirty="0" err="1" smtClean="0">
                <a:latin typeface="Monotype Corsiva" pitchFamily="66" charset="0"/>
              </a:rPr>
              <a:t>інтелектуальні</a:t>
            </a:r>
            <a:r>
              <a:rPr lang="ru-RU" dirty="0" smtClean="0">
                <a:latin typeface="Monotype Corsiva" pitchFamily="66" charset="0"/>
              </a:rPr>
              <a:t> </a:t>
            </a:r>
            <a:r>
              <a:rPr lang="ru-RU" dirty="0" err="1" smtClean="0">
                <a:latin typeface="Monotype Corsiva" pitchFamily="66" charset="0"/>
              </a:rPr>
              <a:t>якості</a:t>
            </a:r>
            <a:r>
              <a:rPr lang="ru-RU" dirty="0" smtClean="0">
                <a:latin typeface="Monotype Corsiva" pitchFamily="66" charset="0"/>
              </a:rPr>
              <a:t> </a:t>
            </a:r>
            <a:r>
              <a:rPr lang="ru-RU" dirty="0" err="1" smtClean="0">
                <a:latin typeface="Monotype Corsiva" pitchFamily="66" charset="0"/>
              </a:rPr>
              <a:t>відступають</a:t>
            </a:r>
            <a:r>
              <a:rPr lang="ru-RU" dirty="0" smtClean="0">
                <a:latin typeface="Monotype Corsiva" pitchFamily="66" charset="0"/>
              </a:rPr>
              <a:t> на </a:t>
            </a:r>
            <a:r>
              <a:rPr lang="ru-RU" dirty="0" err="1" smtClean="0">
                <a:latin typeface="Monotype Corsiva" pitchFamily="66" charset="0"/>
              </a:rPr>
              <a:t>задній</a:t>
            </a:r>
            <a:r>
              <a:rPr lang="ru-RU" dirty="0" smtClean="0">
                <a:latin typeface="Monotype Corsiva" pitchFamily="66" charset="0"/>
              </a:rPr>
              <a:t> план, коли </a:t>
            </a:r>
            <a:r>
              <a:rPr lang="ru-RU" dirty="0" err="1" smtClean="0">
                <a:latin typeface="Monotype Corsiva" pitchFamily="66" charset="0"/>
              </a:rPr>
              <a:t>лю­дина</a:t>
            </a:r>
            <a:r>
              <a:rPr lang="ru-RU" dirty="0" smtClean="0">
                <a:latin typeface="Monotype Corsiva" pitchFamily="66" charset="0"/>
              </a:rPr>
              <a:t>, </a:t>
            </a:r>
            <a:r>
              <a:rPr lang="ru-RU" dirty="0" err="1" smtClean="0">
                <a:latin typeface="Monotype Corsiva" pitchFamily="66" charset="0"/>
              </a:rPr>
              <a:t>що</a:t>
            </a:r>
            <a:r>
              <a:rPr lang="ru-RU" dirty="0" smtClean="0">
                <a:latin typeface="Monotype Corsiva" pitchFamily="66" charset="0"/>
              </a:rPr>
              <a:t> </a:t>
            </a:r>
            <a:r>
              <a:rPr lang="ru-RU" dirty="0" err="1" smtClean="0">
                <a:latin typeface="Monotype Corsiva" pitchFamily="66" charset="0"/>
              </a:rPr>
              <a:t>відчуває</a:t>
            </a:r>
            <a:r>
              <a:rPr lang="ru-RU" dirty="0" smtClean="0">
                <a:latin typeface="Monotype Corsiva" pitchFamily="66" charset="0"/>
              </a:rPr>
              <a:t> </a:t>
            </a:r>
            <a:r>
              <a:rPr lang="ru-RU" dirty="0" err="1" smtClean="0">
                <a:latin typeface="Monotype Corsiva" pitchFamily="66" charset="0"/>
              </a:rPr>
              <a:t>подібну</a:t>
            </a:r>
            <a:r>
              <a:rPr lang="ru-RU" dirty="0" smtClean="0">
                <a:latin typeface="Monotype Corsiva" pitchFamily="66" charset="0"/>
              </a:rPr>
              <a:t> </a:t>
            </a:r>
            <a:r>
              <a:rPr lang="ru-RU" dirty="0" err="1" smtClean="0">
                <a:latin typeface="Monotype Corsiva" pitchFamily="66" charset="0"/>
              </a:rPr>
              <a:t>пристрасть</a:t>
            </a:r>
            <a:r>
              <a:rPr lang="ru-RU" dirty="0" smtClean="0">
                <a:latin typeface="Monotype Corsiva" pitchFamily="66" charset="0"/>
              </a:rPr>
              <a:t>, не </a:t>
            </a:r>
            <a:r>
              <a:rPr lang="ru-RU" dirty="0" err="1" smtClean="0">
                <a:latin typeface="Monotype Corsiva" pitchFamily="66" charset="0"/>
              </a:rPr>
              <a:t>вільна</a:t>
            </a:r>
            <a:r>
              <a:rPr lang="ru-RU" dirty="0" smtClean="0">
                <a:latin typeface="Monotype Corsiva" pitchFamily="66" charset="0"/>
              </a:rPr>
              <a:t> собою </a:t>
            </a:r>
            <a:r>
              <a:rPr lang="ru-RU" dirty="0" err="1" smtClean="0">
                <a:latin typeface="Monotype Corsiva" pitchFamily="66" charset="0"/>
              </a:rPr>
              <a:t>розпоряджатися</a:t>
            </a:r>
            <a:r>
              <a:rPr lang="ru-RU" dirty="0" smtClean="0">
                <a:latin typeface="Monotype Corsiva" pitchFamily="66" charset="0"/>
              </a:rPr>
              <a:t>. (</a:t>
            </a:r>
            <a:r>
              <a:rPr lang="ru-RU" dirty="0" err="1" smtClean="0">
                <a:latin typeface="Monotype Corsiva" pitchFamily="66" charset="0"/>
              </a:rPr>
              <a:t>пристрасть</a:t>
            </a:r>
            <a:r>
              <a:rPr lang="ru-RU" dirty="0" smtClean="0">
                <a:latin typeface="Monotype Corsiva" pitchFamily="66" charset="0"/>
              </a:rPr>
              <a:t> </a:t>
            </a:r>
            <a:r>
              <a:rPr lang="ru-RU" dirty="0" err="1" smtClean="0">
                <a:latin typeface="Monotype Corsiva" pitchFamily="66" charset="0"/>
              </a:rPr>
              <a:t>старослов'янською</a:t>
            </a:r>
            <a:r>
              <a:rPr lang="ru-RU" dirty="0" smtClean="0">
                <a:latin typeface="Monotype Corsiva" pitchFamily="66" charset="0"/>
              </a:rPr>
              <a:t> </a:t>
            </a:r>
            <a:r>
              <a:rPr lang="ru-RU" dirty="0" err="1" smtClean="0">
                <a:latin typeface="Monotype Corsiva" pitchFamily="66" charset="0"/>
              </a:rPr>
              <a:t>мовою</a:t>
            </a:r>
            <a:r>
              <a:rPr lang="ru-RU" dirty="0" smtClean="0">
                <a:latin typeface="Monotype Corsiva" pitchFamily="66" charset="0"/>
              </a:rPr>
              <a:t> </a:t>
            </a:r>
            <a:r>
              <a:rPr lang="ru-RU" dirty="0" err="1" smtClean="0">
                <a:latin typeface="Monotype Corsiva" pitchFamily="66" charset="0"/>
              </a:rPr>
              <a:t>означає</a:t>
            </a:r>
            <a:r>
              <a:rPr lang="ru-RU" dirty="0" smtClean="0">
                <a:latin typeface="Monotype Corsiva" pitchFamily="66" charset="0"/>
              </a:rPr>
              <a:t> </a:t>
            </a:r>
            <a:r>
              <a:rPr lang="ru-RU" dirty="0" err="1" smtClean="0">
                <a:latin typeface="Monotype Corsiva" pitchFamily="66" charset="0"/>
              </a:rPr>
              <a:t>страждання</a:t>
            </a:r>
            <a:r>
              <a:rPr lang="ru-RU" dirty="0" smtClean="0">
                <a:latin typeface="Monotype Corsiva" pitchFamily="66" charset="0"/>
              </a:rPr>
              <a:t>). </a:t>
            </a:r>
            <a:r>
              <a:rPr lang="ru-RU" dirty="0" err="1" smtClean="0">
                <a:latin typeface="Monotype Corsiva" pitchFamily="66" charset="0"/>
              </a:rPr>
              <a:t>Пов'язане</a:t>
            </a:r>
            <a:r>
              <a:rPr lang="ru-RU" dirty="0" smtClean="0">
                <a:latin typeface="Monotype Corsiva" pitchFamily="66" charset="0"/>
              </a:rPr>
              <a:t> як </a:t>
            </a:r>
            <a:r>
              <a:rPr lang="ru-RU" dirty="0" err="1" smtClean="0">
                <a:latin typeface="Monotype Corsiva" pitchFamily="66" charset="0"/>
              </a:rPr>
              <a:t>ревнощі</a:t>
            </a:r>
            <a:r>
              <a:rPr lang="ru-RU" dirty="0" smtClean="0">
                <a:latin typeface="Monotype Corsiva" pitchFamily="66" charset="0"/>
              </a:rPr>
              <a:t>, страх </a:t>
            </a:r>
            <a:r>
              <a:rPr lang="ru-RU" dirty="0" err="1" smtClean="0">
                <a:latin typeface="Monotype Corsiva" pitchFamily="66" charset="0"/>
              </a:rPr>
              <a:t>втрати</a:t>
            </a:r>
            <a:r>
              <a:rPr lang="ru-RU" dirty="0" smtClean="0">
                <a:latin typeface="Monotype Corsiva" pitchFamily="66" charset="0"/>
              </a:rPr>
              <a:t>, </a:t>
            </a:r>
            <a:r>
              <a:rPr lang="ru-RU" dirty="0" err="1" smtClean="0">
                <a:latin typeface="Monotype Corsiva" pitchFamily="66" charset="0"/>
              </a:rPr>
              <a:t>іноді</a:t>
            </a:r>
            <a:r>
              <a:rPr lang="ru-RU" dirty="0" smtClean="0">
                <a:latin typeface="Monotype Corsiva" pitchFamily="66" charset="0"/>
              </a:rPr>
              <a:t> ненависть до того ж </a:t>
            </a:r>
            <a:r>
              <a:rPr lang="ru-RU" dirty="0" err="1" smtClean="0">
                <a:latin typeface="Monotype Corsiva" pitchFamily="66" charset="0"/>
              </a:rPr>
              <a:t>об'єкту</a:t>
            </a:r>
            <a:r>
              <a:rPr lang="ru-RU" dirty="0" smtClean="0">
                <a:latin typeface="Monotype Corsiva" pitchFamily="66" charset="0"/>
              </a:rPr>
              <a:t>;</a:t>
            </a:r>
            <a:endParaRPr lang="uk-UA" dirty="0">
              <a:latin typeface="Monotype Corsiva" pitchFamily="66"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71550" y="404813"/>
            <a:ext cx="7993063" cy="5721350"/>
          </a:xfrm>
        </p:spPr>
        <p:txBody>
          <a:bodyPr rtlCol="0">
            <a:noAutofit/>
          </a:bodyPr>
          <a:lstStyle/>
          <a:p>
            <a:pPr marL="87313" indent="11113" fontAlgn="auto">
              <a:spcAft>
                <a:spcPts val="0"/>
              </a:spcAft>
              <a:buFont typeface="Arial" pitchFamily="34" charset="0"/>
              <a:buNone/>
              <a:defRPr/>
            </a:pPr>
            <a:r>
              <a:rPr lang="uk-UA" sz="2800" b="1" dirty="0" err="1" smtClean="0">
                <a:latin typeface="Monotype Corsiva" pitchFamily="66" charset="0"/>
              </a:rPr>
              <a:t>Кохання-сторге</a:t>
            </a:r>
            <a:r>
              <a:rPr lang="uk-UA" sz="2800" b="1" dirty="0" smtClean="0">
                <a:latin typeface="Monotype Corsiva" pitchFamily="66" charset="0"/>
              </a:rPr>
              <a:t> </a:t>
            </a:r>
            <a:r>
              <a:rPr lang="uk-UA" sz="2800" dirty="0" smtClean="0">
                <a:latin typeface="Monotype Corsiva" pitchFamily="66" charset="0"/>
              </a:rPr>
              <a:t>- спокійне, тепле, безпристрасне, надійне кохання-дружба, в якому сексуальний потяг вторинний, а на пер­шому місці стоїть дружнє ставлення, емоційна близькість, глибоке проникнення в інтереси об'єкту кохання. </a:t>
            </a:r>
          </a:p>
          <a:p>
            <a:pPr marL="87313" indent="11113" fontAlgn="auto">
              <a:spcAft>
                <a:spcPts val="0"/>
              </a:spcAft>
              <a:buFont typeface="Arial" pitchFamily="34" charset="0"/>
              <a:buNone/>
              <a:defRPr/>
            </a:pPr>
            <a:r>
              <a:rPr lang="uk-UA" sz="2800" b="1" dirty="0" err="1" smtClean="0">
                <a:latin typeface="Monotype Corsiva" pitchFamily="66" charset="0"/>
              </a:rPr>
              <a:t>Кохання-прагма</a:t>
            </a:r>
            <a:r>
              <a:rPr lang="uk-UA" sz="2800" dirty="0" smtClean="0">
                <a:latin typeface="Monotype Corsiva" pitchFamily="66" charset="0"/>
              </a:rPr>
              <a:t> - спокійне, розсудливе, що легко піддається свідомому контролю, почуття. Кохання для нього – настільки ж справа голови, скільки й серця.</a:t>
            </a:r>
          </a:p>
          <a:p>
            <a:pPr marL="87313" indent="11113" fontAlgn="auto">
              <a:spcAft>
                <a:spcPts val="0"/>
              </a:spcAft>
              <a:buFont typeface="Arial" pitchFamily="34" charset="0"/>
              <a:buNone/>
              <a:defRPr/>
            </a:pPr>
            <a:r>
              <a:rPr lang="uk-UA" sz="2800" dirty="0" err="1" smtClean="0">
                <a:latin typeface="Monotype Corsiva" pitchFamily="66" charset="0"/>
              </a:rPr>
              <a:t>Кохання-прагму</a:t>
            </a:r>
            <a:r>
              <a:rPr lang="uk-UA" sz="2800" dirty="0" smtClean="0">
                <a:latin typeface="Monotype Corsiva" pitchFamily="66" charset="0"/>
              </a:rPr>
              <a:t> переживають або дуже спокійні, або дуже раціональні люди. раз тому, що ці почуття ослаблені. </a:t>
            </a:r>
            <a:r>
              <a:rPr lang="uk-UA" sz="2800" dirty="0" err="1" smtClean="0">
                <a:latin typeface="Monotype Corsiva" pitchFamily="66" charset="0"/>
              </a:rPr>
              <a:t>Прагма</a:t>
            </a:r>
            <a:r>
              <a:rPr lang="uk-UA" sz="2800" dirty="0" smtClean="0">
                <a:latin typeface="Monotype Corsiva" pitchFamily="66" charset="0"/>
              </a:rPr>
              <a:t> - це нормальне, при­родне для людини почуття, але як би </a:t>
            </a:r>
            <a:r>
              <a:rPr lang="uk-UA" sz="2800" dirty="0" err="1" smtClean="0">
                <a:latin typeface="Monotype Corsiva" pitchFamily="66" charset="0"/>
              </a:rPr>
              <a:t>флегматизоване</a:t>
            </a:r>
            <a:r>
              <a:rPr lang="uk-UA" sz="2800" dirty="0" smtClean="0">
                <a:latin typeface="Monotype Corsiva" pitchFamily="66" charset="0"/>
              </a:rPr>
              <a:t> кохання, і воно може бути дуже міцним і тривалим почуттям;</a:t>
            </a:r>
          </a:p>
          <a:p>
            <a:pPr fontAlgn="auto">
              <a:spcAft>
                <a:spcPts val="0"/>
              </a:spcAft>
              <a:buFont typeface="Arial" pitchFamily="34" charset="0"/>
              <a:buChar char="•"/>
              <a:defRPr/>
            </a:pPr>
            <a:endParaRPr lang="uk-UA" sz="2800" dirty="0">
              <a:latin typeface="Monotype Corsiva" pitchFamily="66"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71550" y="620713"/>
            <a:ext cx="7921625" cy="5505450"/>
          </a:xfrm>
        </p:spPr>
        <p:txBody>
          <a:bodyPr rtlCol="0">
            <a:normAutofit fontScale="85000" lnSpcReduction="10000"/>
          </a:bodyPr>
          <a:lstStyle/>
          <a:p>
            <a:pPr marL="87313" indent="11113" fontAlgn="auto">
              <a:spcAft>
                <a:spcPts val="0"/>
              </a:spcAft>
              <a:buFont typeface="Arial" pitchFamily="34" charset="0"/>
              <a:buNone/>
              <a:defRPr/>
            </a:pPr>
            <a:r>
              <a:rPr lang="uk-UA" sz="3300" b="1" dirty="0" err="1" smtClean="0">
                <a:latin typeface="Monotype Corsiva" pitchFamily="66" charset="0"/>
              </a:rPr>
              <a:t>Кохання-людус</a:t>
            </a:r>
            <a:r>
              <a:rPr lang="uk-UA" sz="3300" dirty="0" smtClean="0">
                <a:latin typeface="Monotype Corsiva" pitchFamily="66" charset="0"/>
              </a:rPr>
              <a:t> - кохання-гра, почуття неглибоке. Людина тут ніби грає в кохання, і його мета - виграти;</a:t>
            </a:r>
          </a:p>
          <a:p>
            <a:pPr marL="87313" indent="11113" fontAlgn="auto">
              <a:spcAft>
                <a:spcPts val="0"/>
              </a:spcAft>
              <a:buFont typeface="Arial" pitchFamily="34" charset="0"/>
              <a:buNone/>
              <a:defRPr/>
            </a:pPr>
            <a:r>
              <a:rPr lang="uk-UA" sz="3300" b="1" dirty="0" err="1" smtClean="0">
                <a:latin typeface="Monotype Corsiva" pitchFamily="66" charset="0"/>
              </a:rPr>
              <a:t>Кохання-агапе</a:t>
            </a:r>
            <a:r>
              <a:rPr lang="uk-UA" sz="3300" dirty="0" smtClean="0">
                <a:latin typeface="Monotype Corsiva" pitchFamily="66" charset="0"/>
              </a:rPr>
              <a:t> - кохання-самовіддача, в якому органічно злиті ерос і </a:t>
            </a:r>
            <a:r>
              <a:rPr lang="uk-UA" sz="3300" dirty="0" err="1" smtClean="0">
                <a:latin typeface="Monotype Corsiva" pitchFamily="66" charset="0"/>
              </a:rPr>
              <a:t>сторге</a:t>
            </a:r>
            <a:r>
              <a:rPr lang="uk-UA" sz="3300" dirty="0" smtClean="0">
                <a:latin typeface="Monotype Corsiva" pitchFamily="66" charset="0"/>
              </a:rPr>
              <a:t>; прагнення володіти об'єктом кохання тісно пов'язане з такою ж потребою віддаватися об'єкту кохання. Саме таке кохання здатне стати основою, на якій можуть тривало існувати міцні і гармонійні подружні стосунки;</a:t>
            </a:r>
          </a:p>
          <a:p>
            <a:pPr marL="87313" indent="11113" fontAlgn="auto">
              <a:spcAft>
                <a:spcPts val="0"/>
              </a:spcAft>
              <a:buFont typeface="Arial" pitchFamily="34" charset="0"/>
              <a:buNone/>
              <a:defRPr/>
            </a:pPr>
            <a:r>
              <a:rPr lang="uk-UA" sz="3300" b="1" dirty="0" smtClean="0">
                <a:latin typeface="Monotype Corsiva" pitchFamily="66" charset="0"/>
              </a:rPr>
              <a:t>Кохання-манія</a:t>
            </a:r>
            <a:r>
              <a:rPr lang="uk-UA" sz="3300" dirty="0" smtClean="0">
                <a:latin typeface="Monotype Corsiva" pitchFamily="66" charset="0"/>
              </a:rPr>
              <a:t> – одержимість і залежність від об'єкту захоплень. Його основа - хворобливе почуття неповноцінності. Неврастенічність деколи породжує в них кохання-ненависть, всі вони незадоволені життям.</a:t>
            </a:r>
          </a:p>
          <a:p>
            <a:pPr fontAlgn="auto">
              <a:spcAft>
                <a:spcPts val="0"/>
              </a:spcAft>
              <a:buFont typeface="Arial" pitchFamily="34" charset="0"/>
              <a:buChar char="•"/>
              <a:defRPr/>
            </a:pPr>
            <a:endParaRPr lang="uk-UA"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poetryclub.com.ua/upload/poem_all/00495763.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a:ln w="9525">
            <a:noFill/>
            <a:miter lim="800000"/>
            <a:headEnd/>
            <a:tailEnd/>
          </a:ln>
        </p:spPr>
      </p:pic>
      <p:sp>
        <p:nvSpPr>
          <p:cNvPr id="41985" name="Заголовок 1"/>
          <p:cNvSpPr>
            <a:spLocks noGrp="1"/>
          </p:cNvSpPr>
          <p:nvPr>
            <p:ph type="title"/>
          </p:nvPr>
        </p:nvSpPr>
        <p:spPr>
          <a:xfrm rot="21199526">
            <a:off x="467544" y="1484784"/>
            <a:ext cx="8229600" cy="1143000"/>
          </a:xfrm>
        </p:spPr>
        <p:txBody>
          <a:bodyPr/>
          <a:lstStyle/>
          <a:p>
            <a:r>
              <a:rPr lang="uk-UA" dirty="0" smtClean="0">
                <a:solidFill>
                  <a:srgbClr val="FFFF00"/>
                </a:solidFill>
                <a:latin typeface="Monotype Corsiva" pitchFamily="66" charset="0"/>
              </a:rPr>
              <a:t>Чи буває кохання на все життя?</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Заголовок 1"/>
          <p:cNvSpPr>
            <a:spLocks noGrp="1"/>
          </p:cNvSpPr>
          <p:nvPr>
            <p:ph type="title"/>
          </p:nvPr>
        </p:nvSpPr>
        <p:spPr/>
        <p:txBody>
          <a:bodyPr/>
          <a:lstStyle/>
          <a:p>
            <a:r>
              <a:rPr lang="uk-UA" smtClean="0">
                <a:solidFill>
                  <a:srgbClr val="FF0000"/>
                </a:solidFill>
                <a:latin typeface="Monotype Corsiva" pitchFamily="66" charset="0"/>
              </a:rPr>
              <a:t>Іудейська «Зірка Давида»</a:t>
            </a:r>
          </a:p>
        </p:txBody>
      </p:sp>
      <p:sp>
        <p:nvSpPr>
          <p:cNvPr id="3" name="Содержимое 2"/>
          <p:cNvSpPr>
            <a:spLocks noGrp="1"/>
          </p:cNvSpPr>
          <p:nvPr>
            <p:ph idx="1"/>
          </p:nvPr>
        </p:nvSpPr>
        <p:spPr>
          <a:xfrm>
            <a:off x="1116013" y="2565400"/>
            <a:ext cx="3743325" cy="1828800"/>
          </a:xfrm>
        </p:spPr>
        <p:txBody>
          <a:bodyPr rtlCol="0">
            <a:normAutofit fontScale="92500" lnSpcReduction="10000"/>
          </a:bodyPr>
          <a:lstStyle/>
          <a:p>
            <a:pPr marL="1588" indent="11113" fontAlgn="auto">
              <a:spcAft>
                <a:spcPts val="0"/>
              </a:spcAft>
              <a:buFont typeface="Arial" pitchFamily="34" charset="0"/>
              <a:buNone/>
              <a:defRPr/>
            </a:pPr>
            <a:r>
              <a:rPr lang="uk-UA" dirty="0" smtClean="0"/>
              <a:t>Спрямований вгору трикутник – чоловіче начало, спрямований вниз – жіноче.</a:t>
            </a:r>
            <a:endParaRPr lang="uk-UA" dirty="0"/>
          </a:p>
        </p:txBody>
      </p:sp>
      <p:pic>
        <p:nvPicPr>
          <p:cNvPr id="4" name="Picture 2"/>
          <p:cNvPicPr>
            <a:picLocks noChangeAspect="1" noChangeArrowheads="1"/>
          </p:cNvPicPr>
          <p:nvPr/>
        </p:nvPicPr>
        <p:blipFill>
          <a:blip r:embed="rId2" cstate="print"/>
          <a:srcRect/>
          <a:stretch>
            <a:fillRect/>
          </a:stretch>
        </p:blipFill>
        <p:spPr bwMode="auto">
          <a:xfrm>
            <a:off x="4500563" y="1250950"/>
            <a:ext cx="4043362" cy="4213225"/>
          </a:xfrm>
          <a:prstGeom prst="rect">
            <a:avLst/>
          </a:prstGeom>
          <a:noFill/>
          <a:ln w="9525">
            <a:noFill/>
            <a:round/>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Заголовок 1"/>
          <p:cNvSpPr>
            <a:spLocks noGrp="1"/>
          </p:cNvSpPr>
          <p:nvPr>
            <p:ph type="title"/>
          </p:nvPr>
        </p:nvSpPr>
        <p:spPr>
          <a:xfrm>
            <a:off x="0" y="404813"/>
            <a:ext cx="9144000" cy="981075"/>
          </a:xfrm>
        </p:spPr>
        <p:txBody>
          <a:bodyPr/>
          <a:lstStyle/>
          <a:p>
            <a:r>
              <a:rPr lang="uk-UA" smtClean="0">
                <a:solidFill>
                  <a:srgbClr val="FF0000"/>
                </a:solidFill>
                <a:latin typeface="Monotype Corsiva" pitchFamily="66" charset="0"/>
              </a:rPr>
              <a:t>Давньокитайський символ:</a:t>
            </a:r>
          </a:p>
        </p:txBody>
      </p:sp>
      <p:sp>
        <p:nvSpPr>
          <p:cNvPr id="3" name="Содержимое 2"/>
          <p:cNvSpPr>
            <a:spLocks noGrp="1"/>
          </p:cNvSpPr>
          <p:nvPr>
            <p:ph idx="1"/>
          </p:nvPr>
        </p:nvSpPr>
        <p:spPr>
          <a:xfrm>
            <a:off x="827088" y="2420938"/>
            <a:ext cx="4043362" cy="2116137"/>
          </a:xfrm>
        </p:spPr>
        <p:txBody>
          <a:bodyPr rtlCol="0">
            <a:noAutofit/>
          </a:bodyPr>
          <a:lstStyle/>
          <a:p>
            <a:pPr marL="1588" indent="11113" fontAlgn="auto">
              <a:spcAft>
                <a:spcPts val="0"/>
              </a:spcAft>
              <a:buFont typeface="Arial" pitchFamily="34" charset="0"/>
              <a:buNone/>
              <a:tabLst>
                <a:tab pos="268288" algn="l"/>
              </a:tabLst>
              <a:defRPr/>
            </a:pPr>
            <a:r>
              <a:rPr lang="uk-UA" sz="3600" dirty="0" smtClean="0">
                <a:latin typeface="Monotype Corsiva" pitchFamily="66" charset="0"/>
              </a:rPr>
              <a:t>Світла смуга – чоловічий початок (</a:t>
            </a:r>
            <a:r>
              <a:rPr lang="uk-UA" sz="3600" dirty="0" err="1" smtClean="0">
                <a:latin typeface="Monotype Corsiva" pitchFamily="66" charset="0"/>
              </a:rPr>
              <a:t>ЯНЬ</a:t>
            </a:r>
            <a:r>
              <a:rPr lang="uk-UA" sz="3600" dirty="0" smtClean="0">
                <a:latin typeface="Monotype Corsiva" pitchFamily="66" charset="0"/>
              </a:rPr>
              <a:t>), темна смуга – жіноче (</a:t>
            </a:r>
            <a:r>
              <a:rPr lang="uk-UA" sz="3600" dirty="0" err="1" smtClean="0">
                <a:latin typeface="Monotype Corsiva" pitchFamily="66" charset="0"/>
              </a:rPr>
              <a:t>ІНЬ</a:t>
            </a:r>
            <a:r>
              <a:rPr lang="uk-UA" sz="3600" dirty="0" smtClean="0">
                <a:latin typeface="Monotype Corsiva" pitchFamily="66" charset="0"/>
              </a:rPr>
              <a:t>)</a:t>
            </a:r>
          </a:p>
          <a:p>
            <a:pPr fontAlgn="auto">
              <a:spcAft>
                <a:spcPts val="0"/>
              </a:spcAft>
              <a:buFont typeface="Arial" pitchFamily="34" charset="0"/>
              <a:buNone/>
              <a:defRPr/>
            </a:pPr>
            <a:endParaRPr lang="uk-UA" sz="3600" dirty="0">
              <a:latin typeface="Monotype Corsiva" pitchFamily="66" charset="0"/>
            </a:endParaRPr>
          </a:p>
        </p:txBody>
      </p:sp>
      <p:pic>
        <p:nvPicPr>
          <p:cNvPr id="44035" name="Picture 3"/>
          <p:cNvPicPr>
            <a:picLocks noChangeAspect="1" noChangeArrowheads="1"/>
          </p:cNvPicPr>
          <p:nvPr/>
        </p:nvPicPr>
        <p:blipFill>
          <a:blip r:embed="rId2" cstate="print"/>
          <a:srcRect/>
          <a:stretch>
            <a:fillRect/>
          </a:stretch>
        </p:blipFill>
        <p:spPr bwMode="auto">
          <a:xfrm>
            <a:off x="4716463" y="1700213"/>
            <a:ext cx="3749675" cy="3627437"/>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Заголовок 1"/>
          <p:cNvSpPr>
            <a:spLocks noGrp="1"/>
          </p:cNvSpPr>
          <p:nvPr>
            <p:ph type="title"/>
          </p:nvPr>
        </p:nvSpPr>
        <p:spPr/>
        <p:txBody>
          <a:bodyPr/>
          <a:lstStyle/>
          <a:p>
            <a:r>
              <a:rPr lang="uk-UA" smtClean="0">
                <a:solidFill>
                  <a:srgbClr val="FF0000"/>
                </a:solidFill>
                <a:latin typeface="Monotype Corsiva" pitchFamily="66" charset="0"/>
              </a:rPr>
              <a:t>Християнський хрест</a:t>
            </a:r>
          </a:p>
        </p:txBody>
      </p:sp>
      <p:sp>
        <p:nvSpPr>
          <p:cNvPr id="3" name="Содержимое 2"/>
          <p:cNvSpPr>
            <a:spLocks noGrp="1"/>
          </p:cNvSpPr>
          <p:nvPr>
            <p:ph idx="1"/>
          </p:nvPr>
        </p:nvSpPr>
        <p:spPr>
          <a:xfrm>
            <a:off x="755650" y="1557338"/>
            <a:ext cx="4895850" cy="4060825"/>
          </a:xfrm>
        </p:spPr>
        <p:txBody>
          <a:bodyPr rtlCol="0">
            <a:normAutofit/>
          </a:bodyPr>
          <a:lstStyle/>
          <a:p>
            <a:pPr marL="87313" indent="11113" fontAlgn="auto">
              <a:spcAft>
                <a:spcPts val="0"/>
              </a:spcAft>
              <a:buFont typeface="Arial" pitchFamily="34" charset="0"/>
              <a:buNone/>
              <a:defRPr/>
            </a:pPr>
            <a:r>
              <a:rPr lang="uk-UA" dirty="0" smtClean="0"/>
              <a:t>Вертикальна лінія – чоловіче начало, горизонтальна – жіноче, точка їх перетину – з'єднання почав, що символізує основу світобудови</a:t>
            </a:r>
          </a:p>
          <a:p>
            <a:pPr fontAlgn="auto">
              <a:spcAft>
                <a:spcPts val="0"/>
              </a:spcAft>
              <a:buFont typeface="Arial" pitchFamily="34" charset="0"/>
              <a:buChar char="•"/>
              <a:defRPr/>
            </a:pPr>
            <a:endParaRPr lang="uk-UA" dirty="0"/>
          </a:p>
        </p:txBody>
      </p:sp>
      <p:pic>
        <p:nvPicPr>
          <p:cNvPr id="4" name="Picture 3"/>
          <p:cNvPicPr>
            <a:picLocks noChangeAspect="1" noChangeArrowheads="1"/>
          </p:cNvPicPr>
          <p:nvPr/>
        </p:nvPicPr>
        <p:blipFill>
          <a:blip r:embed="rId2" cstate="print"/>
          <a:srcRect/>
          <a:stretch>
            <a:fillRect/>
          </a:stretch>
        </p:blipFill>
        <p:spPr bwMode="auto">
          <a:xfrm>
            <a:off x="5292725" y="1916113"/>
            <a:ext cx="3216275" cy="3435350"/>
          </a:xfrm>
          <a:prstGeom prst="rect">
            <a:avLst/>
          </a:prstGeom>
          <a:noFill/>
          <a:ln w="9525">
            <a:noFill/>
            <a:round/>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2" descr="https://68.media.tumblr.com/c1ad4ec90e99a23c065b0ff1d0d463f2/tumblr_nmuv1fEScv1ut44ero1_50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Другая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800000"/>
      </a:hlink>
      <a:folHlink>
        <a:srgbClr val="D99694"/>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1215</TotalTime>
  <Words>736</Words>
  <Application>Microsoft Office PowerPoint</Application>
  <PresentationFormat>Екран (4:3)</PresentationFormat>
  <Paragraphs>41</Paragraphs>
  <Slides>25</Slides>
  <Notes>0</Notes>
  <HiddenSlides>0</HiddenSlides>
  <MMClips>0</MMClips>
  <ScaleCrop>false</ScaleCrop>
  <HeadingPairs>
    <vt:vector size="4" baseType="variant">
      <vt:variant>
        <vt:lpstr>Тема</vt:lpstr>
      </vt:variant>
      <vt:variant>
        <vt:i4>1</vt:i4>
      </vt:variant>
      <vt:variant>
        <vt:lpstr>Заголовки слайдів</vt:lpstr>
      </vt:variant>
      <vt:variant>
        <vt:i4>25</vt:i4>
      </vt:variant>
    </vt:vector>
  </HeadingPairs>
  <TitlesOfParts>
    <vt:vector size="26" baseType="lpstr">
      <vt:lpstr>Тема Office</vt:lpstr>
      <vt:lpstr>Аміни.  Біохімія кохання</vt:lpstr>
      <vt:lpstr>Що таке кохання?</vt:lpstr>
      <vt:lpstr>Щоб дитина правильно споживала Медіа, треба поставити  її в позицію творця.  Л.Найдьонова</vt:lpstr>
      <vt:lpstr>Задача. Вчені довели якісним аналізом, щодо складу цієї речовини входять 80% карбону, 8,3% гідрогену, 11,7% нітрогену. А моле - кулярна маса любовної речовини 120 а.о.м. Давайте розв’яжемо  цю задачу. </vt:lpstr>
      <vt:lpstr>Стадія 1. Закоханість.</vt:lpstr>
      <vt:lpstr>Стадія 2. Насичення. </vt:lpstr>
      <vt:lpstr>Стадія 3. Відторгнення одне одного, занепокоїння </vt:lpstr>
      <vt:lpstr>Стадія 4. Дружба, примирення</vt:lpstr>
      <vt:lpstr>Стадія 5. Справжнє кохання від Бога.</vt:lpstr>
      <vt:lpstr>Фенілетиламін</vt:lpstr>
      <vt:lpstr>Гормони щастя</vt:lpstr>
      <vt:lpstr>Презентація PowerPoint</vt:lpstr>
      <vt:lpstr>Презентація PowerPoint</vt:lpstr>
      <vt:lpstr>Будова головного мозку</vt:lpstr>
      <vt:lpstr>Схема перетворення ФЕА в азот </vt:lpstr>
      <vt:lpstr>Всі ці  речовини належать до наркотичних , адже за хімічним складом ендорфін схожий на наркотичну речовину морфін, але у власному організмі вони всі знаходяться  під нейрогуморальним контролем. </vt:lpstr>
      <vt:lpstr>Презентація PowerPoint</vt:lpstr>
      <vt:lpstr>Стилі кохання</vt:lpstr>
      <vt:lpstr>Презентація PowerPoint</vt:lpstr>
      <vt:lpstr>Презентація PowerPoint</vt:lpstr>
      <vt:lpstr>Чи буває кохання на все життя?</vt:lpstr>
      <vt:lpstr>Іудейська «Зірка Давида»</vt:lpstr>
      <vt:lpstr>Давньокитайський символ:</vt:lpstr>
      <vt:lpstr>Християнський хрест</vt:lpstr>
      <vt:lpstr>Презентація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Название презентации</dc:title>
  <dc:creator>Елена</dc:creator>
  <cp:lastModifiedBy>RePack by Diakov</cp:lastModifiedBy>
  <cp:revision>119</cp:revision>
  <dcterms:created xsi:type="dcterms:W3CDTF">2013-07-29T17:42:42Z</dcterms:created>
  <dcterms:modified xsi:type="dcterms:W3CDTF">2023-11-16T21:04:09Z</dcterms:modified>
</cp:coreProperties>
</file>