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58" r:id="rId12"/>
    <p:sldId id="259" r:id="rId13"/>
    <p:sldId id="26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695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44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551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660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415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3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72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207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59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118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581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7234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182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9779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47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917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100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8C335-21BD-47C8-B9B4-EC5F91E20BCC}" type="datetimeFigureOut">
              <a:rPr lang="ru-RU" smtClean="0"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9F53F-6F2B-46EE-8E8B-C7BD614824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937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6788" y="204716"/>
            <a:ext cx="9785445" cy="402609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Генетичні </a:t>
            </a:r>
            <a:r>
              <a:rPr lang="ru-RU" sz="4000" b="1" dirty="0" err="1"/>
              <a:t>зв’язки</a:t>
            </a:r>
            <a:r>
              <a:rPr lang="ru-RU" sz="4000" b="1" dirty="0"/>
              <a:t> </a:t>
            </a:r>
            <a:r>
              <a:rPr lang="ru-RU" sz="4000" b="1" dirty="0" err="1"/>
              <a:t>між</a:t>
            </a:r>
            <a:r>
              <a:rPr lang="ru-RU" sz="4000" b="1" dirty="0"/>
              <a:t> </a:t>
            </a:r>
            <a:r>
              <a:rPr lang="ru-RU" sz="4000" b="1" dirty="0" err="1"/>
              <a:t>оксигеновмісними</a:t>
            </a:r>
            <a:r>
              <a:rPr lang="ru-RU" sz="4000" b="1" dirty="0"/>
              <a:t> </a:t>
            </a:r>
            <a:r>
              <a:rPr lang="ru-RU" sz="4000" b="1" dirty="0" err="1"/>
              <a:t>органічними</a:t>
            </a:r>
            <a:r>
              <a:rPr lang="ru-RU" sz="4000" b="1" dirty="0"/>
              <a:t> </a:t>
            </a:r>
            <a:r>
              <a:rPr lang="ru-RU" sz="4000" b="1" dirty="0" err="1"/>
              <a:t>сполуками</a:t>
            </a:r>
            <a:r>
              <a:rPr lang="ru-RU" sz="4000" b="1" dirty="0"/>
              <a:t>.  </a:t>
            </a:r>
            <a:r>
              <a:rPr lang="ru-RU" sz="4000" b="1" dirty="0" err="1"/>
              <a:t>Виконання</a:t>
            </a:r>
            <a:r>
              <a:rPr lang="ru-RU" sz="4000" b="1" dirty="0"/>
              <a:t> </a:t>
            </a:r>
            <a:r>
              <a:rPr lang="ru-RU" sz="4000" b="1" dirty="0" err="1"/>
              <a:t>тренувальних</a:t>
            </a:r>
            <a:r>
              <a:rPr lang="ru-RU" sz="4000" b="1" dirty="0"/>
              <a:t> </a:t>
            </a:r>
            <a:r>
              <a:rPr lang="ru-RU" sz="4000" b="1" dirty="0" err="1"/>
              <a:t>вправ</a:t>
            </a:r>
            <a:r>
              <a:rPr lang="ru-RU" sz="4000" b="1" dirty="0"/>
              <a:t> та </a:t>
            </a:r>
            <a:r>
              <a:rPr lang="ru-RU" sz="4000" b="1" dirty="0" err="1"/>
              <a:t>розв’язання</a:t>
            </a:r>
            <a:r>
              <a:rPr lang="ru-RU" sz="4000" b="1" dirty="0"/>
              <a:t> </a:t>
            </a:r>
            <a:r>
              <a:rPr lang="ru-RU" sz="4000" b="1" dirty="0" err="1"/>
              <a:t>розрахункових</a:t>
            </a:r>
            <a:r>
              <a:rPr lang="ru-RU" sz="4000" b="1" dirty="0"/>
              <a:t> задач.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46710" y="4367284"/>
            <a:ext cx="4544705" cy="2183640"/>
          </a:xfrm>
        </p:spPr>
        <p:txBody>
          <a:bodyPr/>
          <a:lstStyle/>
          <a:p>
            <a:r>
              <a:rPr lang="ru-RU" dirty="0" err="1" smtClean="0"/>
              <a:t>Виконала</a:t>
            </a:r>
            <a:r>
              <a:rPr lang="ru-RU" dirty="0" smtClean="0"/>
              <a:t> </a:t>
            </a:r>
          </a:p>
          <a:p>
            <a:r>
              <a:rPr lang="ru-RU" dirty="0" smtClean="0"/>
              <a:t>Для </a:t>
            </a:r>
            <a:r>
              <a:rPr lang="ru-RU" dirty="0" err="1" smtClean="0"/>
              <a:t>учнів</a:t>
            </a:r>
            <a:r>
              <a:rPr lang="ru-RU" dirty="0" smtClean="0"/>
              <a:t> 10 </a:t>
            </a:r>
            <a:r>
              <a:rPr lang="ru-RU" dirty="0" err="1" smtClean="0"/>
              <a:t>класу</a:t>
            </a:r>
            <a:endParaRPr lang="ru-RU" dirty="0" smtClean="0"/>
          </a:p>
          <a:p>
            <a:r>
              <a:rPr lang="uk-UA" dirty="0" smtClean="0"/>
              <a:t>Вчитель хімії</a:t>
            </a:r>
          </a:p>
          <a:p>
            <a:r>
              <a:rPr lang="uk-UA" dirty="0" err="1" smtClean="0"/>
              <a:t>Мандзюк</a:t>
            </a:r>
            <a:r>
              <a:rPr lang="uk-UA" dirty="0" smtClean="0"/>
              <a:t> </a:t>
            </a:r>
            <a:r>
              <a:rPr lang="uk-UA" dirty="0" err="1" smtClean="0"/>
              <a:t>марія</a:t>
            </a:r>
            <a:r>
              <a:rPr lang="uk-UA" dirty="0" smtClean="0"/>
              <a:t> </a:t>
            </a:r>
            <a:r>
              <a:rPr lang="uk-UA" dirty="0" err="1" smtClean="0"/>
              <a:t>іванівна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623" y="4367284"/>
            <a:ext cx="3450822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47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965277"/>
            <a:ext cx="9905999" cy="4626591"/>
          </a:xfrm>
        </p:spPr>
        <p:txBody>
          <a:bodyPr>
            <a:normAutofit/>
          </a:bodyPr>
          <a:lstStyle/>
          <a:p>
            <a:r>
              <a:rPr lang="ru-RU" sz="2800" dirty="0" err="1" smtClean="0"/>
              <a:t>Повторити</a:t>
            </a:r>
            <a:r>
              <a:rPr lang="ru-RU" sz="2800" dirty="0" smtClean="0"/>
              <a:t> </a:t>
            </a:r>
            <a:r>
              <a:rPr lang="ru-RU" sz="2800" dirty="0"/>
              <a:t>і </a:t>
            </a:r>
            <a:r>
              <a:rPr lang="ru-RU" sz="2800" dirty="0" err="1"/>
              <a:t>закріпити</a:t>
            </a:r>
            <a:r>
              <a:rPr lang="ru-RU" sz="2800" dirty="0"/>
              <a:t> </a:t>
            </a:r>
            <a:r>
              <a:rPr lang="ru-RU" sz="2800" dirty="0" err="1"/>
              <a:t>знання</a:t>
            </a:r>
            <a:r>
              <a:rPr lang="ru-RU" sz="2800" dirty="0"/>
              <a:t> про </a:t>
            </a:r>
            <a:r>
              <a:rPr lang="ru-RU" sz="2800" dirty="0" err="1"/>
              <a:t>ненасичені</a:t>
            </a:r>
            <a:r>
              <a:rPr lang="ru-RU" sz="2800" dirty="0"/>
              <a:t> й </a:t>
            </a:r>
            <a:r>
              <a:rPr lang="ru-RU" sz="2800" dirty="0" err="1"/>
              <a:t>ароматичні</a:t>
            </a:r>
            <a:r>
              <a:rPr lang="ru-RU" sz="2800" dirty="0"/>
              <a:t> </a:t>
            </a:r>
            <a:r>
              <a:rPr lang="ru-RU" sz="2800" dirty="0" err="1"/>
              <a:t>вуглеводні</a:t>
            </a:r>
            <a:r>
              <a:rPr lang="ru-RU" sz="2800" dirty="0"/>
              <a:t>, </a:t>
            </a:r>
            <a:r>
              <a:rPr lang="ru-RU" sz="2800" dirty="0" err="1"/>
              <a:t>методи</a:t>
            </a:r>
            <a:r>
              <a:rPr lang="ru-RU" sz="2800" dirty="0"/>
              <a:t> </a:t>
            </a:r>
            <a:r>
              <a:rPr lang="ru-RU" sz="2800" dirty="0" err="1"/>
              <a:t>одержання</a:t>
            </a:r>
            <a:r>
              <a:rPr lang="ru-RU" sz="2800" dirty="0"/>
              <a:t> </a:t>
            </a:r>
            <a:r>
              <a:rPr lang="ru-RU" sz="2800" dirty="0" err="1"/>
              <a:t>вуглеводнів</a:t>
            </a:r>
            <a:r>
              <a:rPr lang="ru-RU" sz="2800" dirty="0"/>
              <a:t>, </a:t>
            </a:r>
            <a:r>
              <a:rPr lang="ru-RU" sz="2800" dirty="0" err="1"/>
              <a:t>уміння</a:t>
            </a:r>
            <a:r>
              <a:rPr lang="ru-RU" sz="2800" dirty="0"/>
              <a:t> </a:t>
            </a:r>
            <a:r>
              <a:rPr lang="ru-RU" sz="2800" dirty="0" err="1"/>
              <a:t>складати</a:t>
            </a:r>
            <a:r>
              <a:rPr lang="ru-RU" sz="2800" dirty="0"/>
              <a:t> </a:t>
            </a:r>
            <a:r>
              <a:rPr lang="ru-RU" sz="2800" dirty="0" err="1"/>
              <a:t>рівняння</a:t>
            </a:r>
            <a:r>
              <a:rPr lang="ru-RU" sz="2800" dirty="0"/>
              <a:t> </a:t>
            </a:r>
            <a:r>
              <a:rPr lang="ru-RU" sz="2800" dirty="0" err="1"/>
              <a:t>хімічних</a:t>
            </a:r>
            <a:r>
              <a:rPr lang="ru-RU" sz="2800" dirty="0"/>
              <a:t> </a:t>
            </a:r>
            <a:r>
              <a:rPr lang="ru-RU" sz="2800" dirty="0" err="1"/>
              <a:t>реакцій</a:t>
            </a:r>
            <a:r>
              <a:rPr lang="ru-RU" sz="2800" dirty="0"/>
              <a:t>, </a:t>
            </a:r>
            <a:r>
              <a:rPr lang="ru-RU" sz="2800" dirty="0" err="1"/>
              <a:t>розв’язувати</a:t>
            </a:r>
            <a:r>
              <a:rPr lang="ru-RU" sz="2800" dirty="0"/>
              <a:t> </a:t>
            </a:r>
            <a:r>
              <a:rPr lang="ru-RU" sz="2800" dirty="0" err="1"/>
              <a:t>задачі</a:t>
            </a:r>
            <a:r>
              <a:rPr lang="ru-RU" sz="2800" dirty="0"/>
              <a:t> на </a:t>
            </a:r>
            <a:r>
              <a:rPr lang="ru-RU" sz="2800" dirty="0" err="1"/>
              <a:t>виведення</a:t>
            </a:r>
            <a:r>
              <a:rPr lang="ru-RU" sz="2800" dirty="0"/>
              <a:t> </a:t>
            </a:r>
            <a:r>
              <a:rPr lang="ru-RU" sz="2800" dirty="0" err="1"/>
              <a:t>молекулярної</a:t>
            </a:r>
            <a:r>
              <a:rPr lang="ru-RU" sz="2800" dirty="0"/>
              <a:t> </a:t>
            </a:r>
            <a:r>
              <a:rPr lang="ru-RU" sz="2800" dirty="0" err="1"/>
              <a:t>формули</a:t>
            </a:r>
            <a:r>
              <a:rPr lang="ru-RU" sz="2800" dirty="0"/>
              <a:t> </a:t>
            </a:r>
            <a:r>
              <a:rPr lang="ru-RU" sz="2800" dirty="0" err="1"/>
              <a:t>органічної</a:t>
            </a:r>
            <a:r>
              <a:rPr lang="ru-RU" sz="2800" dirty="0"/>
              <a:t> </a:t>
            </a:r>
            <a:r>
              <a:rPr lang="ru-RU" sz="2800" dirty="0" err="1"/>
              <a:t>речовини</a:t>
            </a:r>
            <a:r>
              <a:rPr lang="ru-RU" sz="2800" dirty="0"/>
              <a:t>;</a:t>
            </a:r>
          </a:p>
          <a:p>
            <a:r>
              <a:rPr lang="ru-RU" sz="2800" dirty="0" err="1" smtClean="0"/>
              <a:t>Розвивати</a:t>
            </a:r>
            <a:r>
              <a:rPr lang="ru-RU" sz="2800" dirty="0" smtClean="0"/>
              <a:t> </a:t>
            </a:r>
            <a:r>
              <a:rPr lang="ru-RU" sz="2800" dirty="0" err="1"/>
              <a:t>хімічну</a:t>
            </a:r>
            <a:r>
              <a:rPr lang="ru-RU" sz="2800" dirty="0"/>
              <a:t> </a:t>
            </a:r>
            <a:r>
              <a:rPr lang="ru-RU" sz="2800" dirty="0" err="1"/>
              <a:t>мову</a:t>
            </a:r>
            <a:r>
              <a:rPr lang="ru-RU" sz="2800" dirty="0"/>
              <a:t>, </a:t>
            </a:r>
            <a:r>
              <a:rPr lang="ru-RU" sz="2800" dirty="0" err="1"/>
              <a:t>логічне</a:t>
            </a:r>
            <a:r>
              <a:rPr lang="ru-RU" sz="2800" dirty="0"/>
              <a:t> й </a:t>
            </a:r>
            <a:r>
              <a:rPr lang="ru-RU" sz="2800" dirty="0" err="1"/>
              <a:t>екологічне</a:t>
            </a:r>
            <a:r>
              <a:rPr lang="ru-RU" sz="2800" dirty="0"/>
              <a:t> </a:t>
            </a:r>
            <a:r>
              <a:rPr lang="ru-RU" sz="2800" dirty="0" err="1"/>
              <a:t>мислення</a:t>
            </a:r>
            <a:r>
              <a:rPr lang="ru-RU" sz="2800" dirty="0"/>
              <a:t>, </a:t>
            </a:r>
            <a:r>
              <a:rPr lang="ru-RU" sz="2800" dirty="0" err="1"/>
              <a:t>вміння</a:t>
            </a:r>
            <a:r>
              <a:rPr lang="ru-RU" sz="2800" dirty="0"/>
              <a:t> </a:t>
            </a:r>
            <a:r>
              <a:rPr lang="ru-RU" sz="2800" dirty="0" err="1"/>
              <a:t>аналізувати</a:t>
            </a:r>
            <a:r>
              <a:rPr lang="ru-RU" sz="2800" dirty="0"/>
              <a:t>;</a:t>
            </a:r>
          </a:p>
          <a:p>
            <a:r>
              <a:rPr lang="ru-RU" sz="2800" dirty="0" err="1" smtClean="0"/>
              <a:t>Виховувати</a:t>
            </a:r>
            <a:r>
              <a:rPr lang="ru-RU" sz="2800" dirty="0" smtClean="0"/>
              <a:t> </a:t>
            </a:r>
            <a:r>
              <a:rPr lang="ru-RU" sz="2800" dirty="0" err="1"/>
              <a:t>інтерес</a:t>
            </a:r>
            <a:r>
              <a:rPr lang="ru-RU" sz="2800" dirty="0"/>
              <a:t> до </a:t>
            </a:r>
            <a:r>
              <a:rPr lang="ru-RU" sz="2800" dirty="0" err="1"/>
              <a:t>вивчення</a:t>
            </a:r>
            <a:r>
              <a:rPr lang="ru-RU" sz="2800" dirty="0"/>
              <a:t> </a:t>
            </a:r>
            <a:r>
              <a:rPr lang="ru-RU" sz="2800" dirty="0" err="1"/>
              <a:t>хімії</a:t>
            </a:r>
            <a:r>
              <a:rPr lang="ru-RU" sz="2800" dirty="0"/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028" y="5117910"/>
            <a:ext cx="2143125" cy="174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167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Реакції, </a:t>
            </a:r>
            <a:r>
              <a:rPr lang="ru-RU" b="1" dirty="0" err="1"/>
              <a:t>які</a:t>
            </a:r>
            <a:r>
              <a:rPr lang="ru-RU" b="1" dirty="0"/>
              <a:t> </a:t>
            </a:r>
            <a:r>
              <a:rPr lang="ru-RU" b="1" dirty="0" err="1"/>
              <a:t>дозволяють</a:t>
            </a:r>
            <a:r>
              <a:rPr lang="ru-RU" b="1" dirty="0"/>
              <a:t> </a:t>
            </a:r>
            <a:r>
              <a:rPr lang="ru-RU" b="1" dirty="0" err="1"/>
              <a:t>переходити</a:t>
            </a:r>
            <a:r>
              <a:rPr lang="ru-RU" b="1" dirty="0"/>
              <a:t> </a:t>
            </a:r>
            <a:r>
              <a:rPr lang="ru-RU" b="1" dirty="0" err="1"/>
              <a:t>від</a:t>
            </a:r>
            <a:r>
              <a:rPr lang="ru-RU" b="1" dirty="0"/>
              <a:t> одного </a:t>
            </a:r>
            <a:r>
              <a:rPr lang="ru-RU" b="1" dirty="0" err="1"/>
              <a:t>класу</a:t>
            </a:r>
            <a:r>
              <a:rPr lang="ru-RU" b="1" dirty="0"/>
              <a:t> </a:t>
            </a:r>
            <a:r>
              <a:rPr lang="ru-RU" b="1" dirty="0" err="1"/>
              <a:t>органічних</a:t>
            </a:r>
            <a:r>
              <a:rPr lang="ru-RU" b="1" dirty="0"/>
              <a:t> </a:t>
            </a:r>
            <a:r>
              <a:rPr lang="ru-RU" b="1" dirty="0" err="1"/>
              <a:t>сполук</a:t>
            </a:r>
            <a:r>
              <a:rPr lang="ru-RU" b="1" dirty="0"/>
              <a:t> до </a:t>
            </a:r>
            <a:r>
              <a:rPr lang="ru-RU" b="1" dirty="0" err="1"/>
              <a:t>іншого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070" y="1883391"/>
            <a:ext cx="10856342" cy="466753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1. </a:t>
            </a:r>
            <a:r>
              <a:rPr lang="ru-RU" dirty="0" err="1"/>
              <a:t>Алкани</a:t>
            </a:r>
            <a:r>
              <a:rPr lang="ru-RU" dirty="0"/>
              <a:t> → </a:t>
            </a:r>
            <a:r>
              <a:rPr lang="ru-RU" dirty="0" err="1" smtClean="0"/>
              <a:t>алкени</a:t>
            </a:r>
            <a:r>
              <a:rPr lang="ru-RU" dirty="0" smtClean="0"/>
              <a:t>(</a:t>
            </a:r>
            <a:r>
              <a:rPr lang="ru-RU" dirty="0" err="1" smtClean="0"/>
              <a:t>Дегідрування</a:t>
            </a:r>
            <a:r>
              <a:rPr lang="ru-RU" dirty="0" smtClean="0"/>
              <a:t> </a:t>
            </a:r>
            <a:r>
              <a:rPr lang="ru-RU" dirty="0" err="1"/>
              <a:t>алканів</a:t>
            </a:r>
            <a:r>
              <a:rPr lang="ru-RU" dirty="0"/>
              <a:t> до </a:t>
            </a:r>
            <a:r>
              <a:rPr lang="ru-RU" dirty="0" err="1"/>
              <a:t>алкенів</a:t>
            </a:r>
            <a:r>
              <a:rPr lang="ru-RU" dirty="0"/>
              <a:t> (</a:t>
            </a:r>
            <a:r>
              <a:rPr lang="ru-RU" dirty="0" err="1"/>
              <a:t>одержання</a:t>
            </a:r>
            <a:r>
              <a:rPr lang="ru-RU" dirty="0"/>
              <a:t> </a:t>
            </a:r>
            <a:r>
              <a:rPr lang="ru-RU" dirty="0" err="1"/>
              <a:t>етилену</a:t>
            </a:r>
            <a:r>
              <a:rPr lang="ru-RU" dirty="0"/>
              <a:t> з </a:t>
            </a:r>
            <a:r>
              <a:rPr lang="ru-RU" dirty="0" err="1"/>
              <a:t>етану</a:t>
            </a:r>
            <a:r>
              <a:rPr lang="ru-RU" dirty="0"/>
              <a:t>, </a:t>
            </a:r>
            <a:r>
              <a:rPr lang="en-US" i="1" dirty="0"/>
              <a:t>t</a:t>
            </a:r>
            <a:r>
              <a:rPr lang="en-US" dirty="0"/>
              <a:t>, </a:t>
            </a:r>
            <a:r>
              <a:rPr lang="ru-RU" dirty="0"/>
              <a:t>кат</a:t>
            </a:r>
            <a:r>
              <a:rPr lang="ru-RU" dirty="0" smtClean="0"/>
              <a:t>.))</a:t>
            </a:r>
            <a:endParaRPr lang="ru-RU" dirty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 → С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4</a:t>
            </a:r>
            <a:r>
              <a:rPr lang="ru-RU" dirty="0">
                <a:solidFill>
                  <a:srgbClr val="FF0000"/>
                </a:solidFill>
              </a:rPr>
              <a:t> + 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endParaRPr lang="ru-RU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dirty="0"/>
              <a:t>2. </a:t>
            </a:r>
            <a:r>
              <a:rPr lang="ru-RU" dirty="0" err="1"/>
              <a:t>Алкени</a:t>
            </a:r>
            <a:r>
              <a:rPr lang="ru-RU" dirty="0"/>
              <a:t> → </a:t>
            </a:r>
            <a:r>
              <a:rPr lang="ru-RU" dirty="0" err="1" smtClean="0"/>
              <a:t>алкани</a:t>
            </a:r>
            <a:r>
              <a:rPr lang="ru-RU" dirty="0"/>
              <a:t>(</a:t>
            </a:r>
            <a:r>
              <a:rPr lang="ru-RU" dirty="0" err="1" smtClean="0"/>
              <a:t>Гідрування</a:t>
            </a:r>
            <a:r>
              <a:rPr lang="ru-RU" dirty="0" smtClean="0"/>
              <a:t> </a:t>
            </a:r>
            <a:r>
              <a:rPr lang="ru-RU" dirty="0" err="1"/>
              <a:t>алкенів</a:t>
            </a:r>
            <a:r>
              <a:rPr lang="ru-RU" dirty="0"/>
              <a:t> до </a:t>
            </a:r>
            <a:r>
              <a:rPr lang="ru-RU" dirty="0" err="1"/>
              <a:t>алканів</a:t>
            </a:r>
            <a:r>
              <a:rPr lang="ru-RU" dirty="0"/>
              <a:t> (</a:t>
            </a:r>
            <a:r>
              <a:rPr lang="en-US" i="1" dirty="0"/>
              <a:t>t</a:t>
            </a:r>
            <a:r>
              <a:rPr lang="en-US" dirty="0"/>
              <a:t>, </a:t>
            </a:r>
            <a:r>
              <a:rPr lang="ru-RU" dirty="0"/>
              <a:t>кат</a:t>
            </a:r>
            <a:r>
              <a:rPr lang="ru-RU" dirty="0" smtClean="0"/>
              <a:t>.))</a:t>
            </a:r>
            <a:endParaRPr lang="ru-RU" dirty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en-US" baseline="-25000" dirty="0">
                <a:solidFill>
                  <a:srgbClr val="FF0000"/>
                </a:solidFill>
              </a:rPr>
              <a:t>n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2n</a:t>
            </a:r>
            <a:r>
              <a:rPr lang="en-US" dirty="0">
                <a:solidFill>
                  <a:srgbClr val="FF0000"/>
                </a:solidFill>
              </a:rPr>
              <a:t> + 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 → C</a:t>
            </a:r>
            <a:r>
              <a:rPr lang="en-US" baseline="-25000" dirty="0">
                <a:solidFill>
                  <a:srgbClr val="FF0000"/>
                </a:solidFill>
              </a:rPr>
              <a:t>n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2n+2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dirty="0"/>
              <a:t>3. </a:t>
            </a:r>
            <a:r>
              <a:rPr lang="ru-RU" dirty="0" err="1"/>
              <a:t>Алкани</a:t>
            </a:r>
            <a:r>
              <a:rPr lang="ru-RU" dirty="0"/>
              <a:t> → </a:t>
            </a:r>
            <a:r>
              <a:rPr lang="ru-RU" dirty="0" err="1" smtClean="0"/>
              <a:t>алкіни</a:t>
            </a:r>
            <a:r>
              <a:rPr lang="ru-RU" dirty="0" smtClean="0"/>
              <a:t>.(</a:t>
            </a:r>
            <a:r>
              <a:rPr lang="ru-RU" dirty="0" err="1" smtClean="0"/>
              <a:t>Дегідрування</a:t>
            </a:r>
            <a:r>
              <a:rPr lang="ru-RU" dirty="0" smtClean="0"/>
              <a:t> </a:t>
            </a:r>
            <a:r>
              <a:rPr lang="ru-RU" dirty="0" err="1"/>
              <a:t>алканів</a:t>
            </a:r>
            <a:r>
              <a:rPr lang="ru-RU" dirty="0"/>
              <a:t> до </a:t>
            </a:r>
            <a:r>
              <a:rPr lang="ru-RU" dirty="0" err="1" smtClean="0"/>
              <a:t>алкінів</a:t>
            </a:r>
            <a:r>
              <a:rPr lang="ru-RU" dirty="0" smtClean="0"/>
              <a:t>)</a:t>
            </a:r>
          </a:p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СН</a:t>
            </a:r>
            <a:r>
              <a:rPr lang="ru-RU" baseline="-25000" dirty="0">
                <a:solidFill>
                  <a:srgbClr val="FF0000"/>
                </a:solidFill>
              </a:rPr>
              <a:t>4</a:t>
            </a:r>
            <a:r>
              <a:rPr lang="ru-RU" dirty="0">
                <a:solidFill>
                  <a:srgbClr val="FF0000"/>
                </a:solidFill>
              </a:rPr>
              <a:t> → С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 + 3Н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endParaRPr lang="ru-RU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dirty="0"/>
              <a:t>4. </a:t>
            </a:r>
            <a:r>
              <a:rPr lang="ru-RU" dirty="0" err="1"/>
              <a:t>Алкіни</a:t>
            </a:r>
            <a:r>
              <a:rPr lang="ru-RU" dirty="0"/>
              <a:t> → </a:t>
            </a:r>
            <a:r>
              <a:rPr lang="ru-RU" dirty="0" err="1" smtClean="0"/>
              <a:t>алкани</a:t>
            </a:r>
            <a:r>
              <a:rPr lang="ru-RU" dirty="0"/>
              <a:t>(</a:t>
            </a:r>
            <a:r>
              <a:rPr lang="ru-RU" dirty="0" err="1" smtClean="0"/>
              <a:t>Гідрування</a:t>
            </a:r>
            <a:r>
              <a:rPr lang="ru-RU" dirty="0" smtClean="0"/>
              <a:t> </a:t>
            </a:r>
            <a:r>
              <a:rPr lang="ru-RU" dirty="0" err="1"/>
              <a:t>алкінів</a:t>
            </a:r>
            <a:r>
              <a:rPr lang="ru-RU" dirty="0"/>
              <a:t> до </a:t>
            </a:r>
            <a:r>
              <a:rPr lang="ru-RU" dirty="0" err="1"/>
              <a:t>алканів</a:t>
            </a:r>
            <a:r>
              <a:rPr lang="ru-RU" dirty="0"/>
              <a:t> (</a:t>
            </a:r>
            <a:r>
              <a:rPr lang="en-US" i="1" dirty="0"/>
              <a:t>t</a:t>
            </a:r>
            <a:r>
              <a:rPr lang="en-US" dirty="0"/>
              <a:t>, </a:t>
            </a:r>
            <a:r>
              <a:rPr lang="ru-RU" dirty="0"/>
              <a:t>кат</a:t>
            </a:r>
            <a:r>
              <a:rPr lang="ru-RU" dirty="0" smtClean="0"/>
              <a:t>.))</a:t>
            </a:r>
            <a:endParaRPr lang="ru-RU" dirty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en-US" baseline="-25000" dirty="0">
                <a:solidFill>
                  <a:srgbClr val="FF0000"/>
                </a:solidFill>
              </a:rPr>
              <a:t>n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2n-2</a:t>
            </a:r>
            <a:r>
              <a:rPr lang="en-US" dirty="0">
                <a:solidFill>
                  <a:srgbClr val="FF0000"/>
                </a:solidFill>
              </a:rPr>
              <a:t> + 2H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 → C</a:t>
            </a:r>
            <a:r>
              <a:rPr lang="en-US" baseline="-25000" dirty="0">
                <a:solidFill>
                  <a:srgbClr val="FF0000"/>
                </a:solidFill>
              </a:rPr>
              <a:t>n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2n+2</a:t>
            </a:r>
            <a:endParaRPr lang="en-US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8185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627796" y="327546"/>
            <a:ext cx="10904561" cy="638715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400" dirty="0"/>
              <a:t>5. </a:t>
            </a:r>
            <a:r>
              <a:rPr lang="ru-RU" sz="3400" dirty="0" err="1"/>
              <a:t>Алкіни</a:t>
            </a:r>
            <a:r>
              <a:rPr lang="ru-RU" sz="3400" dirty="0"/>
              <a:t> → </a:t>
            </a:r>
            <a:r>
              <a:rPr lang="ru-RU" sz="3400" dirty="0" err="1" smtClean="0"/>
              <a:t>арени</a:t>
            </a:r>
            <a:r>
              <a:rPr lang="ru-RU" sz="3400" dirty="0"/>
              <a:t>(</a:t>
            </a:r>
            <a:r>
              <a:rPr lang="ru-RU" sz="3400" dirty="0" err="1" smtClean="0"/>
              <a:t>Одержання</a:t>
            </a:r>
            <a:r>
              <a:rPr lang="ru-RU" sz="3400" dirty="0" smtClean="0"/>
              <a:t> </a:t>
            </a:r>
            <a:r>
              <a:rPr lang="ru-RU" sz="3400" dirty="0"/>
              <a:t>бензолу з ацетилену (</a:t>
            </a:r>
            <a:r>
              <a:rPr lang="ru-RU" sz="3400" dirty="0" err="1"/>
              <a:t>тримеризація</a:t>
            </a:r>
            <a:r>
              <a:rPr lang="ru-RU" sz="3400" dirty="0"/>
              <a:t> ацетилену, </a:t>
            </a:r>
            <a:r>
              <a:rPr lang="ru-RU" sz="3400" dirty="0" err="1" smtClean="0"/>
              <a:t>реакція</a:t>
            </a:r>
            <a:r>
              <a:rPr lang="ru-RU" sz="3400" dirty="0"/>
              <a:t> </a:t>
            </a:r>
            <a:r>
              <a:rPr lang="ru-RU" sz="3400" dirty="0" err="1" smtClean="0"/>
              <a:t>Зелінського</a:t>
            </a:r>
            <a:r>
              <a:rPr lang="ru-RU" sz="3400" dirty="0"/>
              <a:t>, </a:t>
            </a:r>
            <a:r>
              <a:rPr lang="en-US" sz="3400" i="1" dirty="0"/>
              <a:t>t </a:t>
            </a:r>
            <a:r>
              <a:rPr lang="ru-RU" sz="3400" dirty="0" err="1"/>
              <a:t>близько</a:t>
            </a:r>
            <a:r>
              <a:rPr lang="ru-RU" sz="3400" dirty="0"/>
              <a:t> 400-450 °</a:t>
            </a:r>
            <a:r>
              <a:rPr lang="en-US" sz="3400" dirty="0"/>
              <a:t>C, </a:t>
            </a:r>
            <a:r>
              <a:rPr lang="ru-RU" sz="3400" dirty="0" err="1"/>
              <a:t>активоване</a:t>
            </a:r>
            <a:r>
              <a:rPr lang="ru-RU" sz="3400" dirty="0"/>
              <a:t> </a:t>
            </a:r>
            <a:r>
              <a:rPr lang="ru-RU" sz="3400" dirty="0" err="1"/>
              <a:t>вугілля</a:t>
            </a:r>
            <a:r>
              <a:rPr lang="ru-RU" sz="3400" dirty="0" smtClean="0"/>
              <a:t>))</a:t>
            </a:r>
            <a:endParaRPr lang="ru-RU" sz="3400" dirty="0"/>
          </a:p>
          <a:p>
            <a:pPr marL="0" indent="0" algn="ctr">
              <a:buNone/>
            </a:pPr>
            <a:r>
              <a:rPr lang="ru-RU" sz="3400" dirty="0">
                <a:solidFill>
                  <a:srgbClr val="FF0000"/>
                </a:solidFill>
              </a:rPr>
              <a:t>3С</a:t>
            </a:r>
            <a:r>
              <a:rPr lang="ru-RU" sz="3400" baseline="-25000" dirty="0">
                <a:solidFill>
                  <a:srgbClr val="FF0000"/>
                </a:solidFill>
              </a:rPr>
              <a:t>2</a:t>
            </a:r>
            <a:r>
              <a:rPr lang="ru-RU" sz="3400" dirty="0">
                <a:solidFill>
                  <a:srgbClr val="FF0000"/>
                </a:solidFill>
              </a:rPr>
              <a:t>Н</a:t>
            </a:r>
            <a:r>
              <a:rPr lang="ru-RU" sz="3400" baseline="-25000" dirty="0">
                <a:solidFill>
                  <a:srgbClr val="FF0000"/>
                </a:solidFill>
              </a:rPr>
              <a:t>2</a:t>
            </a:r>
            <a:r>
              <a:rPr lang="ru-RU" sz="3400" dirty="0">
                <a:solidFill>
                  <a:srgbClr val="FF0000"/>
                </a:solidFill>
              </a:rPr>
              <a:t> → С</a:t>
            </a:r>
            <a:r>
              <a:rPr lang="ru-RU" sz="3400" baseline="-25000" dirty="0">
                <a:solidFill>
                  <a:srgbClr val="FF0000"/>
                </a:solidFill>
              </a:rPr>
              <a:t>6</a:t>
            </a:r>
            <a:r>
              <a:rPr lang="ru-RU" sz="3400" dirty="0">
                <a:solidFill>
                  <a:srgbClr val="FF0000"/>
                </a:solidFill>
              </a:rPr>
              <a:t>Н</a:t>
            </a:r>
            <a:r>
              <a:rPr lang="ru-RU" sz="3400" baseline="-25000" dirty="0">
                <a:solidFill>
                  <a:srgbClr val="FF0000"/>
                </a:solidFill>
              </a:rPr>
              <a:t>6</a:t>
            </a:r>
            <a:r>
              <a:rPr lang="ru-RU" sz="3400" dirty="0">
                <a:solidFill>
                  <a:srgbClr val="FF0000"/>
                </a:solidFill>
              </a:rPr>
              <a:t> </a:t>
            </a:r>
            <a:endParaRPr lang="ru-RU" sz="34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3400" dirty="0" smtClean="0"/>
              <a:t>6</a:t>
            </a:r>
            <a:r>
              <a:rPr lang="ru-RU" sz="3400" dirty="0"/>
              <a:t>. </a:t>
            </a:r>
            <a:r>
              <a:rPr lang="ru-RU" sz="3400" dirty="0" err="1"/>
              <a:t>Арени</a:t>
            </a:r>
            <a:r>
              <a:rPr lang="ru-RU" sz="3400" dirty="0"/>
              <a:t> → </a:t>
            </a:r>
            <a:r>
              <a:rPr lang="ru-RU" sz="3400" dirty="0" err="1" smtClean="0"/>
              <a:t>циклоалкани</a:t>
            </a:r>
            <a:r>
              <a:rPr lang="ru-RU" sz="3400" dirty="0"/>
              <a:t>(</a:t>
            </a:r>
            <a:r>
              <a:rPr lang="ru-RU" sz="3400" dirty="0" err="1" smtClean="0"/>
              <a:t>Гідрування</a:t>
            </a:r>
            <a:r>
              <a:rPr lang="ru-RU" sz="3400" dirty="0" smtClean="0"/>
              <a:t> </a:t>
            </a:r>
            <a:r>
              <a:rPr lang="ru-RU" sz="3400" dirty="0" err="1"/>
              <a:t>ароматичних</a:t>
            </a:r>
            <a:r>
              <a:rPr lang="ru-RU" sz="3400" dirty="0"/>
              <a:t> </a:t>
            </a:r>
            <a:r>
              <a:rPr lang="ru-RU" sz="3400" dirty="0" err="1"/>
              <a:t>вуглеводнів</a:t>
            </a:r>
            <a:r>
              <a:rPr lang="ru-RU" sz="3400" dirty="0"/>
              <a:t> (</a:t>
            </a:r>
            <a:r>
              <a:rPr lang="en-US" sz="3400" i="1" dirty="0"/>
              <a:t>t</a:t>
            </a:r>
            <a:r>
              <a:rPr lang="en-US" sz="3400" dirty="0"/>
              <a:t>, </a:t>
            </a:r>
            <a:r>
              <a:rPr lang="ru-RU" sz="3400" dirty="0"/>
              <a:t>кат</a:t>
            </a:r>
            <a:r>
              <a:rPr lang="ru-RU" sz="3400" dirty="0" smtClean="0"/>
              <a:t>.))</a:t>
            </a:r>
            <a:endParaRPr lang="ru-RU" sz="3400" dirty="0"/>
          </a:p>
          <a:p>
            <a:pPr marL="0" indent="0" algn="ctr">
              <a:buNone/>
            </a:pPr>
            <a:r>
              <a:rPr lang="ru-RU" sz="3400" dirty="0">
                <a:solidFill>
                  <a:srgbClr val="FF0000"/>
                </a:solidFill>
              </a:rPr>
              <a:t>С</a:t>
            </a:r>
            <a:r>
              <a:rPr lang="ru-RU" sz="3400" baseline="-25000" dirty="0">
                <a:solidFill>
                  <a:srgbClr val="FF0000"/>
                </a:solidFill>
              </a:rPr>
              <a:t>6</a:t>
            </a:r>
            <a:r>
              <a:rPr lang="ru-RU" sz="3400" dirty="0">
                <a:solidFill>
                  <a:srgbClr val="FF0000"/>
                </a:solidFill>
              </a:rPr>
              <a:t>Н</a:t>
            </a:r>
            <a:r>
              <a:rPr lang="ru-RU" sz="3400" baseline="-25000" dirty="0">
                <a:solidFill>
                  <a:srgbClr val="FF0000"/>
                </a:solidFill>
              </a:rPr>
              <a:t>6 </a:t>
            </a:r>
            <a:r>
              <a:rPr lang="ru-RU" sz="3400" dirty="0">
                <a:solidFill>
                  <a:srgbClr val="FF0000"/>
                </a:solidFill>
              </a:rPr>
              <a:t>+ 4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 → C</a:t>
            </a:r>
            <a:r>
              <a:rPr lang="en-US" sz="3400" baseline="-25000" dirty="0">
                <a:solidFill>
                  <a:srgbClr val="FF0000"/>
                </a:solidFill>
              </a:rPr>
              <a:t>6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14</a:t>
            </a:r>
            <a:endParaRPr lang="en-US" sz="3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400" dirty="0"/>
              <a:t>7. </a:t>
            </a:r>
            <a:r>
              <a:rPr lang="ru-RU" sz="3400" dirty="0" err="1"/>
              <a:t>Алкани</a:t>
            </a:r>
            <a:r>
              <a:rPr lang="ru-RU" sz="3400" dirty="0"/>
              <a:t> → </a:t>
            </a:r>
            <a:r>
              <a:rPr lang="ru-RU" sz="3400" dirty="0" err="1" smtClean="0"/>
              <a:t>спирти</a:t>
            </a:r>
            <a:r>
              <a:rPr lang="ru-RU" sz="3400" dirty="0"/>
              <a:t>(</a:t>
            </a:r>
            <a:r>
              <a:rPr lang="ru-RU" sz="3400" dirty="0" err="1" smtClean="0"/>
              <a:t>Одержання</a:t>
            </a:r>
            <a:r>
              <a:rPr lang="ru-RU" sz="3400" dirty="0" smtClean="0"/>
              <a:t> </a:t>
            </a:r>
            <a:r>
              <a:rPr lang="ru-RU" sz="3400" dirty="0" err="1"/>
              <a:t>спиртів</a:t>
            </a:r>
            <a:r>
              <a:rPr lang="ru-RU" sz="3400" dirty="0"/>
              <a:t> з </a:t>
            </a:r>
            <a:r>
              <a:rPr lang="ru-RU" sz="3400" dirty="0" err="1"/>
              <a:t>алканів</a:t>
            </a:r>
            <a:r>
              <a:rPr lang="ru-RU" sz="3400" dirty="0"/>
              <a:t> через </a:t>
            </a:r>
            <a:r>
              <a:rPr lang="ru-RU" sz="3400" dirty="0" err="1"/>
              <a:t>галогенпохідні</a:t>
            </a:r>
            <a:r>
              <a:rPr lang="ru-RU" sz="3400" dirty="0"/>
              <a:t> (</a:t>
            </a:r>
            <a:r>
              <a:rPr lang="en-US" sz="3400" i="1" dirty="0" err="1"/>
              <a:t>hv</a:t>
            </a:r>
            <a:r>
              <a:rPr lang="en-US" sz="3400" dirty="0" smtClean="0"/>
              <a:t>)</a:t>
            </a:r>
            <a:r>
              <a:rPr lang="uk-UA" sz="3400" dirty="0" smtClean="0"/>
              <a:t>)</a:t>
            </a:r>
            <a:endParaRPr lang="en-US" sz="3400" dirty="0"/>
          </a:p>
          <a:p>
            <a:pPr marL="0" indent="0" algn="ctr">
              <a:buNone/>
            </a:pPr>
            <a:r>
              <a:rPr lang="ru-RU" sz="3400" dirty="0">
                <a:solidFill>
                  <a:srgbClr val="FF0000"/>
                </a:solidFill>
              </a:rPr>
              <a:t>С</a:t>
            </a:r>
            <a:r>
              <a:rPr lang="ru-RU" sz="3400" baseline="-25000" dirty="0">
                <a:solidFill>
                  <a:srgbClr val="FF0000"/>
                </a:solidFill>
              </a:rPr>
              <a:t>2</a:t>
            </a:r>
            <a:r>
              <a:rPr lang="ru-RU" sz="3400" dirty="0">
                <a:solidFill>
                  <a:srgbClr val="FF0000"/>
                </a:solidFill>
              </a:rPr>
              <a:t>Н</a:t>
            </a:r>
            <a:r>
              <a:rPr lang="ru-RU" sz="3400" baseline="-25000" dirty="0">
                <a:solidFill>
                  <a:srgbClr val="FF0000"/>
                </a:solidFill>
              </a:rPr>
              <a:t>6 </a:t>
            </a:r>
            <a:r>
              <a:rPr lang="ru-RU" sz="3400" dirty="0">
                <a:solidFill>
                  <a:srgbClr val="FF0000"/>
                </a:solidFill>
              </a:rPr>
              <a:t>+ </a:t>
            </a:r>
            <a:r>
              <a:rPr lang="en-US" sz="3400" dirty="0">
                <a:solidFill>
                  <a:srgbClr val="FF0000"/>
                </a:solidFill>
              </a:rPr>
              <a:t>Cl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 → C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5</a:t>
            </a:r>
            <a:r>
              <a:rPr lang="en-US" sz="3400" dirty="0">
                <a:solidFill>
                  <a:srgbClr val="FF0000"/>
                </a:solidFill>
              </a:rPr>
              <a:t>Cl + </a:t>
            </a:r>
            <a:r>
              <a:rPr lang="en-US" sz="3400" dirty="0" err="1">
                <a:solidFill>
                  <a:srgbClr val="FF0000"/>
                </a:solidFill>
              </a:rPr>
              <a:t>HCl</a:t>
            </a:r>
            <a:endParaRPr lang="en-US" sz="3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400" dirty="0">
                <a:solidFill>
                  <a:srgbClr val="FF0000"/>
                </a:solidFill>
              </a:rPr>
              <a:t>C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5</a:t>
            </a:r>
            <a:r>
              <a:rPr lang="en-US" sz="3400" dirty="0">
                <a:solidFill>
                  <a:srgbClr val="FF0000"/>
                </a:solidFill>
              </a:rPr>
              <a:t>Cl + KOH → C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5</a:t>
            </a:r>
            <a:r>
              <a:rPr lang="en-US" sz="3400" dirty="0">
                <a:solidFill>
                  <a:srgbClr val="FF0000"/>
                </a:solidFill>
              </a:rPr>
              <a:t>OH+ </a:t>
            </a:r>
            <a:r>
              <a:rPr lang="en-US" sz="3400" dirty="0" err="1">
                <a:solidFill>
                  <a:srgbClr val="FF0000"/>
                </a:solidFill>
              </a:rPr>
              <a:t>KCl</a:t>
            </a:r>
            <a:endParaRPr lang="en-US" sz="3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400" dirty="0"/>
              <a:t>8. </a:t>
            </a:r>
            <a:r>
              <a:rPr lang="ru-RU" sz="3400" dirty="0" err="1"/>
              <a:t>Алкени</a:t>
            </a:r>
            <a:r>
              <a:rPr lang="ru-RU" sz="3400" dirty="0"/>
              <a:t> → </a:t>
            </a:r>
            <a:r>
              <a:rPr lang="ru-RU" sz="3400" dirty="0" err="1" smtClean="0"/>
              <a:t>спирти</a:t>
            </a:r>
            <a:r>
              <a:rPr lang="ru-RU" sz="3400" dirty="0"/>
              <a:t>(</a:t>
            </a:r>
            <a:r>
              <a:rPr lang="ru-RU" sz="3400" dirty="0" err="1" smtClean="0"/>
              <a:t>Одержання</a:t>
            </a:r>
            <a:r>
              <a:rPr lang="ru-RU" sz="3400" dirty="0" smtClean="0"/>
              <a:t> </a:t>
            </a:r>
            <a:r>
              <a:rPr lang="ru-RU" sz="3400" dirty="0" err="1"/>
              <a:t>спиртів</a:t>
            </a:r>
            <a:r>
              <a:rPr lang="ru-RU" sz="3400" dirty="0"/>
              <a:t> з </a:t>
            </a:r>
            <a:r>
              <a:rPr lang="ru-RU" sz="3400" dirty="0" err="1"/>
              <a:t>алкенів</a:t>
            </a:r>
            <a:r>
              <a:rPr lang="ru-RU" sz="3400" dirty="0"/>
              <a:t> (</a:t>
            </a:r>
            <a:r>
              <a:rPr lang="ru-RU" sz="3400" dirty="0" err="1"/>
              <a:t>гідратація</a:t>
            </a:r>
            <a:r>
              <a:rPr lang="ru-RU" sz="3400" dirty="0"/>
              <a:t> </a:t>
            </a:r>
            <a:r>
              <a:rPr lang="ru-RU" sz="3400" dirty="0" err="1"/>
              <a:t>алкенів</a:t>
            </a:r>
            <a:r>
              <a:rPr lang="ru-RU" sz="3400" dirty="0"/>
              <a:t>, </a:t>
            </a:r>
            <a:r>
              <a:rPr lang="en-US" sz="3400" i="1" dirty="0"/>
              <a:t>t</a:t>
            </a:r>
            <a:r>
              <a:rPr lang="en-US" sz="3400" dirty="0"/>
              <a:t>, </a:t>
            </a:r>
            <a:r>
              <a:rPr lang="ru-RU" sz="3400" dirty="0"/>
              <a:t>кат</a:t>
            </a:r>
            <a:r>
              <a:rPr lang="ru-RU" sz="3400" dirty="0" smtClean="0"/>
              <a:t>.))</a:t>
            </a:r>
            <a:endParaRPr lang="ru-RU" sz="3400" dirty="0"/>
          </a:p>
          <a:p>
            <a:pPr marL="0" indent="0" algn="ctr">
              <a:buNone/>
            </a:pPr>
            <a:r>
              <a:rPr lang="en-US" sz="3400" dirty="0">
                <a:solidFill>
                  <a:srgbClr val="FF0000"/>
                </a:solidFill>
              </a:rPr>
              <a:t>C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4</a:t>
            </a:r>
            <a:r>
              <a:rPr lang="en-US" sz="3400" dirty="0">
                <a:solidFill>
                  <a:srgbClr val="FF0000"/>
                </a:solidFill>
              </a:rPr>
              <a:t> + </a:t>
            </a:r>
            <a:r>
              <a:rPr lang="ru-RU" sz="3400" dirty="0">
                <a:solidFill>
                  <a:srgbClr val="FF0000"/>
                </a:solidFill>
              </a:rPr>
              <a:t>Н</a:t>
            </a:r>
            <a:r>
              <a:rPr lang="ru-RU" sz="3400" baseline="-25000" dirty="0">
                <a:solidFill>
                  <a:srgbClr val="FF0000"/>
                </a:solidFill>
              </a:rPr>
              <a:t>2</a:t>
            </a:r>
            <a:r>
              <a:rPr lang="ru-RU" sz="3400" dirty="0">
                <a:solidFill>
                  <a:srgbClr val="FF0000"/>
                </a:solidFill>
              </a:rPr>
              <a:t>О → </a:t>
            </a:r>
            <a:r>
              <a:rPr lang="en-US" sz="3400" dirty="0">
                <a:solidFill>
                  <a:srgbClr val="FF0000"/>
                </a:solidFill>
              </a:rPr>
              <a:t>C</a:t>
            </a:r>
            <a:r>
              <a:rPr lang="en-US" sz="3400" baseline="-25000" dirty="0">
                <a:solidFill>
                  <a:srgbClr val="FF0000"/>
                </a:solidFill>
              </a:rPr>
              <a:t>2</a:t>
            </a:r>
            <a:r>
              <a:rPr lang="en-US" sz="3400" dirty="0">
                <a:solidFill>
                  <a:srgbClr val="FF0000"/>
                </a:solidFill>
              </a:rPr>
              <a:t>H</a:t>
            </a:r>
            <a:r>
              <a:rPr lang="en-US" sz="3400" baseline="-25000" dirty="0">
                <a:solidFill>
                  <a:srgbClr val="FF0000"/>
                </a:solidFill>
              </a:rPr>
              <a:t>5</a:t>
            </a:r>
            <a:r>
              <a:rPr lang="en-US" sz="3400" dirty="0">
                <a:solidFill>
                  <a:srgbClr val="FF0000"/>
                </a:solidFill>
              </a:rPr>
              <a:t>OH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130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899" y="313899"/>
            <a:ext cx="10733513" cy="634620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9. </a:t>
            </a:r>
            <a:r>
              <a:rPr lang="ru-RU" dirty="0" err="1"/>
              <a:t>Спирти</a:t>
            </a:r>
            <a:r>
              <a:rPr lang="ru-RU" dirty="0"/>
              <a:t> → </a:t>
            </a:r>
            <a:r>
              <a:rPr lang="ru-RU" dirty="0" err="1" smtClean="0"/>
              <a:t>алкени</a:t>
            </a:r>
            <a:r>
              <a:rPr lang="ru-RU" dirty="0"/>
              <a:t>(</a:t>
            </a:r>
            <a:r>
              <a:rPr lang="ru-RU" dirty="0" err="1" smtClean="0"/>
              <a:t>Дегідратація</a:t>
            </a:r>
            <a:r>
              <a:rPr lang="ru-RU" dirty="0" smtClean="0"/>
              <a:t> </a:t>
            </a:r>
            <a:r>
              <a:rPr lang="ru-RU" dirty="0" err="1"/>
              <a:t>спиртів</a:t>
            </a:r>
            <a:r>
              <a:rPr lang="ru-RU" dirty="0"/>
              <a:t> (</a:t>
            </a:r>
            <a:r>
              <a:rPr lang="ru-RU" dirty="0" err="1"/>
              <a:t>одержання</a:t>
            </a:r>
            <a:r>
              <a:rPr lang="ru-RU" dirty="0"/>
              <a:t> </a:t>
            </a:r>
            <a:r>
              <a:rPr lang="ru-RU" dirty="0" err="1"/>
              <a:t>алкенів</a:t>
            </a:r>
            <a:r>
              <a:rPr lang="ru-RU" dirty="0"/>
              <a:t>, </a:t>
            </a:r>
            <a:r>
              <a:rPr lang="en-US" i="1" dirty="0"/>
              <a:t>t</a:t>
            </a:r>
            <a:r>
              <a:rPr lang="en-US" dirty="0"/>
              <a:t>, H</a:t>
            </a:r>
            <a:r>
              <a:rPr lang="en-US" baseline="-25000" dirty="0"/>
              <a:t>2</a:t>
            </a:r>
            <a:r>
              <a:rPr lang="en-US" dirty="0"/>
              <a:t>SO</a:t>
            </a:r>
            <a:r>
              <a:rPr lang="en-US" baseline="-25000" dirty="0"/>
              <a:t>4</a:t>
            </a:r>
            <a:r>
              <a:rPr lang="en-US" dirty="0" smtClean="0"/>
              <a:t>)</a:t>
            </a:r>
            <a:r>
              <a:rPr lang="uk-UA" dirty="0" smtClean="0"/>
              <a:t>)</a:t>
            </a:r>
            <a:endParaRPr lang="en-US" dirty="0"/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 → 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4</a:t>
            </a:r>
            <a:r>
              <a:rPr lang="en-US" dirty="0">
                <a:solidFill>
                  <a:srgbClr val="FF0000"/>
                </a:solidFill>
              </a:rPr>
              <a:t> + 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О </a:t>
            </a:r>
          </a:p>
          <a:p>
            <a:pPr marL="0" indent="0" algn="ctr">
              <a:buNone/>
            </a:pPr>
            <a:r>
              <a:rPr lang="ru-RU" dirty="0"/>
              <a:t>10. </a:t>
            </a:r>
            <a:r>
              <a:rPr lang="ru-RU" dirty="0" err="1"/>
              <a:t>Арени</a:t>
            </a:r>
            <a:r>
              <a:rPr lang="ru-RU" dirty="0"/>
              <a:t> → </a:t>
            </a:r>
            <a:r>
              <a:rPr lang="ru-RU" dirty="0" err="1" smtClean="0"/>
              <a:t>феноли</a:t>
            </a:r>
            <a:r>
              <a:rPr lang="ru-RU" dirty="0" smtClean="0"/>
              <a:t>(</a:t>
            </a:r>
            <a:r>
              <a:rPr lang="ru-RU" dirty="0" err="1" smtClean="0"/>
              <a:t>Одержання</a:t>
            </a:r>
            <a:r>
              <a:rPr lang="ru-RU" dirty="0" smtClean="0"/>
              <a:t> </a:t>
            </a:r>
            <a:r>
              <a:rPr lang="ru-RU" dirty="0"/>
              <a:t>фенолу через бромбензол (</a:t>
            </a:r>
            <a:r>
              <a:rPr lang="en-US" i="1" dirty="0"/>
              <a:t>t</a:t>
            </a:r>
            <a:r>
              <a:rPr lang="en-US" dirty="0"/>
              <a:t>, FeBr</a:t>
            </a:r>
            <a:r>
              <a:rPr lang="en-US" baseline="-25000" dirty="0"/>
              <a:t>3</a:t>
            </a:r>
            <a:r>
              <a:rPr lang="en-US" dirty="0" smtClean="0"/>
              <a:t>)</a:t>
            </a:r>
            <a:r>
              <a:rPr lang="uk-UA" dirty="0" smtClean="0"/>
              <a:t>)</a:t>
            </a:r>
            <a:endParaRPr lang="en-US" dirty="0"/>
          </a:p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С</a:t>
            </a:r>
            <a:r>
              <a:rPr lang="ru-RU" baseline="-25000" dirty="0" smtClean="0">
                <a:solidFill>
                  <a:srgbClr val="FF0000"/>
                </a:solidFill>
              </a:rPr>
              <a:t>6</a:t>
            </a:r>
            <a:r>
              <a:rPr lang="ru-RU" dirty="0" smtClean="0">
                <a:solidFill>
                  <a:srgbClr val="FF0000"/>
                </a:solidFill>
              </a:rPr>
              <a:t>Н</a:t>
            </a:r>
            <a:r>
              <a:rPr lang="ru-RU" baseline="-25000" dirty="0" smtClean="0">
                <a:solidFill>
                  <a:srgbClr val="FF0000"/>
                </a:solidFill>
              </a:rPr>
              <a:t>6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+ </a:t>
            </a:r>
            <a:r>
              <a:rPr lang="en-US" dirty="0">
                <a:solidFill>
                  <a:srgbClr val="FF0000"/>
                </a:solidFill>
              </a:rPr>
              <a:t>Br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 → </a:t>
            </a: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Br + </a:t>
            </a:r>
            <a:r>
              <a:rPr lang="en-US" dirty="0" err="1">
                <a:solidFill>
                  <a:srgbClr val="FF0000"/>
                </a:solidFill>
              </a:rPr>
              <a:t>HBr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Br + KOH → C</a:t>
            </a:r>
            <a:r>
              <a:rPr lang="en-US" baseline="-25000" dirty="0">
                <a:solidFill>
                  <a:srgbClr val="FF0000"/>
                </a:solidFill>
              </a:rPr>
              <a:t>6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OH+ </a:t>
            </a:r>
            <a:r>
              <a:rPr lang="en-US" dirty="0" err="1">
                <a:solidFill>
                  <a:srgbClr val="FF0000"/>
                </a:solidFill>
              </a:rPr>
              <a:t>KBr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dirty="0"/>
              <a:t>11. </a:t>
            </a:r>
            <a:r>
              <a:rPr lang="ru-RU" dirty="0" err="1"/>
              <a:t>Алкани</a:t>
            </a:r>
            <a:r>
              <a:rPr lang="ru-RU" dirty="0"/>
              <a:t> → </a:t>
            </a:r>
            <a:r>
              <a:rPr lang="ru-RU" dirty="0" err="1" smtClean="0"/>
              <a:t>альдегіди</a:t>
            </a:r>
            <a:r>
              <a:rPr lang="ru-RU" dirty="0"/>
              <a:t>(</a:t>
            </a:r>
            <a:r>
              <a:rPr lang="ru-RU" dirty="0" err="1" smtClean="0"/>
              <a:t>Одержання</a:t>
            </a:r>
            <a:r>
              <a:rPr lang="ru-RU" dirty="0" smtClean="0"/>
              <a:t> </a:t>
            </a:r>
            <a:r>
              <a:rPr lang="ru-RU" dirty="0" err="1"/>
              <a:t>альдегідів</a:t>
            </a:r>
            <a:r>
              <a:rPr lang="ru-RU" dirty="0"/>
              <a:t> </a:t>
            </a:r>
            <a:r>
              <a:rPr lang="ru-RU" dirty="0" err="1"/>
              <a:t>окисненням</a:t>
            </a:r>
            <a:r>
              <a:rPr lang="ru-RU" dirty="0"/>
              <a:t> </a:t>
            </a:r>
            <a:r>
              <a:rPr lang="ru-RU" dirty="0" err="1"/>
              <a:t>алканів</a:t>
            </a:r>
            <a:r>
              <a:rPr lang="ru-RU" dirty="0"/>
              <a:t> (</a:t>
            </a:r>
            <a:r>
              <a:rPr lang="ru-RU" dirty="0" err="1"/>
              <a:t>одержання</a:t>
            </a:r>
            <a:r>
              <a:rPr lang="ru-RU" dirty="0"/>
              <a:t> </a:t>
            </a:r>
            <a:r>
              <a:rPr lang="ru-RU" dirty="0" err="1"/>
              <a:t>формальдегіду</a:t>
            </a:r>
            <a:r>
              <a:rPr lang="ru-RU" dirty="0"/>
              <a:t> </a:t>
            </a:r>
            <a:r>
              <a:rPr lang="ru-RU" dirty="0" err="1"/>
              <a:t>окисненням</a:t>
            </a:r>
            <a:r>
              <a:rPr lang="ru-RU" dirty="0"/>
              <a:t> метану, </a:t>
            </a:r>
            <a:r>
              <a:rPr lang="en-US" i="1" dirty="0"/>
              <a:t>t</a:t>
            </a:r>
            <a:r>
              <a:rPr lang="en-US" dirty="0"/>
              <a:t>, </a:t>
            </a:r>
            <a:r>
              <a:rPr lang="ru-RU" dirty="0"/>
              <a:t>кат</a:t>
            </a:r>
            <a:r>
              <a:rPr lang="ru-RU" dirty="0" smtClean="0"/>
              <a:t>.))</a:t>
            </a:r>
            <a:endParaRPr lang="ru-RU" dirty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2СН</a:t>
            </a:r>
            <a:r>
              <a:rPr lang="ru-RU" baseline="-25000" dirty="0">
                <a:solidFill>
                  <a:srgbClr val="FF0000"/>
                </a:solidFill>
              </a:rPr>
              <a:t>4</a:t>
            </a:r>
            <a:r>
              <a:rPr lang="ru-RU" dirty="0">
                <a:solidFill>
                  <a:srgbClr val="FF0000"/>
                </a:solidFill>
              </a:rPr>
              <a:t> + О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 → НСНО + 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О</a:t>
            </a:r>
          </a:p>
          <a:p>
            <a:pPr marL="0" indent="0" algn="ctr">
              <a:buNone/>
            </a:pPr>
            <a:r>
              <a:rPr lang="ru-RU" dirty="0"/>
              <a:t>12. </a:t>
            </a:r>
            <a:r>
              <a:rPr lang="ru-RU" dirty="0" err="1"/>
              <a:t>Спирти</a:t>
            </a:r>
            <a:r>
              <a:rPr lang="ru-RU" dirty="0"/>
              <a:t> → </a:t>
            </a:r>
            <a:r>
              <a:rPr lang="ru-RU" dirty="0" err="1" smtClean="0"/>
              <a:t>альдегіди</a:t>
            </a:r>
            <a:r>
              <a:rPr lang="ru-RU" dirty="0"/>
              <a:t>(</a:t>
            </a:r>
            <a:r>
              <a:rPr lang="ru-RU" dirty="0" err="1" smtClean="0"/>
              <a:t>Одержання</a:t>
            </a:r>
            <a:r>
              <a:rPr lang="ru-RU" dirty="0" smtClean="0"/>
              <a:t> </a:t>
            </a:r>
            <a:r>
              <a:rPr lang="ru-RU" dirty="0" err="1"/>
              <a:t>альдегідів</a:t>
            </a:r>
            <a:r>
              <a:rPr lang="ru-RU" dirty="0"/>
              <a:t> </a:t>
            </a:r>
            <a:r>
              <a:rPr lang="ru-RU" dirty="0" err="1"/>
              <a:t>окисненням</a:t>
            </a:r>
            <a:r>
              <a:rPr lang="ru-RU" dirty="0"/>
              <a:t> </a:t>
            </a:r>
            <a:r>
              <a:rPr lang="ru-RU" dirty="0" err="1"/>
              <a:t>спиртів</a:t>
            </a:r>
            <a:r>
              <a:rPr lang="ru-RU" dirty="0"/>
              <a:t> (</a:t>
            </a:r>
            <a:r>
              <a:rPr lang="en-US" i="1" dirty="0"/>
              <a:t>t</a:t>
            </a:r>
            <a:r>
              <a:rPr lang="en-US" dirty="0" smtClean="0"/>
              <a:t>)</a:t>
            </a:r>
            <a:r>
              <a:rPr lang="uk-UA" dirty="0" smtClean="0"/>
              <a:t>)</a:t>
            </a:r>
            <a:endParaRPr lang="en-US" dirty="0"/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 + </a:t>
            </a:r>
            <a:r>
              <a:rPr lang="en-US" dirty="0" err="1">
                <a:solidFill>
                  <a:srgbClr val="FF0000"/>
                </a:solidFill>
              </a:rPr>
              <a:t>CuO</a:t>
            </a:r>
            <a:r>
              <a:rPr lang="en-US" dirty="0">
                <a:solidFill>
                  <a:srgbClr val="FF0000"/>
                </a:solidFill>
              </a:rPr>
              <a:t> →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COH + Cu + 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О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896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024" y="313899"/>
            <a:ext cx="10228545" cy="626432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2600" dirty="0"/>
              <a:t>13. </a:t>
            </a:r>
            <a:r>
              <a:rPr lang="ru-RU" sz="2600" dirty="0" err="1"/>
              <a:t>Альдегіди</a:t>
            </a:r>
            <a:r>
              <a:rPr lang="ru-RU" sz="2600" dirty="0"/>
              <a:t> → </a:t>
            </a:r>
            <a:r>
              <a:rPr lang="ru-RU" sz="2600" dirty="0" err="1" smtClean="0"/>
              <a:t>спирти</a:t>
            </a:r>
            <a:r>
              <a:rPr lang="ru-RU" sz="2600" dirty="0"/>
              <a:t>(</a:t>
            </a:r>
            <a:r>
              <a:rPr lang="ru-RU" sz="2600" dirty="0" err="1" smtClean="0"/>
              <a:t>Одержання</a:t>
            </a:r>
            <a:r>
              <a:rPr lang="ru-RU" sz="2600" dirty="0" smtClean="0"/>
              <a:t> </a:t>
            </a:r>
            <a:r>
              <a:rPr lang="ru-RU" sz="2600" dirty="0" err="1"/>
              <a:t>спиртів</a:t>
            </a:r>
            <a:r>
              <a:rPr lang="ru-RU" sz="2600" dirty="0"/>
              <a:t> </a:t>
            </a:r>
            <a:r>
              <a:rPr lang="ru-RU" sz="2600" dirty="0" err="1"/>
              <a:t>відновленням</a:t>
            </a:r>
            <a:r>
              <a:rPr lang="ru-RU" sz="2600" dirty="0"/>
              <a:t> </a:t>
            </a:r>
            <a:r>
              <a:rPr lang="ru-RU" sz="2600" dirty="0" err="1"/>
              <a:t>альдегідів</a:t>
            </a:r>
            <a:r>
              <a:rPr lang="ru-RU" sz="2600" dirty="0"/>
              <a:t> (</a:t>
            </a:r>
            <a:r>
              <a:rPr lang="en-US" sz="2600" i="1" dirty="0"/>
              <a:t>t</a:t>
            </a:r>
            <a:r>
              <a:rPr lang="en-US" sz="2600" dirty="0"/>
              <a:t>, </a:t>
            </a:r>
            <a:r>
              <a:rPr lang="ru-RU" sz="2600" dirty="0"/>
              <a:t>кат</a:t>
            </a:r>
            <a:r>
              <a:rPr lang="ru-RU" sz="2600" dirty="0" smtClean="0"/>
              <a:t>.))</a:t>
            </a:r>
            <a:endParaRPr lang="ru-RU" sz="2600" dirty="0"/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COH + 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 → </a:t>
            </a:r>
            <a:r>
              <a:rPr lang="en-US" sz="2600" dirty="0">
                <a:solidFill>
                  <a:srgbClr val="FF0000"/>
                </a:solidFill>
              </a:rPr>
              <a:t>C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OH</a:t>
            </a:r>
          </a:p>
          <a:p>
            <a:pPr marL="0" indent="0" algn="ctr">
              <a:buNone/>
            </a:pPr>
            <a:r>
              <a:rPr lang="en-US" sz="2600" dirty="0"/>
              <a:t>14. </a:t>
            </a:r>
            <a:r>
              <a:rPr lang="ru-RU" sz="2600" dirty="0" err="1"/>
              <a:t>Алкіни</a:t>
            </a:r>
            <a:r>
              <a:rPr lang="ru-RU" sz="2600" dirty="0"/>
              <a:t> → </a:t>
            </a:r>
            <a:r>
              <a:rPr lang="ru-RU" sz="2600" dirty="0" err="1" smtClean="0"/>
              <a:t>альдегіди</a:t>
            </a:r>
            <a:r>
              <a:rPr lang="ru-RU" sz="2600" dirty="0"/>
              <a:t>(</a:t>
            </a:r>
            <a:r>
              <a:rPr lang="ru-RU" sz="2600" dirty="0" err="1" smtClean="0"/>
              <a:t>Одержання</a:t>
            </a:r>
            <a:r>
              <a:rPr lang="ru-RU" sz="2600" dirty="0" smtClean="0"/>
              <a:t> </a:t>
            </a:r>
            <a:r>
              <a:rPr lang="ru-RU" sz="2600" dirty="0" err="1"/>
              <a:t>оцтового</a:t>
            </a:r>
            <a:r>
              <a:rPr lang="ru-RU" sz="2600" dirty="0"/>
              <a:t> </a:t>
            </a:r>
            <a:r>
              <a:rPr lang="ru-RU" sz="2600" dirty="0" err="1"/>
              <a:t>альдегіду</a:t>
            </a:r>
            <a:r>
              <a:rPr lang="ru-RU" sz="2600" dirty="0"/>
              <a:t> </a:t>
            </a:r>
            <a:r>
              <a:rPr lang="ru-RU" sz="2600" dirty="0" err="1"/>
              <a:t>гідратацією</a:t>
            </a:r>
            <a:r>
              <a:rPr lang="ru-RU" sz="2600" dirty="0"/>
              <a:t> ацетилену (</a:t>
            </a:r>
            <a:r>
              <a:rPr lang="ru-RU" sz="2600" dirty="0" err="1"/>
              <a:t>реакція</a:t>
            </a:r>
            <a:r>
              <a:rPr lang="ru-RU" sz="2600" dirty="0"/>
              <a:t> </a:t>
            </a:r>
            <a:r>
              <a:rPr lang="ru-RU" sz="2600" dirty="0" err="1"/>
              <a:t>Кучерова</a:t>
            </a:r>
            <a:r>
              <a:rPr lang="ru-RU" sz="2600" dirty="0"/>
              <a:t>,</a:t>
            </a:r>
            <a:r>
              <a:rPr lang="ru-RU" sz="2600" i="1" dirty="0"/>
              <a:t> </a:t>
            </a:r>
            <a:r>
              <a:rPr lang="en-US" sz="2600" i="1" dirty="0"/>
              <a:t>t</a:t>
            </a:r>
            <a:r>
              <a:rPr lang="en-US" sz="2600" dirty="0"/>
              <a:t>, Hg</a:t>
            </a:r>
            <a:r>
              <a:rPr lang="en-US" sz="2600" baseline="30000" dirty="0"/>
              <a:t>2+</a:t>
            </a:r>
            <a:r>
              <a:rPr lang="en-US" sz="2600" dirty="0"/>
              <a:t>, H</a:t>
            </a:r>
            <a:r>
              <a:rPr lang="en-US" sz="2600" baseline="-25000" dirty="0"/>
              <a:t>2</a:t>
            </a:r>
            <a:r>
              <a:rPr lang="en-US" sz="2600" dirty="0"/>
              <a:t>SO</a:t>
            </a:r>
            <a:r>
              <a:rPr lang="en-US" sz="2600" baseline="-25000" dirty="0"/>
              <a:t>4</a:t>
            </a:r>
            <a:r>
              <a:rPr lang="en-US" sz="2600" dirty="0" smtClean="0"/>
              <a:t>)</a:t>
            </a:r>
            <a:r>
              <a:rPr lang="uk-UA" sz="2600" dirty="0" smtClean="0"/>
              <a:t>)</a:t>
            </a:r>
            <a:endParaRPr lang="en-US" sz="2600" dirty="0"/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 + 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О → </a:t>
            </a: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COH </a:t>
            </a:r>
          </a:p>
          <a:p>
            <a:pPr marL="0" indent="0" algn="ctr">
              <a:buNone/>
            </a:pPr>
            <a:r>
              <a:rPr lang="en-US" sz="2600" dirty="0"/>
              <a:t>15. </a:t>
            </a:r>
            <a:r>
              <a:rPr lang="ru-RU" sz="2600" dirty="0" err="1"/>
              <a:t>Алкани</a:t>
            </a:r>
            <a:r>
              <a:rPr lang="ru-RU" sz="2600" dirty="0"/>
              <a:t> → </a:t>
            </a:r>
            <a:r>
              <a:rPr lang="ru-RU" sz="2600" dirty="0" err="1"/>
              <a:t>карбонові</a:t>
            </a:r>
            <a:r>
              <a:rPr lang="ru-RU" sz="2600" dirty="0"/>
              <a:t> </a:t>
            </a:r>
            <a:r>
              <a:rPr lang="ru-RU" sz="2600" dirty="0" err="1" smtClean="0"/>
              <a:t>кислоти</a:t>
            </a:r>
            <a:r>
              <a:rPr lang="ru-RU" sz="2600" dirty="0"/>
              <a:t>(</a:t>
            </a:r>
            <a:r>
              <a:rPr lang="ru-RU" sz="2600" dirty="0" err="1" smtClean="0"/>
              <a:t>Одержання</a:t>
            </a:r>
            <a:r>
              <a:rPr lang="ru-RU" sz="2600" dirty="0" smtClean="0"/>
              <a:t> </a:t>
            </a:r>
            <a:r>
              <a:rPr lang="ru-RU" sz="2600" dirty="0" err="1"/>
              <a:t>карбонових</a:t>
            </a:r>
            <a:r>
              <a:rPr lang="ru-RU" sz="2600" dirty="0"/>
              <a:t> кислот </a:t>
            </a:r>
            <a:r>
              <a:rPr lang="ru-RU" sz="2600" dirty="0" err="1"/>
              <a:t>окисненням</a:t>
            </a:r>
            <a:r>
              <a:rPr lang="ru-RU" sz="2600" dirty="0"/>
              <a:t> </a:t>
            </a:r>
            <a:r>
              <a:rPr lang="ru-RU" sz="2600" dirty="0" err="1"/>
              <a:t>алканів</a:t>
            </a:r>
            <a:r>
              <a:rPr lang="ru-RU" sz="2600" dirty="0"/>
              <a:t> (</a:t>
            </a:r>
            <a:r>
              <a:rPr lang="en-US" sz="2600" i="1" dirty="0"/>
              <a:t>t</a:t>
            </a:r>
            <a:r>
              <a:rPr lang="en-US" sz="2600" dirty="0"/>
              <a:t>, </a:t>
            </a:r>
            <a:r>
              <a:rPr lang="ru-RU" sz="2600" dirty="0"/>
              <a:t>кат</a:t>
            </a:r>
            <a:r>
              <a:rPr lang="ru-RU" sz="2600" dirty="0" smtClean="0"/>
              <a:t>.))</a:t>
            </a:r>
            <a:endParaRPr lang="ru-RU" sz="2600" dirty="0"/>
          </a:p>
          <a:p>
            <a:pPr marL="0" indent="0" algn="ctr">
              <a:buNone/>
            </a:pPr>
            <a:r>
              <a:rPr lang="ru-RU" sz="2600" dirty="0">
                <a:solidFill>
                  <a:srgbClr val="FF0000"/>
                </a:solidFill>
              </a:rPr>
              <a:t>2С</a:t>
            </a:r>
            <a:r>
              <a:rPr lang="ru-RU" sz="2600" baseline="-25000" dirty="0">
                <a:solidFill>
                  <a:srgbClr val="FF0000"/>
                </a:solidFill>
              </a:rPr>
              <a:t>4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10</a:t>
            </a:r>
            <a:r>
              <a:rPr lang="ru-RU" sz="2600" dirty="0">
                <a:solidFill>
                  <a:srgbClr val="FF0000"/>
                </a:solidFill>
              </a:rPr>
              <a:t> + 5О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 → 4</a:t>
            </a: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  <a:r>
              <a:rPr lang="en-US" sz="2600" dirty="0">
                <a:solidFill>
                  <a:srgbClr val="FF0000"/>
                </a:solidFill>
              </a:rPr>
              <a:t>H + 2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</a:p>
          <a:p>
            <a:pPr marL="0" indent="0" algn="ctr">
              <a:buNone/>
            </a:pPr>
            <a:r>
              <a:rPr lang="ru-RU" sz="2600" dirty="0"/>
              <a:t>При </a:t>
            </a:r>
            <a:r>
              <a:rPr lang="ru-RU" sz="2600" dirty="0" err="1"/>
              <a:t>окисненні</a:t>
            </a:r>
            <a:r>
              <a:rPr lang="ru-RU" sz="2600" dirty="0"/>
              <a:t> </a:t>
            </a:r>
            <a:r>
              <a:rPr lang="ru-RU" sz="2600" dirty="0" err="1"/>
              <a:t>алканів</a:t>
            </a:r>
            <a:r>
              <a:rPr lang="ru-RU" sz="2600" dirty="0"/>
              <a:t> С</a:t>
            </a:r>
            <a:r>
              <a:rPr lang="ru-RU" sz="2600" baseline="-25000" dirty="0"/>
              <a:t>4</a:t>
            </a:r>
            <a:r>
              <a:rPr lang="ru-RU" sz="2600" dirty="0"/>
              <a:t>-С</a:t>
            </a:r>
            <a:r>
              <a:rPr lang="ru-RU" sz="2600" baseline="-25000" dirty="0"/>
              <a:t>8</a:t>
            </a:r>
            <a:r>
              <a:rPr lang="ru-RU" sz="2600" dirty="0"/>
              <a:t> </a:t>
            </a:r>
            <a:r>
              <a:rPr lang="ru-RU" sz="2600" dirty="0" err="1"/>
              <a:t>утворюється</a:t>
            </a:r>
            <a:r>
              <a:rPr lang="ru-RU" sz="2600" dirty="0"/>
              <a:t>, </a:t>
            </a:r>
            <a:r>
              <a:rPr lang="ru-RU" sz="2600" dirty="0" err="1"/>
              <a:t>головним</a:t>
            </a:r>
            <a:r>
              <a:rPr lang="ru-RU" sz="2600" dirty="0"/>
              <a:t> чином, </a:t>
            </a:r>
            <a:r>
              <a:rPr lang="ru-RU" sz="2600" dirty="0" err="1"/>
              <a:t>оцтова</a:t>
            </a:r>
            <a:r>
              <a:rPr lang="ru-RU" sz="2600" dirty="0"/>
              <a:t> кислота.</a:t>
            </a:r>
          </a:p>
          <a:p>
            <a:pPr marL="0" indent="0" algn="ctr">
              <a:buNone/>
            </a:pPr>
            <a:r>
              <a:rPr lang="ru-RU" sz="2600" dirty="0"/>
              <a:t>16. </a:t>
            </a:r>
            <a:r>
              <a:rPr lang="ru-RU" sz="2600" dirty="0" err="1"/>
              <a:t>Альдегіди</a:t>
            </a:r>
            <a:r>
              <a:rPr lang="ru-RU" sz="2600" dirty="0"/>
              <a:t> → </a:t>
            </a:r>
            <a:r>
              <a:rPr lang="ru-RU" sz="2600" dirty="0" err="1"/>
              <a:t>карбонові</a:t>
            </a:r>
            <a:r>
              <a:rPr lang="ru-RU" sz="2600" dirty="0"/>
              <a:t> </a:t>
            </a:r>
            <a:r>
              <a:rPr lang="ru-RU" sz="2600" dirty="0" err="1" smtClean="0"/>
              <a:t>кислоти</a:t>
            </a:r>
            <a:r>
              <a:rPr lang="ru-RU" sz="2600" dirty="0"/>
              <a:t>(</a:t>
            </a:r>
            <a:r>
              <a:rPr lang="ru-RU" sz="2600" dirty="0" err="1" smtClean="0"/>
              <a:t>Окиснення</a:t>
            </a:r>
            <a:r>
              <a:rPr lang="ru-RU" sz="2600" dirty="0" smtClean="0"/>
              <a:t> </a:t>
            </a:r>
            <a:r>
              <a:rPr lang="ru-RU" sz="2600" dirty="0" err="1"/>
              <a:t>альдегідів</a:t>
            </a:r>
            <a:r>
              <a:rPr lang="ru-RU" sz="2600" dirty="0"/>
              <a:t> до </a:t>
            </a:r>
            <a:r>
              <a:rPr lang="ru-RU" sz="2600" dirty="0" err="1"/>
              <a:t>карбонових</a:t>
            </a:r>
            <a:r>
              <a:rPr lang="ru-RU" sz="2600" dirty="0"/>
              <a:t> кислот (</a:t>
            </a:r>
            <a:r>
              <a:rPr lang="en-US" sz="2600" i="1" dirty="0"/>
              <a:t>t</a:t>
            </a:r>
            <a:r>
              <a:rPr lang="en-US" sz="2600" dirty="0" smtClean="0"/>
              <a:t>)</a:t>
            </a:r>
            <a:r>
              <a:rPr lang="uk-UA" sz="2600" dirty="0" smtClean="0"/>
              <a:t>)</a:t>
            </a:r>
            <a:endParaRPr lang="en-US" sz="2600" dirty="0"/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COH + Ag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О → </a:t>
            </a: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  <a:r>
              <a:rPr lang="en-US" sz="2600" dirty="0">
                <a:solidFill>
                  <a:srgbClr val="FF0000"/>
                </a:solidFill>
              </a:rPr>
              <a:t>H + 2Ag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320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354842" y="300037"/>
            <a:ext cx="11464119" cy="636006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2600" dirty="0"/>
              <a:t>17. </a:t>
            </a:r>
            <a:r>
              <a:rPr lang="ru-RU" sz="2600" dirty="0" err="1"/>
              <a:t>Карбонові</a:t>
            </a:r>
            <a:r>
              <a:rPr lang="ru-RU" sz="2600" dirty="0"/>
              <a:t> </a:t>
            </a:r>
            <a:r>
              <a:rPr lang="ru-RU" sz="2600" dirty="0" err="1"/>
              <a:t>кислоти</a:t>
            </a:r>
            <a:r>
              <a:rPr lang="ru-RU" sz="2600" dirty="0"/>
              <a:t> + </a:t>
            </a:r>
            <a:r>
              <a:rPr lang="ru-RU" sz="2600" dirty="0" err="1"/>
              <a:t>спирти</a:t>
            </a:r>
            <a:r>
              <a:rPr lang="ru-RU" sz="2600" dirty="0"/>
              <a:t> → </a:t>
            </a:r>
            <a:r>
              <a:rPr lang="ru-RU" sz="2600" dirty="0" err="1" smtClean="0"/>
              <a:t>естери</a:t>
            </a:r>
            <a:r>
              <a:rPr lang="ru-RU" sz="2600" dirty="0"/>
              <a:t>(</a:t>
            </a:r>
            <a:r>
              <a:rPr lang="ru-RU" sz="2600" dirty="0" err="1" smtClean="0"/>
              <a:t>Одержання</a:t>
            </a:r>
            <a:r>
              <a:rPr lang="ru-RU" sz="2600" dirty="0" smtClean="0"/>
              <a:t> </a:t>
            </a:r>
            <a:r>
              <a:rPr lang="ru-RU" sz="2600" dirty="0" err="1"/>
              <a:t>естерів</a:t>
            </a:r>
            <a:r>
              <a:rPr lang="ru-RU" sz="2600" dirty="0"/>
              <a:t> (</a:t>
            </a:r>
            <a:r>
              <a:rPr lang="ru-RU" sz="2600" dirty="0" err="1"/>
              <a:t>реакція</a:t>
            </a:r>
            <a:r>
              <a:rPr lang="ru-RU" sz="2600" dirty="0"/>
              <a:t> </a:t>
            </a:r>
            <a:r>
              <a:rPr lang="ru-RU" sz="2600" dirty="0" err="1"/>
              <a:t>етерифікації</a:t>
            </a:r>
            <a:r>
              <a:rPr lang="ru-RU" sz="2600" dirty="0"/>
              <a:t>, </a:t>
            </a:r>
            <a:r>
              <a:rPr lang="en-US" sz="2600" i="1" dirty="0"/>
              <a:t>t</a:t>
            </a:r>
            <a:r>
              <a:rPr lang="en-US" sz="2600" dirty="0"/>
              <a:t>, H</a:t>
            </a:r>
            <a:r>
              <a:rPr lang="en-US" sz="2600" baseline="-25000" dirty="0"/>
              <a:t>2</a:t>
            </a:r>
            <a:r>
              <a:rPr lang="en-US" sz="2600" dirty="0"/>
              <a:t>SO</a:t>
            </a:r>
            <a:r>
              <a:rPr lang="en-US" sz="2600" baseline="-25000" dirty="0"/>
              <a:t>4</a:t>
            </a:r>
            <a:r>
              <a:rPr lang="en-US" sz="2600" dirty="0" smtClean="0"/>
              <a:t>)</a:t>
            </a:r>
            <a:r>
              <a:rPr lang="uk-UA" sz="2600" dirty="0" smtClean="0"/>
              <a:t>)</a:t>
            </a:r>
            <a:endParaRPr lang="en-US" sz="2600" dirty="0"/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  <a:r>
              <a:rPr lang="en-US" sz="2600" dirty="0">
                <a:solidFill>
                  <a:srgbClr val="FF0000"/>
                </a:solidFill>
              </a:rPr>
              <a:t>H + C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OH → 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  <a:r>
              <a:rPr lang="en-US" sz="2600" dirty="0">
                <a:solidFill>
                  <a:srgbClr val="FF0000"/>
                </a:solidFill>
              </a:rPr>
              <a:t>C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 + 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</a:p>
          <a:p>
            <a:pPr marL="0" indent="0" algn="ctr">
              <a:buNone/>
            </a:pPr>
            <a:r>
              <a:rPr lang="ru-RU" sz="2600" dirty="0"/>
              <a:t>18. </a:t>
            </a:r>
            <a:r>
              <a:rPr lang="ru-RU" sz="2600" dirty="0" err="1"/>
              <a:t>Естери</a:t>
            </a:r>
            <a:r>
              <a:rPr lang="ru-RU" sz="2600" dirty="0"/>
              <a:t> → </a:t>
            </a:r>
            <a:r>
              <a:rPr lang="ru-RU" sz="2600" dirty="0" err="1"/>
              <a:t>солі</a:t>
            </a:r>
            <a:r>
              <a:rPr lang="ru-RU" sz="2600" dirty="0"/>
              <a:t> </a:t>
            </a:r>
            <a:r>
              <a:rPr lang="ru-RU" sz="2600" dirty="0" err="1"/>
              <a:t>карбонових</a:t>
            </a:r>
            <a:r>
              <a:rPr lang="ru-RU" sz="2600" dirty="0"/>
              <a:t> кислот + </a:t>
            </a:r>
            <a:r>
              <a:rPr lang="ru-RU" sz="2600" dirty="0" err="1" smtClean="0"/>
              <a:t>спирти</a:t>
            </a:r>
            <a:r>
              <a:rPr lang="ru-RU" sz="2600" dirty="0"/>
              <a:t>(</a:t>
            </a:r>
            <a:r>
              <a:rPr lang="ru-RU" sz="2600" dirty="0" err="1" smtClean="0"/>
              <a:t>Гідроліз</a:t>
            </a:r>
            <a:r>
              <a:rPr lang="ru-RU" sz="2600" dirty="0" smtClean="0"/>
              <a:t> </a:t>
            </a:r>
            <a:r>
              <a:rPr lang="ru-RU" sz="2600" dirty="0"/>
              <a:t>(</a:t>
            </a:r>
            <a:r>
              <a:rPr lang="ru-RU" sz="2600" dirty="0" err="1"/>
              <a:t>омилення</a:t>
            </a:r>
            <a:r>
              <a:rPr lang="ru-RU" sz="2600" dirty="0"/>
              <a:t>) </a:t>
            </a:r>
            <a:r>
              <a:rPr lang="ru-RU" sz="2600" dirty="0" err="1"/>
              <a:t>естерів</a:t>
            </a:r>
            <a:r>
              <a:rPr lang="ru-RU" sz="2600" dirty="0"/>
              <a:t>, у тому </a:t>
            </a:r>
            <a:r>
              <a:rPr lang="ru-RU" sz="2600" dirty="0" err="1"/>
              <a:t>числі</a:t>
            </a:r>
            <a:r>
              <a:rPr lang="ru-RU" sz="2600" dirty="0"/>
              <a:t> й </a:t>
            </a:r>
            <a:r>
              <a:rPr lang="ru-RU" sz="2600" dirty="0" err="1" smtClean="0"/>
              <a:t>жирів</a:t>
            </a:r>
            <a:r>
              <a:rPr lang="ru-RU" sz="2600" dirty="0" smtClean="0"/>
              <a:t>)</a:t>
            </a:r>
            <a:endParaRPr lang="ru-RU" sz="2600" dirty="0"/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</a:t>
            </a:r>
            <a:r>
              <a:rPr lang="ru-RU" sz="2600" dirty="0">
                <a:solidFill>
                  <a:srgbClr val="FF0000"/>
                </a:solidFill>
              </a:rPr>
              <a:t>О</a:t>
            </a:r>
            <a:r>
              <a:rPr lang="en-US" sz="2600" dirty="0">
                <a:solidFill>
                  <a:srgbClr val="FF0000"/>
                </a:solidFill>
              </a:rPr>
              <a:t>C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 + </a:t>
            </a:r>
            <a:r>
              <a:rPr lang="ru-RU" sz="2600" dirty="0">
                <a:solidFill>
                  <a:srgbClr val="FF0000"/>
                </a:solidFill>
              </a:rPr>
              <a:t>КОН → </a:t>
            </a: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CO</a:t>
            </a:r>
            <a:r>
              <a:rPr lang="ru-RU" sz="2600" dirty="0">
                <a:solidFill>
                  <a:srgbClr val="FF0000"/>
                </a:solidFill>
              </a:rPr>
              <a:t>ОК + </a:t>
            </a:r>
            <a:r>
              <a:rPr lang="en-US" sz="2600" dirty="0">
                <a:solidFill>
                  <a:srgbClr val="FF0000"/>
                </a:solidFill>
              </a:rPr>
              <a:t>C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OH</a:t>
            </a:r>
          </a:p>
          <a:p>
            <a:pPr marL="0" indent="0" algn="ctr">
              <a:buNone/>
            </a:pPr>
            <a:r>
              <a:rPr lang="en-US" sz="2600" dirty="0"/>
              <a:t>19. </a:t>
            </a:r>
            <a:r>
              <a:rPr lang="ru-RU" sz="2600" dirty="0" err="1"/>
              <a:t>Алкани</a:t>
            </a:r>
            <a:r>
              <a:rPr lang="ru-RU" sz="2600" dirty="0"/>
              <a:t> → </a:t>
            </a:r>
            <a:r>
              <a:rPr lang="ru-RU" sz="2600" dirty="0" err="1" smtClean="0"/>
              <a:t>аміни</a:t>
            </a:r>
            <a:r>
              <a:rPr lang="ru-RU" sz="2600" dirty="0"/>
              <a:t>(</a:t>
            </a:r>
            <a:r>
              <a:rPr lang="ru-RU" sz="2600" dirty="0" err="1" smtClean="0"/>
              <a:t>Одержання</a:t>
            </a:r>
            <a:r>
              <a:rPr lang="ru-RU" sz="2600" dirty="0" smtClean="0"/>
              <a:t> </a:t>
            </a:r>
            <a:r>
              <a:rPr lang="ru-RU" sz="2600" dirty="0" err="1"/>
              <a:t>амінів</a:t>
            </a:r>
            <a:r>
              <a:rPr lang="ru-RU" sz="2600" dirty="0"/>
              <a:t> з </a:t>
            </a:r>
            <a:r>
              <a:rPr lang="ru-RU" sz="2600" dirty="0" err="1"/>
              <a:t>алканів</a:t>
            </a:r>
            <a:r>
              <a:rPr lang="ru-RU" sz="2600" dirty="0"/>
              <a:t> через </a:t>
            </a:r>
            <a:r>
              <a:rPr lang="ru-RU" sz="2600" dirty="0" err="1"/>
              <a:t>галогенпохідні</a:t>
            </a:r>
            <a:r>
              <a:rPr lang="ru-RU" sz="2600" dirty="0"/>
              <a:t> (</a:t>
            </a:r>
            <a:r>
              <a:rPr lang="en-US" sz="2600" i="1" dirty="0" err="1"/>
              <a:t>hv</a:t>
            </a:r>
            <a:r>
              <a:rPr lang="en-US" sz="2600" dirty="0" smtClean="0"/>
              <a:t>)</a:t>
            </a:r>
            <a:r>
              <a:rPr lang="uk-UA" sz="2600" dirty="0" smtClean="0"/>
              <a:t>)</a:t>
            </a:r>
            <a:endParaRPr lang="en-US" sz="2600" dirty="0"/>
          </a:p>
          <a:p>
            <a:pPr marL="0" indent="0" algn="ctr">
              <a:buNone/>
            </a:pPr>
            <a:r>
              <a:rPr lang="ru-RU" sz="2600" dirty="0">
                <a:solidFill>
                  <a:srgbClr val="FF0000"/>
                </a:solidFill>
              </a:rPr>
              <a:t>СН</a:t>
            </a:r>
            <a:r>
              <a:rPr lang="ru-RU" sz="2600" baseline="-25000" dirty="0">
                <a:solidFill>
                  <a:srgbClr val="FF0000"/>
                </a:solidFill>
              </a:rPr>
              <a:t>4 </a:t>
            </a:r>
            <a:r>
              <a:rPr lang="ru-RU" sz="2600" dirty="0">
                <a:solidFill>
                  <a:srgbClr val="FF0000"/>
                </a:solidFill>
              </a:rPr>
              <a:t>+ </a:t>
            </a:r>
            <a:r>
              <a:rPr lang="en-US" sz="2600" dirty="0">
                <a:solidFill>
                  <a:srgbClr val="FF0000"/>
                </a:solidFill>
              </a:rPr>
              <a:t>Cl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 → 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Cl + </a:t>
            </a:r>
            <a:r>
              <a:rPr lang="en-US" sz="2600" dirty="0" err="1">
                <a:solidFill>
                  <a:srgbClr val="FF0000"/>
                </a:solidFill>
              </a:rPr>
              <a:t>HCl</a:t>
            </a:r>
            <a:endParaRPr lang="en-US" sz="2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Cl + NH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 → CH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NH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 + </a:t>
            </a:r>
            <a:r>
              <a:rPr lang="en-US" sz="2600" dirty="0" err="1">
                <a:solidFill>
                  <a:srgbClr val="FF0000"/>
                </a:solidFill>
              </a:rPr>
              <a:t>HCl</a:t>
            </a:r>
            <a:endParaRPr lang="en-US" sz="2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2600" dirty="0"/>
              <a:t>20. </a:t>
            </a:r>
            <a:r>
              <a:rPr lang="ru-RU" sz="2600" dirty="0" err="1"/>
              <a:t>Арени</a:t>
            </a:r>
            <a:r>
              <a:rPr lang="ru-RU" sz="2600" dirty="0"/>
              <a:t> → </a:t>
            </a:r>
            <a:r>
              <a:rPr lang="ru-RU" sz="2600" dirty="0" err="1"/>
              <a:t>ароматичні</a:t>
            </a:r>
            <a:r>
              <a:rPr lang="ru-RU" sz="2600" dirty="0"/>
              <a:t> </a:t>
            </a:r>
            <a:r>
              <a:rPr lang="ru-RU" sz="2600" dirty="0" err="1" smtClean="0"/>
              <a:t>аміни</a:t>
            </a:r>
            <a:r>
              <a:rPr lang="ru-RU" sz="2600" dirty="0"/>
              <a:t>(</a:t>
            </a:r>
            <a:r>
              <a:rPr lang="ru-RU" sz="2600" dirty="0" err="1" smtClean="0"/>
              <a:t>Одержання</a:t>
            </a:r>
            <a:r>
              <a:rPr lang="ru-RU" sz="2600" dirty="0" smtClean="0"/>
              <a:t> </a:t>
            </a:r>
            <a:r>
              <a:rPr lang="ru-RU" sz="2600" dirty="0" err="1"/>
              <a:t>аніліну</a:t>
            </a:r>
            <a:r>
              <a:rPr lang="ru-RU" sz="2600" dirty="0"/>
              <a:t> з бензолу (</a:t>
            </a:r>
            <a:r>
              <a:rPr lang="ru-RU" sz="2600" dirty="0" err="1"/>
              <a:t>реакція</a:t>
            </a:r>
            <a:r>
              <a:rPr lang="ru-RU" sz="2600" dirty="0"/>
              <a:t> </a:t>
            </a:r>
            <a:r>
              <a:rPr lang="ru-RU" sz="2600" dirty="0" err="1"/>
              <a:t>Зініна</a:t>
            </a:r>
            <a:r>
              <a:rPr lang="ru-RU" sz="2600" dirty="0"/>
              <a:t>, </a:t>
            </a:r>
            <a:r>
              <a:rPr lang="en-US" sz="2600" i="1" dirty="0"/>
              <a:t>t</a:t>
            </a:r>
            <a:r>
              <a:rPr lang="en-US" sz="2600" dirty="0"/>
              <a:t> 180-230 </a:t>
            </a:r>
            <a:r>
              <a:rPr lang="ru-RU" sz="2600" baseline="30000" dirty="0" err="1"/>
              <a:t>о</a:t>
            </a:r>
            <a:r>
              <a:rPr lang="ru-RU" sz="2600" dirty="0" err="1"/>
              <a:t>С</a:t>
            </a:r>
            <a:r>
              <a:rPr lang="ru-RU" sz="2600" dirty="0"/>
              <a:t>, кат. </a:t>
            </a:r>
            <a:r>
              <a:rPr lang="en-US" sz="2600" dirty="0"/>
              <a:t>Ni, Al</a:t>
            </a:r>
            <a:r>
              <a:rPr lang="en-US" sz="2600" baseline="-25000" dirty="0"/>
              <a:t>2</a:t>
            </a:r>
            <a:r>
              <a:rPr lang="en-US" sz="2600" dirty="0"/>
              <a:t>O</a:t>
            </a:r>
            <a:r>
              <a:rPr lang="en-US" sz="2600" baseline="-25000" dirty="0"/>
              <a:t>3</a:t>
            </a:r>
            <a:r>
              <a:rPr lang="en-US" sz="2600" dirty="0" smtClean="0"/>
              <a:t>)</a:t>
            </a:r>
            <a:r>
              <a:rPr lang="uk-UA" sz="2600" dirty="0" smtClean="0"/>
              <a:t>)</a:t>
            </a:r>
            <a:endParaRPr lang="en-US" sz="2600" dirty="0"/>
          </a:p>
          <a:p>
            <a:pPr marL="0" indent="0" algn="ctr">
              <a:buNone/>
            </a:pPr>
            <a:r>
              <a:rPr lang="en-US" sz="2600" dirty="0">
                <a:solidFill>
                  <a:srgbClr val="FF0000"/>
                </a:solidFill>
              </a:rPr>
              <a:t>C</a:t>
            </a:r>
            <a:r>
              <a:rPr lang="en-US" sz="2600" baseline="-25000" dirty="0">
                <a:solidFill>
                  <a:srgbClr val="FF0000"/>
                </a:solidFill>
              </a:rPr>
              <a:t>6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6 </a:t>
            </a:r>
            <a:r>
              <a:rPr lang="en-US" sz="2600" dirty="0">
                <a:solidFill>
                  <a:srgbClr val="FF0000"/>
                </a:solidFill>
              </a:rPr>
              <a:t>+ HNO</a:t>
            </a:r>
            <a:r>
              <a:rPr lang="en-US" sz="2600" baseline="-25000" dirty="0">
                <a:solidFill>
                  <a:srgbClr val="FF0000"/>
                </a:solidFill>
              </a:rPr>
              <a:t>3</a:t>
            </a:r>
            <a:r>
              <a:rPr lang="en-US" sz="2600" dirty="0">
                <a:solidFill>
                  <a:srgbClr val="FF0000"/>
                </a:solidFill>
              </a:rPr>
              <a:t> → C</a:t>
            </a:r>
            <a:r>
              <a:rPr lang="en-US" sz="2600" baseline="-25000" dirty="0">
                <a:solidFill>
                  <a:srgbClr val="FF0000"/>
                </a:solidFill>
              </a:rPr>
              <a:t>6</a:t>
            </a:r>
            <a:r>
              <a:rPr lang="en-US" sz="2600" dirty="0">
                <a:solidFill>
                  <a:srgbClr val="FF0000"/>
                </a:solidFill>
              </a:rPr>
              <a:t>H</a:t>
            </a:r>
            <a:r>
              <a:rPr lang="en-US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NO</a:t>
            </a:r>
            <a:r>
              <a:rPr lang="en-US" sz="2600" baseline="-25000" dirty="0">
                <a:solidFill>
                  <a:srgbClr val="FF0000"/>
                </a:solidFill>
              </a:rPr>
              <a:t>2 </a:t>
            </a:r>
            <a:r>
              <a:rPr lang="en-US" sz="2600" dirty="0">
                <a:solidFill>
                  <a:srgbClr val="FF0000"/>
                </a:solidFill>
              </a:rPr>
              <a:t>+ H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O</a:t>
            </a:r>
          </a:p>
          <a:p>
            <a:pPr marL="0" indent="0" algn="ctr">
              <a:buNone/>
            </a:pPr>
            <a:r>
              <a:rPr lang="ru-RU" sz="2600" dirty="0">
                <a:solidFill>
                  <a:srgbClr val="FF0000"/>
                </a:solidFill>
              </a:rPr>
              <a:t>С</a:t>
            </a:r>
            <a:r>
              <a:rPr lang="ru-RU" sz="2600" baseline="-25000" dirty="0">
                <a:solidFill>
                  <a:srgbClr val="FF0000"/>
                </a:solidFill>
              </a:rPr>
              <a:t>6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NO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 + </a:t>
            </a:r>
            <a:r>
              <a:rPr lang="ru-RU" sz="2600" dirty="0">
                <a:solidFill>
                  <a:srgbClr val="FF0000"/>
                </a:solidFill>
              </a:rPr>
              <a:t>ЗН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ru-RU" sz="2600" dirty="0">
                <a:solidFill>
                  <a:srgbClr val="FF0000"/>
                </a:solidFill>
              </a:rPr>
              <a:t> → С</a:t>
            </a:r>
            <a:r>
              <a:rPr lang="ru-RU" sz="2600" baseline="-25000" dirty="0">
                <a:solidFill>
                  <a:srgbClr val="FF0000"/>
                </a:solidFill>
              </a:rPr>
              <a:t>6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5</a:t>
            </a:r>
            <a:r>
              <a:rPr lang="en-US" sz="2600" dirty="0">
                <a:solidFill>
                  <a:srgbClr val="FF0000"/>
                </a:solidFill>
              </a:rPr>
              <a:t>NH</a:t>
            </a:r>
            <a:r>
              <a:rPr lang="en-US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 + 2</a:t>
            </a:r>
            <a:r>
              <a:rPr lang="ru-RU" sz="2600" dirty="0">
                <a:solidFill>
                  <a:srgbClr val="FF0000"/>
                </a:solidFill>
              </a:rPr>
              <a:t>Н</a:t>
            </a:r>
            <a:r>
              <a:rPr lang="ru-RU" sz="2600" baseline="-25000" dirty="0">
                <a:solidFill>
                  <a:srgbClr val="FF0000"/>
                </a:solidFill>
              </a:rPr>
              <a:t>2</a:t>
            </a:r>
            <a:r>
              <a:rPr lang="en-US" sz="2600" dirty="0">
                <a:solidFill>
                  <a:srgbClr val="FF0000"/>
                </a:solidFill>
              </a:rPr>
              <a:t>O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3236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036" y="627797"/>
            <a:ext cx="11368584" cy="607325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dirty="0"/>
              <a:t>21. </a:t>
            </a:r>
            <a:r>
              <a:rPr lang="ru-RU" dirty="0" err="1"/>
              <a:t>Карбонові</a:t>
            </a:r>
            <a:r>
              <a:rPr lang="ru-RU" dirty="0"/>
              <a:t> </a:t>
            </a:r>
            <a:r>
              <a:rPr lang="ru-RU" dirty="0" err="1"/>
              <a:t>кислоти</a:t>
            </a:r>
            <a:r>
              <a:rPr lang="ru-RU" dirty="0"/>
              <a:t> → </a:t>
            </a:r>
            <a:r>
              <a:rPr lang="ru-RU" dirty="0" err="1" smtClean="0"/>
              <a:t>амінокислоти</a:t>
            </a:r>
            <a:r>
              <a:rPr lang="ru-RU" dirty="0"/>
              <a:t>(</a:t>
            </a:r>
            <a:r>
              <a:rPr lang="ru-RU" dirty="0" err="1" smtClean="0"/>
              <a:t>Одержання</a:t>
            </a:r>
            <a:r>
              <a:rPr lang="ru-RU" dirty="0" smtClean="0"/>
              <a:t> </a:t>
            </a:r>
            <a:r>
              <a:rPr lang="ru-RU" dirty="0" err="1"/>
              <a:t>амінокислот</a:t>
            </a:r>
            <a:r>
              <a:rPr lang="ru-RU" dirty="0"/>
              <a:t> з </a:t>
            </a:r>
            <a:r>
              <a:rPr lang="ru-RU" dirty="0" err="1"/>
              <a:t>карбонових</a:t>
            </a:r>
            <a:r>
              <a:rPr lang="ru-RU" dirty="0"/>
              <a:t> </a:t>
            </a:r>
            <a:r>
              <a:rPr lang="ru-RU" dirty="0" smtClean="0"/>
              <a:t>кислот)</a:t>
            </a:r>
            <a:endParaRPr lang="ru-RU" dirty="0"/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+ Cl</a:t>
            </a:r>
            <a:r>
              <a:rPr lang="en-US" baseline="-25000" dirty="0">
                <a:solidFill>
                  <a:srgbClr val="FF0000"/>
                </a:solidFill>
              </a:rPr>
              <a:t>2 </a:t>
            </a:r>
            <a:r>
              <a:rPr lang="en-US" dirty="0">
                <a:solidFill>
                  <a:srgbClr val="FF0000"/>
                </a:solidFill>
              </a:rPr>
              <a:t>→ ClH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C-CO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+ 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en-US" dirty="0">
                <a:solidFill>
                  <a:srgbClr val="FF0000"/>
                </a:solidFill>
              </a:rPr>
              <a:t>Cl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Cl-CH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-CO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+ NH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 → NH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-CH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-CO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+ </a:t>
            </a:r>
            <a:r>
              <a:rPr lang="en-US" dirty="0" err="1">
                <a:solidFill>
                  <a:srgbClr val="FF0000"/>
                </a:solidFill>
              </a:rPr>
              <a:t>HCl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dirty="0"/>
              <a:t>22. </a:t>
            </a:r>
            <a:r>
              <a:rPr lang="ru-RU" dirty="0" err="1"/>
              <a:t>Амінокислоти</a:t>
            </a:r>
            <a:r>
              <a:rPr lang="ru-RU" dirty="0"/>
              <a:t> → </a:t>
            </a:r>
            <a:r>
              <a:rPr lang="ru-RU" dirty="0" err="1"/>
              <a:t>пептиди</a:t>
            </a:r>
            <a:r>
              <a:rPr lang="ru-RU" dirty="0"/>
              <a:t> (</a:t>
            </a:r>
            <a:r>
              <a:rPr lang="ru-RU" dirty="0" err="1" smtClean="0"/>
              <a:t>білки</a:t>
            </a:r>
            <a:r>
              <a:rPr lang="ru-RU" dirty="0" smtClean="0"/>
              <a:t>)(</a:t>
            </a:r>
            <a:r>
              <a:rPr lang="ru-RU" dirty="0" err="1" smtClean="0"/>
              <a:t>Одержання</a:t>
            </a:r>
            <a:r>
              <a:rPr lang="ru-RU" dirty="0" smtClean="0"/>
              <a:t> </a:t>
            </a:r>
            <a:r>
              <a:rPr lang="ru-RU" dirty="0" err="1" smtClean="0"/>
              <a:t>пептидів</a:t>
            </a:r>
            <a:r>
              <a:rPr lang="ru-RU" dirty="0" smtClean="0"/>
              <a:t>)</a:t>
            </a:r>
            <a:endParaRPr lang="ru-RU" dirty="0"/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NH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-R-CO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+ NH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-R'-CO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→ NH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-R-CO-NH-R'-CO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en-US" dirty="0">
                <a:solidFill>
                  <a:srgbClr val="FF0000"/>
                </a:solidFill>
              </a:rPr>
              <a:t>H + 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O</a:t>
            </a:r>
          </a:p>
          <a:p>
            <a:pPr marL="0" indent="0" algn="ctr">
              <a:buNone/>
            </a:pPr>
            <a:r>
              <a:rPr lang="en-US" dirty="0"/>
              <a:t>23. </a:t>
            </a:r>
            <a:r>
              <a:rPr lang="ru-RU" dirty="0" err="1"/>
              <a:t>Неорганічні</a:t>
            </a:r>
            <a:r>
              <a:rPr lang="ru-RU" dirty="0"/>
              <a:t> </a:t>
            </a:r>
            <a:r>
              <a:rPr lang="ru-RU" dirty="0" err="1"/>
              <a:t>речовини</a:t>
            </a:r>
            <a:r>
              <a:rPr lang="ru-RU" dirty="0"/>
              <a:t> → </a:t>
            </a:r>
            <a:r>
              <a:rPr lang="ru-RU" dirty="0" err="1" smtClean="0"/>
              <a:t>вуглеводи</a:t>
            </a:r>
            <a:r>
              <a:rPr lang="ru-RU" dirty="0"/>
              <a:t>(</a:t>
            </a:r>
            <a:r>
              <a:rPr lang="ru-RU" dirty="0" err="1" smtClean="0"/>
              <a:t>Утворення</a:t>
            </a:r>
            <a:r>
              <a:rPr lang="ru-RU" dirty="0" smtClean="0"/>
              <a:t> </a:t>
            </a:r>
            <a:r>
              <a:rPr lang="ru-RU" dirty="0" err="1"/>
              <a:t>вуглеводів</a:t>
            </a:r>
            <a:r>
              <a:rPr lang="ru-RU" dirty="0"/>
              <a:t> у </a:t>
            </a:r>
            <a:r>
              <a:rPr lang="ru-RU" dirty="0" err="1"/>
              <a:t>процесі</a:t>
            </a:r>
            <a:r>
              <a:rPr lang="ru-RU" dirty="0"/>
              <a:t> фотосинтезу (</a:t>
            </a:r>
            <a:r>
              <a:rPr lang="en-US" i="1" dirty="0" err="1"/>
              <a:t>hv</a:t>
            </a:r>
            <a:r>
              <a:rPr lang="en-US" dirty="0"/>
              <a:t>, </a:t>
            </a:r>
            <a:r>
              <a:rPr lang="ru-RU" dirty="0" err="1"/>
              <a:t>хлорофіл</a:t>
            </a:r>
            <a:r>
              <a:rPr lang="ru-RU" dirty="0" smtClean="0"/>
              <a:t>))</a:t>
            </a:r>
            <a:endParaRPr lang="ru-RU" dirty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6СО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 + 6Н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r>
              <a:rPr lang="ru-RU" dirty="0">
                <a:solidFill>
                  <a:srgbClr val="FF0000"/>
                </a:solidFill>
              </a:rPr>
              <a:t>О → С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12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 + 6О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endParaRPr lang="ru-RU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dirty="0"/>
              <a:t>24. </a:t>
            </a:r>
            <a:r>
              <a:rPr lang="ru-RU" dirty="0" err="1"/>
              <a:t>Вуглеводи</a:t>
            </a:r>
            <a:r>
              <a:rPr lang="ru-RU" dirty="0"/>
              <a:t> → </a:t>
            </a:r>
            <a:r>
              <a:rPr lang="ru-RU" dirty="0" err="1" smtClean="0"/>
              <a:t>спирти</a:t>
            </a:r>
            <a:r>
              <a:rPr lang="ru-RU" dirty="0"/>
              <a:t>(</a:t>
            </a:r>
            <a:r>
              <a:rPr lang="ru-RU" dirty="0" err="1" smtClean="0"/>
              <a:t>Спиртове</a:t>
            </a:r>
            <a:r>
              <a:rPr lang="ru-RU" dirty="0" smtClean="0"/>
              <a:t> </a:t>
            </a:r>
            <a:r>
              <a:rPr lang="ru-RU" dirty="0" err="1"/>
              <a:t>бродіння</a:t>
            </a:r>
            <a:r>
              <a:rPr lang="ru-RU" dirty="0"/>
              <a:t> </a:t>
            </a:r>
            <a:r>
              <a:rPr lang="ru-RU" dirty="0" err="1"/>
              <a:t>вуглеводів</a:t>
            </a:r>
            <a:r>
              <a:rPr lang="ru-RU" dirty="0"/>
              <a:t> (</a:t>
            </a:r>
            <a:r>
              <a:rPr lang="ru-RU" dirty="0" err="1"/>
              <a:t>дріжджі</a:t>
            </a:r>
            <a:r>
              <a:rPr lang="ru-RU" dirty="0" smtClean="0"/>
              <a:t>))</a:t>
            </a:r>
            <a:endParaRPr lang="ru-RU" dirty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Н</a:t>
            </a:r>
            <a:r>
              <a:rPr lang="ru-RU" baseline="-25000" dirty="0">
                <a:solidFill>
                  <a:srgbClr val="FF0000"/>
                </a:solidFill>
              </a:rPr>
              <a:t>12</a:t>
            </a:r>
            <a:r>
              <a:rPr lang="ru-RU" dirty="0">
                <a:solidFill>
                  <a:srgbClr val="FF0000"/>
                </a:solidFill>
              </a:rPr>
              <a:t>О</a:t>
            </a:r>
            <a:r>
              <a:rPr lang="ru-RU" baseline="-25000" dirty="0">
                <a:solidFill>
                  <a:srgbClr val="FF0000"/>
                </a:solidFill>
              </a:rPr>
              <a:t>6</a:t>
            </a:r>
            <a:r>
              <a:rPr lang="ru-RU" dirty="0">
                <a:solidFill>
                  <a:srgbClr val="FF0000"/>
                </a:solidFill>
              </a:rPr>
              <a:t> → 2</a:t>
            </a:r>
            <a:r>
              <a:rPr lang="en-US" dirty="0">
                <a:solidFill>
                  <a:srgbClr val="FF0000"/>
                </a:solidFill>
              </a:rPr>
              <a:t>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 + 2</a:t>
            </a:r>
            <a:r>
              <a:rPr lang="ru-RU" dirty="0">
                <a:solidFill>
                  <a:srgbClr val="FF0000"/>
                </a:solidFill>
              </a:rPr>
              <a:t>СО</a:t>
            </a:r>
            <a:r>
              <a:rPr lang="ru-RU" baseline="-25000" dirty="0">
                <a:solidFill>
                  <a:srgbClr val="FF0000"/>
                </a:solidFill>
              </a:rPr>
              <a:t>2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4263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149" y="109182"/>
            <a:ext cx="10433262" cy="19879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Ланцюжки </a:t>
            </a:r>
            <a:r>
              <a:rPr lang="ru-RU" dirty="0" err="1"/>
              <a:t>перетворень</a:t>
            </a:r>
            <a:r>
              <a:rPr lang="ru-RU" dirty="0"/>
              <a:t> 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схематичне</a:t>
            </a:r>
            <a:r>
              <a:rPr lang="ru-RU" dirty="0" smtClean="0"/>
              <a:t>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послідовності</a:t>
            </a:r>
            <a:r>
              <a:rPr lang="ru-RU" dirty="0"/>
              <a:t> </a:t>
            </a:r>
            <a:r>
              <a:rPr lang="ru-RU" dirty="0" err="1"/>
              <a:t>хімічних</a:t>
            </a:r>
            <a:r>
              <a:rPr lang="ru-RU" dirty="0"/>
              <a:t> </a:t>
            </a:r>
            <a:r>
              <a:rPr lang="ru-RU" dirty="0" err="1"/>
              <a:t>реакцій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одних </a:t>
            </a:r>
            <a:r>
              <a:rPr lang="ru-RU" dirty="0" err="1"/>
              <a:t>речовин</a:t>
            </a:r>
            <a:r>
              <a:rPr lang="ru-RU" dirty="0"/>
              <a:t> </a:t>
            </a:r>
            <a:r>
              <a:rPr lang="ru-RU" dirty="0" err="1"/>
              <a:t>переходити</a:t>
            </a:r>
            <a:r>
              <a:rPr lang="ru-RU" dirty="0"/>
              <a:t> до </a:t>
            </a:r>
            <a:r>
              <a:rPr lang="ru-RU" dirty="0" err="1"/>
              <a:t>інших</a:t>
            </a:r>
            <a:r>
              <a:rPr lang="ru-RU" dirty="0"/>
              <a:t>.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err="1">
                <a:solidFill>
                  <a:srgbClr val="FF0000"/>
                </a:solidFill>
              </a:rPr>
              <a:t>Наприклад</a:t>
            </a:r>
            <a:r>
              <a:rPr lang="ru-RU" dirty="0">
                <a:solidFill>
                  <a:srgbClr val="FF0000"/>
                </a:solidFill>
              </a:rPr>
              <a:t>, схема </a:t>
            </a:r>
            <a:r>
              <a:rPr lang="ru-RU" dirty="0" err="1">
                <a:solidFill>
                  <a:srgbClr val="FF0000"/>
                </a:solidFill>
              </a:rPr>
              <a:t>перетворення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етилового</a:t>
            </a:r>
            <a:r>
              <a:rPr lang="ru-RU" dirty="0">
                <a:solidFill>
                  <a:srgbClr val="FF0000"/>
                </a:solidFill>
              </a:rPr>
              <a:t> спирту в </a:t>
            </a:r>
            <a:r>
              <a:rPr lang="ru-RU" dirty="0" err="1">
                <a:solidFill>
                  <a:srgbClr val="FF0000"/>
                </a:solidFill>
              </a:rPr>
              <a:t>організмі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людини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27" y="3353594"/>
            <a:ext cx="8748215" cy="169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136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/>
              <a:t>Користуючись</a:t>
            </a:r>
            <a:r>
              <a:rPr lang="ru-RU" dirty="0"/>
              <a:t> схемою </a:t>
            </a:r>
            <a:r>
              <a:rPr lang="ru-RU" dirty="0" err="1"/>
              <a:t>генетичного</a:t>
            </a:r>
            <a:r>
              <a:rPr lang="ru-RU" dirty="0"/>
              <a:t> </a:t>
            </a:r>
            <a:r>
              <a:rPr lang="ru-RU" dirty="0" err="1"/>
              <a:t>зв’язку</a:t>
            </a:r>
            <a:r>
              <a:rPr lang="ru-RU" dirty="0"/>
              <a:t> </a:t>
            </a:r>
            <a:r>
              <a:rPr lang="ru-RU" dirty="0" err="1"/>
              <a:t>органічних</a:t>
            </a:r>
            <a:r>
              <a:rPr lang="ru-RU" dirty="0"/>
              <a:t> </a:t>
            </a:r>
            <a:r>
              <a:rPr lang="ru-RU" dirty="0" err="1"/>
              <a:t>сполук</a:t>
            </a:r>
            <a:r>
              <a:rPr lang="ru-RU" dirty="0"/>
              <a:t> </a:t>
            </a:r>
            <a:r>
              <a:rPr lang="ru-RU" dirty="0" err="1"/>
              <a:t>складіть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</a:t>
            </a:r>
            <a:r>
              <a:rPr lang="ru-RU" dirty="0" err="1"/>
              <a:t>реакцій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відповідають</a:t>
            </a:r>
            <a:r>
              <a:rPr lang="ru-RU" dirty="0"/>
              <a:t> таким схемам </a:t>
            </a:r>
            <a:r>
              <a:rPr lang="ru-RU" dirty="0" err="1"/>
              <a:t>перетворень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1) CH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=CH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 → 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 →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–COOH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2) 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 →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COH →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COOH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3)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Br →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OH → HCOH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4) CH</a:t>
            </a:r>
            <a:r>
              <a:rPr lang="en-US" baseline="-25000" dirty="0">
                <a:solidFill>
                  <a:srgbClr val="FF0000"/>
                </a:solidFill>
              </a:rPr>
              <a:t>3</a:t>
            </a:r>
            <a:r>
              <a:rPr lang="en-US" dirty="0">
                <a:solidFill>
                  <a:srgbClr val="FF0000"/>
                </a:solidFill>
              </a:rPr>
              <a:t>COH → C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baseline="-25000" dirty="0">
                <a:solidFill>
                  <a:srgbClr val="FF0000"/>
                </a:solidFill>
              </a:rPr>
              <a:t>5</a:t>
            </a:r>
            <a:r>
              <a:rPr lang="en-US" dirty="0">
                <a:solidFill>
                  <a:srgbClr val="FF0000"/>
                </a:solidFill>
              </a:rPr>
              <a:t>OH → CH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=CH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286" y="402034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21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Завдання  </a:t>
            </a:r>
            <a:r>
              <a:rPr lang="uk-UA" b="1" dirty="0"/>
              <a:t>«Експрес-тести»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3" y="1692321"/>
            <a:ext cx="9905999" cy="5022377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uk-UA" dirty="0"/>
              <a:t>Загальну формулу C</a:t>
            </a:r>
            <a:r>
              <a:rPr lang="en-US" dirty="0"/>
              <a:t>nH</a:t>
            </a:r>
            <a:r>
              <a:rPr lang="en-US" baseline="-25000" dirty="0"/>
              <a:t>2</a:t>
            </a:r>
            <a:r>
              <a:rPr lang="en-US" dirty="0"/>
              <a:t>n </a:t>
            </a:r>
            <a:r>
              <a:rPr lang="uk-UA" dirty="0"/>
              <a:t>мають: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алкени; 	 Б) алкани; 		 В) арени; 		 Г) алкіни.</a:t>
            </a:r>
            <a:endParaRPr lang="ru-RU" dirty="0"/>
          </a:p>
          <a:p>
            <a:pPr lvl="0"/>
            <a:r>
              <a:rPr lang="uk-UA" dirty="0"/>
              <a:t>Загальну формулу C</a:t>
            </a:r>
            <a:r>
              <a:rPr lang="en-US" dirty="0"/>
              <a:t>nH</a:t>
            </a:r>
            <a:r>
              <a:rPr lang="en-US" baseline="-25000" dirty="0"/>
              <a:t>2</a:t>
            </a:r>
            <a:r>
              <a:rPr lang="en-US" dirty="0"/>
              <a:t>n</a:t>
            </a:r>
            <a:r>
              <a:rPr lang="uk-UA" baseline="-25000" dirty="0"/>
              <a:t>-6 </a:t>
            </a:r>
            <a:r>
              <a:rPr lang="uk-UA" dirty="0"/>
              <a:t> мають: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алкени; 	 Б) алкани; 		 В) арени; 	 Г) алкіни. </a:t>
            </a:r>
            <a:endParaRPr lang="ru-RU" dirty="0"/>
          </a:p>
          <a:p>
            <a:pPr lvl="0"/>
            <a:r>
              <a:rPr lang="uk-UA" dirty="0"/>
              <a:t>Алкіни в назві мають суфікс: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–</a:t>
            </a:r>
            <a:r>
              <a:rPr lang="uk-UA" dirty="0" err="1"/>
              <a:t>ен</a:t>
            </a:r>
            <a:r>
              <a:rPr lang="uk-UA" dirty="0"/>
              <a:t>; 		 Б) –</a:t>
            </a:r>
            <a:r>
              <a:rPr lang="uk-UA" dirty="0" err="1"/>
              <a:t>ин</a:t>
            </a:r>
            <a:r>
              <a:rPr lang="uk-UA" dirty="0"/>
              <a:t>; 	 В) –</a:t>
            </a:r>
            <a:r>
              <a:rPr lang="uk-UA" dirty="0" err="1"/>
              <a:t>дієн</a:t>
            </a:r>
            <a:r>
              <a:rPr lang="uk-UA" dirty="0"/>
              <a:t>; 	 Г) –</a:t>
            </a:r>
            <a:r>
              <a:rPr lang="uk-UA" dirty="0" err="1"/>
              <a:t>ан</a:t>
            </a:r>
            <a:r>
              <a:rPr lang="uk-UA" dirty="0"/>
              <a:t>.</a:t>
            </a:r>
            <a:endParaRPr lang="ru-RU" dirty="0"/>
          </a:p>
          <a:p>
            <a:pPr lvl="0"/>
            <a:r>
              <a:rPr lang="uk-UA" dirty="0" err="1"/>
              <a:t>Бензен</a:t>
            </a:r>
            <a:r>
              <a:rPr lang="uk-UA" dirty="0"/>
              <a:t> – це : 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насичений вуглеводень С</a:t>
            </a:r>
            <a:r>
              <a:rPr lang="uk-UA" baseline="-25000" dirty="0"/>
              <a:t>6</a:t>
            </a:r>
            <a:r>
              <a:rPr lang="uk-UA" dirty="0"/>
              <a:t>Н</a:t>
            </a:r>
            <a:r>
              <a:rPr lang="uk-UA" baseline="-25000" dirty="0"/>
              <a:t>14</a:t>
            </a:r>
            <a:r>
              <a:rPr lang="uk-UA" dirty="0"/>
              <a:t>; 	Б) </a:t>
            </a:r>
            <a:r>
              <a:rPr lang="uk-UA" dirty="0" err="1"/>
              <a:t>циклоалкан</a:t>
            </a:r>
            <a:r>
              <a:rPr lang="uk-UA" dirty="0"/>
              <a:t> С</a:t>
            </a:r>
            <a:r>
              <a:rPr lang="uk-UA" baseline="-25000" dirty="0"/>
              <a:t>6</a:t>
            </a:r>
            <a:r>
              <a:rPr lang="uk-UA" dirty="0"/>
              <a:t>Н</a:t>
            </a:r>
            <a:r>
              <a:rPr lang="uk-UA" baseline="-25000" dirty="0"/>
              <a:t>12</a:t>
            </a:r>
            <a:r>
              <a:rPr lang="uk-UA" dirty="0"/>
              <a:t> ; </a:t>
            </a:r>
            <a:endParaRPr lang="ru-RU" dirty="0"/>
          </a:p>
          <a:p>
            <a:pPr marL="0" indent="0">
              <a:buNone/>
            </a:pPr>
            <a:r>
              <a:rPr lang="uk-UA" dirty="0" smtClean="0"/>
              <a:t>В</a:t>
            </a:r>
            <a:r>
              <a:rPr lang="uk-UA" dirty="0"/>
              <a:t>) арен С</a:t>
            </a:r>
            <a:r>
              <a:rPr lang="uk-UA" baseline="-25000" dirty="0"/>
              <a:t>6</a:t>
            </a:r>
            <a:r>
              <a:rPr lang="uk-UA" dirty="0"/>
              <a:t>Н</a:t>
            </a:r>
            <a:r>
              <a:rPr lang="uk-UA" baseline="-25000" dirty="0"/>
              <a:t>6</a:t>
            </a:r>
            <a:r>
              <a:rPr lang="uk-UA" dirty="0"/>
              <a:t> ; 				 Г) ненасичений вуглеводень С</a:t>
            </a:r>
            <a:r>
              <a:rPr lang="uk-UA" baseline="-25000" dirty="0"/>
              <a:t>6</a:t>
            </a:r>
            <a:r>
              <a:rPr lang="uk-UA" dirty="0"/>
              <a:t>Н</a:t>
            </a:r>
            <a:r>
              <a:rPr lang="uk-UA" baseline="-25000" dirty="0"/>
              <a:t>10</a:t>
            </a:r>
            <a:endParaRPr lang="ru-RU" dirty="0"/>
          </a:p>
          <a:p>
            <a:pPr lvl="0"/>
            <a:r>
              <a:rPr lang="uk-UA" dirty="0"/>
              <a:t>Який тип реакцій характерний для </a:t>
            </a:r>
            <a:r>
              <a:rPr lang="uk-UA" dirty="0" err="1"/>
              <a:t>алкенів</a:t>
            </a:r>
            <a:r>
              <a:rPr lang="uk-UA" dirty="0"/>
              <a:t>?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приєднання; 		 Б) заміщення; 		 В) обміну.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4076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141413" y="531813"/>
            <a:ext cx="9906000" cy="6155590"/>
          </a:xfrm>
        </p:spPr>
        <p:txBody>
          <a:bodyPr>
            <a:normAutofit/>
          </a:bodyPr>
          <a:lstStyle/>
          <a:p>
            <a:pPr lvl="0"/>
            <a:r>
              <a:rPr lang="uk-UA" dirty="0"/>
              <a:t>Укажіть формулу речовини, яка належить до алкінів?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С</a:t>
            </a:r>
            <a:r>
              <a:rPr lang="uk-UA" baseline="-25000" dirty="0"/>
              <a:t>4</a:t>
            </a:r>
            <a:r>
              <a:rPr lang="uk-UA" dirty="0"/>
              <a:t>Н</a:t>
            </a:r>
            <a:r>
              <a:rPr lang="uk-UA" baseline="-25000" dirty="0"/>
              <a:t>8</a:t>
            </a:r>
            <a:r>
              <a:rPr lang="uk-UA" dirty="0"/>
              <a:t> ; 		Б) С</a:t>
            </a:r>
            <a:r>
              <a:rPr lang="uk-UA" baseline="-25000" dirty="0"/>
              <a:t>4</a:t>
            </a:r>
            <a:r>
              <a:rPr lang="uk-UA" dirty="0"/>
              <a:t>Н</a:t>
            </a:r>
            <a:r>
              <a:rPr lang="uk-UA" baseline="-25000" dirty="0"/>
              <a:t>6</a:t>
            </a:r>
            <a:r>
              <a:rPr lang="uk-UA" dirty="0"/>
              <a:t> ;  	В) С</a:t>
            </a:r>
            <a:r>
              <a:rPr lang="uk-UA" baseline="-25000" dirty="0"/>
              <a:t>6</a:t>
            </a:r>
            <a:r>
              <a:rPr lang="uk-UA" dirty="0"/>
              <a:t>Н</a:t>
            </a:r>
            <a:r>
              <a:rPr lang="uk-UA" baseline="-25000" dirty="0"/>
              <a:t>6</a:t>
            </a:r>
            <a:r>
              <a:rPr lang="uk-UA" dirty="0"/>
              <a:t> ;  		Г)  С</a:t>
            </a:r>
            <a:r>
              <a:rPr lang="uk-UA" baseline="-25000" dirty="0"/>
              <a:t>4</a:t>
            </a:r>
            <a:r>
              <a:rPr lang="uk-UA" dirty="0"/>
              <a:t>Н</a:t>
            </a:r>
            <a:r>
              <a:rPr lang="uk-UA" baseline="-25000" dirty="0"/>
              <a:t>10</a:t>
            </a:r>
            <a:r>
              <a:rPr lang="uk-UA" dirty="0"/>
              <a:t>.</a:t>
            </a:r>
            <a:endParaRPr lang="ru-RU" dirty="0"/>
          </a:p>
          <a:p>
            <a:pPr lvl="0"/>
            <a:r>
              <a:rPr lang="uk-UA" dirty="0"/>
              <a:t>Укажіть назву п’ятого члена гомологічного ряду </a:t>
            </a:r>
            <a:r>
              <a:rPr lang="uk-UA" dirty="0" err="1"/>
              <a:t>алкенів</a:t>
            </a:r>
            <a:r>
              <a:rPr lang="uk-UA" dirty="0"/>
              <a:t>: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</a:t>
            </a:r>
            <a:r>
              <a:rPr lang="uk-UA" dirty="0" err="1"/>
              <a:t>октен</a:t>
            </a:r>
            <a:r>
              <a:rPr lang="uk-UA" dirty="0"/>
              <a:t> ; 	 Б) </a:t>
            </a:r>
            <a:r>
              <a:rPr lang="uk-UA" dirty="0" err="1"/>
              <a:t>пентен</a:t>
            </a:r>
            <a:r>
              <a:rPr lang="uk-UA" dirty="0"/>
              <a:t> ; 		 В) </a:t>
            </a:r>
            <a:r>
              <a:rPr lang="uk-UA" dirty="0" err="1"/>
              <a:t>гептин</a:t>
            </a:r>
            <a:r>
              <a:rPr lang="uk-UA" dirty="0"/>
              <a:t>; 		 Г) гексан. </a:t>
            </a:r>
            <a:endParaRPr lang="ru-RU" dirty="0"/>
          </a:p>
          <a:p>
            <a:pPr lvl="0"/>
            <a:r>
              <a:rPr lang="uk-UA" dirty="0"/>
              <a:t>Запишіть рівняння повного хлорування </a:t>
            </a:r>
            <a:r>
              <a:rPr lang="uk-UA" dirty="0" err="1"/>
              <a:t>етину</a:t>
            </a:r>
            <a:r>
              <a:rPr lang="uk-UA" dirty="0"/>
              <a:t> і вкажіть суму коефіцієнтів: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3; 	 Б) 2; 	 	В) 4; 		 Г) 5. </a:t>
            </a:r>
            <a:endParaRPr lang="ru-RU" dirty="0"/>
          </a:p>
          <a:p>
            <a:pPr lvl="0"/>
            <a:r>
              <a:rPr lang="uk-UA" dirty="0"/>
              <a:t>Укажіть формулу речовини, яка реагує з </a:t>
            </a:r>
            <a:r>
              <a:rPr lang="uk-UA" dirty="0" err="1"/>
              <a:t>бензеном</a:t>
            </a:r>
            <a:r>
              <a:rPr lang="uk-UA" dirty="0"/>
              <a:t>:</a:t>
            </a:r>
            <a:endParaRPr lang="ru-RU" dirty="0"/>
          </a:p>
          <a:p>
            <a:pPr marL="0" indent="0">
              <a:buNone/>
            </a:pPr>
            <a:r>
              <a:rPr lang="uk-UA" dirty="0" smtClean="0"/>
              <a:t>А)</a:t>
            </a:r>
            <a:r>
              <a:rPr lang="uk-UA" dirty="0" err="1" smtClean="0"/>
              <a:t>КМnO</a:t>
            </a:r>
            <a:r>
              <a:rPr lang="ru-RU" baseline="-25000" dirty="0"/>
              <a:t>4</a:t>
            </a:r>
            <a:r>
              <a:rPr lang="uk-UA" dirty="0"/>
              <a:t>;		Б) С</a:t>
            </a:r>
            <a:r>
              <a:rPr lang="en-US" dirty="0"/>
              <a:t>l</a:t>
            </a:r>
            <a:r>
              <a:rPr lang="ru-RU" baseline="-25000" dirty="0"/>
              <a:t>2</a:t>
            </a:r>
            <a:r>
              <a:rPr lang="uk-UA" dirty="0"/>
              <a:t>;		  В) КОН;		Г) </a:t>
            </a:r>
            <a:r>
              <a:rPr lang="en-US" dirty="0"/>
              <a:t>H</a:t>
            </a:r>
            <a:r>
              <a:rPr lang="ru-RU" baseline="-25000" dirty="0"/>
              <a:t>2</a:t>
            </a:r>
            <a:r>
              <a:rPr lang="en-US" dirty="0"/>
              <a:t>O</a:t>
            </a:r>
            <a:endParaRPr lang="ru-RU" dirty="0"/>
          </a:p>
          <a:p>
            <a:pPr lvl="0"/>
            <a:r>
              <a:rPr lang="uk-UA" dirty="0"/>
              <a:t>Укажіть формулу речовини, яка не реагує з </a:t>
            </a:r>
            <a:r>
              <a:rPr lang="uk-UA" dirty="0" err="1"/>
              <a:t>етином</a:t>
            </a:r>
            <a:r>
              <a:rPr lang="uk-UA" dirty="0"/>
              <a:t>: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А) </a:t>
            </a:r>
            <a:r>
              <a:rPr lang="uk-UA" dirty="0" err="1"/>
              <a:t>КМnO</a:t>
            </a:r>
            <a:r>
              <a:rPr lang="ru-RU" baseline="-25000" dirty="0"/>
              <a:t>4</a:t>
            </a:r>
            <a:r>
              <a:rPr lang="ru-RU" dirty="0"/>
              <a:t> </a:t>
            </a:r>
            <a:r>
              <a:rPr lang="uk-UA" dirty="0"/>
              <a:t>;</a:t>
            </a:r>
            <a:r>
              <a:rPr lang="ru-RU" dirty="0"/>
              <a:t>	</a:t>
            </a:r>
            <a:r>
              <a:rPr lang="uk-UA" dirty="0"/>
              <a:t>Б)</a:t>
            </a:r>
            <a:r>
              <a:rPr lang="en-US" dirty="0"/>
              <a:t>Br</a:t>
            </a:r>
            <a:r>
              <a:rPr lang="ru-RU" baseline="-25000" dirty="0"/>
              <a:t>2</a:t>
            </a:r>
            <a:r>
              <a:rPr lang="uk-UA" dirty="0"/>
              <a:t>;</a:t>
            </a:r>
            <a:r>
              <a:rPr lang="ru-RU" dirty="0"/>
              <a:t> 	</a:t>
            </a:r>
            <a:r>
              <a:rPr lang="uk-UA" dirty="0"/>
              <a:t>	В) </a:t>
            </a:r>
            <a:r>
              <a:rPr lang="en-US" dirty="0" err="1"/>
              <a:t>NaOH</a:t>
            </a:r>
            <a:r>
              <a:rPr lang="en-US" dirty="0"/>
              <a:t> </a:t>
            </a:r>
            <a:r>
              <a:rPr lang="uk-UA" dirty="0"/>
              <a:t>;</a:t>
            </a:r>
            <a:r>
              <a:rPr lang="ru-RU" dirty="0"/>
              <a:t>	</a:t>
            </a:r>
            <a:r>
              <a:rPr lang="uk-UA" dirty="0"/>
              <a:t>Г) </a:t>
            </a:r>
            <a:r>
              <a:rPr lang="en-US" dirty="0"/>
              <a:t>H</a:t>
            </a:r>
            <a:r>
              <a:rPr lang="ru-RU" baseline="-25000" dirty="0"/>
              <a:t>2</a:t>
            </a:r>
            <a:r>
              <a:rPr lang="en-US" dirty="0"/>
              <a:t>O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8492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Випишіть</a:t>
            </a:r>
            <a:r>
              <a:rPr lang="uk-UA" dirty="0"/>
              <a:t> із переліку формули окремо </a:t>
            </a:r>
            <a:r>
              <a:rPr lang="uk-UA" dirty="0" err="1"/>
              <a:t>алкенів</a:t>
            </a:r>
            <a:r>
              <a:rPr lang="uk-UA" dirty="0"/>
              <a:t>, алкінів і дайте їм назви: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3600" dirty="0"/>
              <a:t>С</a:t>
            </a:r>
            <a:r>
              <a:rPr lang="uk-UA" sz="3600" baseline="-25000" dirty="0"/>
              <a:t>5</a:t>
            </a:r>
            <a:r>
              <a:rPr lang="uk-UA" sz="3600" dirty="0"/>
              <a:t>Н</a:t>
            </a:r>
            <a:r>
              <a:rPr lang="uk-UA" sz="3600" baseline="-25000" dirty="0"/>
              <a:t>12</a:t>
            </a:r>
            <a:r>
              <a:rPr lang="uk-UA" sz="3600" dirty="0"/>
              <a:t>, С  </a:t>
            </a:r>
            <a:r>
              <a:rPr lang="uk-UA" sz="3600" baseline="-25000" dirty="0"/>
              <a:t>3</a:t>
            </a:r>
            <a:r>
              <a:rPr lang="uk-UA" sz="3600" dirty="0"/>
              <a:t>Н</a:t>
            </a:r>
            <a:r>
              <a:rPr lang="uk-UA" sz="3600" baseline="-25000" dirty="0"/>
              <a:t>4</a:t>
            </a:r>
            <a:r>
              <a:rPr lang="uk-UA" sz="3600" dirty="0"/>
              <a:t>, С</a:t>
            </a:r>
            <a:r>
              <a:rPr lang="uk-UA" sz="3600" baseline="-25000" dirty="0"/>
              <a:t>4</a:t>
            </a:r>
            <a:r>
              <a:rPr lang="uk-UA" sz="3600" dirty="0"/>
              <a:t>Н</a:t>
            </a:r>
            <a:r>
              <a:rPr lang="uk-UA" sz="3600" baseline="-25000" dirty="0"/>
              <a:t>8</a:t>
            </a:r>
            <a:r>
              <a:rPr lang="uk-UA" sz="3600" dirty="0"/>
              <a:t> , С</a:t>
            </a:r>
            <a:r>
              <a:rPr lang="uk-UA" sz="3600" baseline="-25000" dirty="0"/>
              <a:t>2</a:t>
            </a:r>
            <a:r>
              <a:rPr lang="uk-UA" sz="3600" dirty="0"/>
              <a:t>Н</a:t>
            </a:r>
            <a:r>
              <a:rPr lang="uk-UA" sz="3600" baseline="-25000" dirty="0"/>
              <a:t>4</a:t>
            </a:r>
            <a:r>
              <a:rPr lang="uk-UA" sz="3600" dirty="0"/>
              <a:t> , С</a:t>
            </a:r>
            <a:r>
              <a:rPr lang="uk-UA" sz="3600" baseline="-25000" dirty="0"/>
              <a:t>6</a:t>
            </a:r>
            <a:r>
              <a:rPr lang="uk-UA" sz="3600" dirty="0"/>
              <a:t>Н</a:t>
            </a:r>
            <a:r>
              <a:rPr lang="uk-UA" sz="3600" baseline="-25000" dirty="0"/>
              <a:t>10</a:t>
            </a:r>
            <a:r>
              <a:rPr lang="uk-UA" sz="3600" dirty="0"/>
              <a:t> , С</a:t>
            </a:r>
            <a:r>
              <a:rPr lang="uk-UA" sz="3600" baseline="-25000" dirty="0"/>
              <a:t>2</a:t>
            </a:r>
            <a:r>
              <a:rPr lang="uk-UA" sz="3600" dirty="0"/>
              <a:t>Н</a:t>
            </a:r>
            <a:r>
              <a:rPr lang="uk-UA" sz="3600" baseline="-25000" dirty="0"/>
              <a:t>6</a:t>
            </a:r>
            <a:r>
              <a:rPr lang="uk-UA" sz="3600" dirty="0"/>
              <a:t> , С</a:t>
            </a:r>
            <a:r>
              <a:rPr lang="uk-UA" sz="3600" baseline="-25000" dirty="0"/>
              <a:t>10</a:t>
            </a:r>
            <a:r>
              <a:rPr lang="uk-UA" sz="3600" dirty="0"/>
              <a:t>Н</a:t>
            </a:r>
            <a:r>
              <a:rPr lang="uk-UA" sz="3600" baseline="-25000" dirty="0"/>
              <a:t>20</a:t>
            </a:r>
            <a:r>
              <a:rPr lang="uk-UA" sz="3600" dirty="0"/>
              <a:t> , С</a:t>
            </a:r>
            <a:r>
              <a:rPr lang="uk-UA" sz="3600" baseline="-25000" dirty="0"/>
              <a:t>3</a:t>
            </a:r>
            <a:r>
              <a:rPr lang="uk-UA" sz="3600" dirty="0"/>
              <a:t>Н</a:t>
            </a:r>
            <a:r>
              <a:rPr lang="uk-UA" sz="3600" baseline="-25000" dirty="0"/>
              <a:t>8</a:t>
            </a:r>
            <a:r>
              <a:rPr lang="uk-UA" sz="3600" dirty="0"/>
              <a:t> , С</a:t>
            </a:r>
            <a:r>
              <a:rPr lang="uk-UA" sz="3600" baseline="-25000" dirty="0"/>
              <a:t>6</a:t>
            </a:r>
            <a:r>
              <a:rPr lang="uk-UA" sz="3600" dirty="0"/>
              <a:t>Н</a:t>
            </a:r>
            <a:r>
              <a:rPr lang="uk-UA" sz="3600" baseline="-25000" dirty="0"/>
              <a:t>6</a:t>
            </a:r>
            <a:r>
              <a:rPr lang="uk-UA" sz="3600" dirty="0"/>
              <a:t> .</a:t>
            </a:r>
            <a:endParaRPr lang="ru-RU" sz="36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286" y="411799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91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Скласти формулу сполуки за назвою: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8582" y="2097088"/>
            <a:ext cx="9905999" cy="3541714"/>
          </a:xfrm>
        </p:spPr>
        <p:txBody>
          <a:bodyPr/>
          <a:lstStyle/>
          <a:p>
            <a:r>
              <a:rPr lang="uk-UA" sz="3200" dirty="0"/>
              <a:t>3-метилпент-1-ен;</a:t>
            </a:r>
            <a:endParaRPr lang="ru-RU" sz="3200" dirty="0"/>
          </a:p>
          <a:p>
            <a:r>
              <a:rPr lang="uk-UA" sz="3200" dirty="0"/>
              <a:t>2.5-диметилгекс-3-ин.</a:t>
            </a:r>
            <a:endParaRPr lang="ru-RU" sz="32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560" y="3867945"/>
            <a:ext cx="2379021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33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Дати назву сполуці за формулою: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2890" y="2097088"/>
            <a:ext cx="7872509" cy="2420321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H="1" flipV="1">
            <a:off x="2634019" y="2811440"/>
            <a:ext cx="272954" cy="764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53134" y="2811439"/>
            <a:ext cx="245660" cy="6687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286" y="385285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99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Задача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/>
              <a:t>Визначте молекулярну формулу алкену, якщо відомо, що 7г його знебарвлює 80г розчину з масовою часткою брому 20%.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286" y="402034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218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каймленный край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42</TotalTime>
  <Words>851</Words>
  <Application>Microsoft Office PowerPoint</Application>
  <PresentationFormat>Широкоэкранный</PresentationFormat>
  <Paragraphs>101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Tw Cen MT</vt:lpstr>
      <vt:lpstr>Контур</vt:lpstr>
      <vt:lpstr>Генетичні зв’язки між оксигеновмісними органічними сполуками.  Виконання тренувальних вправ та розв’язання розрахункових задач.</vt:lpstr>
      <vt:lpstr>Мета:</vt:lpstr>
      <vt:lpstr>Реакції, які дозволяють переходити від одного класу органічних сполук до іншого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Ланцюжки перетворень — це схематичне зображення послідовності хімічних реакцій, які дозволяють від одних речовин переходити до інших.</vt:lpstr>
      <vt:lpstr>Користуючись схемою генетичного зв’язку органічних сполук складіть рівняння реакцій, що відповідають таким схемам перетворень:</vt:lpstr>
      <vt:lpstr>Завдання  «Експрес-тести» </vt:lpstr>
      <vt:lpstr>Презентация PowerPoint</vt:lpstr>
      <vt:lpstr>Випишіть із переліку формули окремо алкенів, алкінів і дайте їм назви: </vt:lpstr>
      <vt:lpstr>Скласти формулу сполуки за назвою: </vt:lpstr>
      <vt:lpstr>Дати назву сполуці за формулою: </vt:lpstr>
      <vt:lpstr>Задача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Генетичні зв’язки між оксигеновмісними органічними сполуками.  Виконання тренувальних вправ та розв’язання розрахункових задач.</dc:title>
  <dc:creator>Home</dc:creator>
  <cp:lastModifiedBy>Home</cp:lastModifiedBy>
  <cp:revision>6</cp:revision>
  <dcterms:created xsi:type="dcterms:W3CDTF">2024-01-23T14:43:59Z</dcterms:created>
  <dcterms:modified xsi:type="dcterms:W3CDTF">2024-01-23T15:35:28Z</dcterms:modified>
</cp:coreProperties>
</file>