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media/image10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0" r:id="rId1"/>
  </p:sldMasterIdLst>
  <p:sldIdLst>
    <p:sldId id="257" r:id="rId2"/>
    <p:sldId id="328" r:id="rId3"/>
    <p:sldId id="261" r:id="rId4"/>
    <p:sldId id="284" r:id="rId5"/>
    <p:sldId id="265" r:id="rId6"/>
    <p:sldId id="270" r:id="rId7"/>
    <p:sldId id="283" r:id="rId8"/>
    <p:sldId id="271" r:id="rId9"/>
    <p:sldId id="316" r:id="rId10"/>
    <p:sldId id="275" r:id="rId11"/>
    <p:sldId id="300" r:id="rId12"/>
    <p:sldId id="276" r:id="rId13"/>
    <p:sldId id="320" r:id="rId14"/>
    <p:sldId id="277" r:id="rId15"/>
    <p:sldId id="302" r:id="rId16"/>
    <p:sldId id="282" r:id="rId17"/>
    <p:sldId id="307" r:id="rId18"/>
    <p:sldId id="326" r:id="rId19"/>
    <p:sldId id="327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дам" initials="А" lastIdx="0" clrIdx="0">
    <p:extLst>
      <p:ext uri="{19B8F6BF-5375-455C-9EA6-DF929625EA0E}">
        <p15:presenceInfo xmlns:p15="http://schemas.microsoft.com/office/powerpoint/2012/main" userId="Адам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D90D-18BF-415D-A600-266CE8C52FF5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E298C-1CB2-4A54-804C-1FDA77F23E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1635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D90D-18BF-415D-A600-266CE8C52FF5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E298C-1CB2-4A54-804C-1FDA77F23E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3361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D90D-18BF-415D-A600-266CE8C52FF5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E298C-1CB2-4A54-804C-1FDA77F23E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052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D90D-18BF-415D-A600-266CE8C52FF5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E298C-1CB2-4A54-804C-1FDA77F23E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465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D90D-18BF-415D-A600-266CE8C52FF5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E298C-1CB2-4A54-804C-1FDA77F23E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4593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D90D-18BF-415D-A600-266CE8C52FF5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E298C-1CB2-4A54-804C-1FDA77F23E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5610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D90D-18BF-415D-A600-266CE8C52FF5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E298C-1CB2-4A54-804C-1FDA77F23E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22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D90D-18BF-415D-A600-266CE8C52FF5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E298C-1CB2-4A54-804C-1FDA77F23E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1287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D90D-18BF-415D-A600-266CE8C52FF5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E298C-1CB2-4A54-804C-1FDA77F23E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939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D90D-18BF-415D-A600-266CE8C52FF5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E298C-1CB2-4A54-804C-1FDA77F23E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0701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D90D-18BF-415D-A600-266CE8C52FF5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E298C-1CB2-4A54-804C-1FDA77F23E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54525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D90D-18BF-415D-A600-266CE8C52FF5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E298C-1CB2-4A54-804C-1FDA77F23E91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937376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D90D-18BF-415D-A600-266CE8C52FF5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E298C-1CB2-4A54-804C-1FDA77F23E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5471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D90D-18BF-415D-A600-266CE8C52FF5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E298C-1CB2-4A54-804C-1FDA77F23E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8347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D90D-18BF-415D-A600-266CE8C52FF5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E298C-1CB2-4A54-804C-1FDA77F23E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78196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D90D-18BF-415D-A600-266CE8C52FF5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E298C-1CB2-4A54-804C-1FDA77F23E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71625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6D90D-18BF-415D-A600-266CE8C52FF5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E298C-1CB2-4A54-804C-1FDA77F23E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9707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5D6D90D-18BF-415D-A600-266CE8C52FF5}" type="datetimeFigureOut">
              <a:rPr lang="ru-RU" smtClean="0"/>
              <a:t>03.01.2023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DBFE298C-1CB2-4A54-804C-1FDA77F23E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0467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  <p:sldLayoutId id="2147483743" r:id="rId13"/>
    <p:sldLayoutId id="2147483744" r:id="rId14"/>
    <p:sldLayoutId id="2147483745" r:id="rId15"/>
    <p:sldLayoutId id="2147483746" r:id="rId16"/>
    <p:sldLayoutId id="2147483747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uk.wikipedia.org/wiki/%D0%A5%D0%B5%D1%80%D1%81%D0%BE%D0%BD%D1%81%D1%8C%D0%BA%D0%B0_%D0%BE%D0%B1%D0%BB%D0%B0%D1%81%D1%82%D1%8C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hyperlink" Target="https://uk.wikipedia.org/wiki/%D0%92%D1%96%D0%BD%D0%BD%D0%B8%D1%86%D1%8C%D0%BA%D0%B0_%D0%BE%D0%B1%D0%BB%D0%B0%D1%81%D1%82%D1%8C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uk.wikipedia.org/wiki/%D0%9C%D0%B8%D0%BA%D0%BE%D0%BB%D0%B0%D1%97%D0%B2%D1%81%D1%8C%D0%BA%D0%B0_%D0%BE%D0%B1%D0%BB%D0%B0%D1%81%D1%82%D1%8C" TargetMode="Externa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s://uk.wikipedia.org/wiki/%D0%A7%D0%B5%D1%80%D0%BA%D0%B0%D1%81%D1%8C%D0%BA%D0%B0_%D0%BE%D0%B1%D0%BB%D0%B0%D1%81%D1%82%D1%8C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uk.wikipedia.org/wiki/%D0%A5%D0%BC%D0%B5%D0%BB%D1%8C%D0%BD%D0%B8%D1%86%D1%8C%D0%BA%D0%B0_%D0%BE%D0%B1%D0%BB%D0%B0%D1%81%D1%82%D1%8C" TargetMode="Externa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hyperlink" Target="https://uk.wikipedia.org/wiki/%D0%92%D0%BE%D0%BB%D0%B8%D0%BD%D1%81%D1%8C%D0%BA%D0%B0_%D0%BE%D0%B1%D0%BB%D0%B0%D1%81%D1%82%D1%8C" TargetMode="Externa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s://uk.wikipedia.org/wiki/%D0%A7%D0%B5%D1%80%D0%BD%D1%96%D0%B2%D0%B5%D1%86%D1%8C%D0%BA%D0%B0_%D0%BE%D0%B1%D0%BB%D0%B0%D1%81%D1%82%D1%8C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uk.wikipedia.org/wiki/%D0%A7%D0%B5%D1%80%D0%BD%D1%96%D0%B2%D0%B5%D1%86%D1%8C%D0%BA%D0%B0_%D0%BE%D0%B1%D0%BB%D0%B0%D1%81%D1%82%D1%8C" TargetMode="Externa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s://uk.wikipedia.org/wiki/%D0%A7%D0%B5%D1%80%D0%BD%D1%96%D0%B2%D0%B5%D1%86%D1%8C%D0%BA%D0%B0_%D0%BE%D0%B1%D0%BB%D0%B0%D1%81%D1%82%D1%8C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9357" y="1932279"/>
            <a:ext cx="8915399" cy="2262781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/>
              <a:t> </a:t>
            </a:r>
            <a:r>
              <a:rPr lang="uk-UA" sz="8000" b="1" dirty="0"/>
              <a:t>Гідрологічні пам'ятки України</a:t>
            </a:r>
            <a:endParaRPr lang="ru-RU" sz="8000" b="1" dirty="0"/>
          </a:p>
        </p:txBody>
      </p:sp>
    </p:spTree>
    <p:extLst>
      <p:ext uri="{BB962C8B-B14F-4D97-AF65-F5344CB8AC3E}">
        <p14:creationId xmlns:p14="http://schemas.microsoft.com/office/powerpoint/2010/main" val="1994982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2448" y="662760"/>
            <a:ext cx="7792420" cy="594815"/>
          </a:xfrm>
        </p:spPr>
        <p:txBody>
          <a:bodyPr>
            <a:normAutofit/>
          </a:bodyPr>
          <a:lstStyle/>
          <a:p>
            <a:r>
              <a:rPr lang="ru-RU" u="sng" dirty="0" err="1"/>
              <a:t>Дніпропетровська</a:t>
            </a:r>
            <a:r>
              <a:rPr lang="ru-RU" u="sng" dirty="0"/>
              <a:t> область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035585" y="2368627"/>
            <a:ext cx="3899971" cy="168558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/>
              <a:t>Знаходиться</a:t>
            </a:r>
            <a:r>
              <a:rPr lang="ru-RU" dirty="0"/>
              <a:t>: </a:t>
            </a:r>
            <a:r>
              <a:rPr lang="ru-RU" dirty="0" err="1"/>
              <a:t>Дніпропетровська</a:t>
            </a:r>
            <a:r>
              <a:rPr lang="ru-RU" dirty="0"/>
              <a:t> область, </a:t>
            </a:r>
            <a:r>
              <a:rPr lang="ru-RU" dirty="0" err="1"/>
              <a:t>Апостолівський</a:t>
            </a:r>
            <a:r>
              <a:rPr lang="ru-RU" dirty="0"/>
              <a:t> район, селище </a:t>
            </a:r>
            <a:r>
              <a:rPr lang="ru-RU" dirty="0" err="1"/>
              <a:t>Токівське</a:t>
            </a:r>
            <a:r>
              <a:rPr lang="ru-RU" dirty="0"/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4853" y="1531345"/>
            <a:ext cx="6364021" cy="47758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0446" y="150350"/>
            <a:ext cx="3731075" cy="71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1518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575" y="0"/>
            <a:ext cx="10364451" cy="1596177"/>
          </a:xfrm>
        </p:spPr>
        <p:txBody>
          <a:bodyPr/>
          <a:lstStyle/>
          <a:p>
            <a:r>
              <a:rPr lang="ru-RU" u="sng" dirty="0" err="1"/>
              <a:t>Чернігівська</a:t>
            </a:r>
            <a:r>
              <a:rPr lang="ru-RU" u="sng" dirty="0"/>
              <a:t> область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582" y="1526724"/>
            <a:ext cx="7733840" cy="5172005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 rot="1156286">
            <a:off x="7820428" y="1789594"/>
            <a:ext cx="3404212" cy="1311007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i="1" dirty="0">
                <a:latin typeface="Book Antiqua" panose="02040602050305030304" pitchFamily="18" charset="0"/>
              </a:rPr>
              <a:t>Адреса: </a:t>
            </a:r>
            <a:r>
              <a:rPr lang="uk-UA" i="1" dirty="0" err="1">
                <a:latin typeface="Book Antiqua" panose="02040602050305030304" pitchFamily="18" charset="0"/>
              </a:rPr>
              <a:t>с.Олешня</a:t>
            </a:r>
            <a:r>
              <a:rPr lang="uk-UA" i="1" dirty="0">
                <a:latin typeface="Book Antiqua" panose="02040602050305030304" pitchFamily="18" charset="0"/>
              </a:rPr>
              <a:t>, </a:t>
            </a:r>
            <a:r>
              <a:rPr lang="uk-UA" i="1" dirty="0" err="1">
                <a:latin typeface="Book Antiqua" panose="02040602050305030304" pitchFamily="18" charset="0"/>
              </a:rPr>
              <a:t>Ріпкинський</a:t>
            </a:r>
            <a:r>
              <a:rPr lang="uk-UA" i="1" dirty="0">
                <a:latin typeface="Book Antiqua" panose="02040602050305030304" pitchFamily="18" charset="0"/>
              </a:rPr>
              <a:t> р-н, Чернігівська область.</a:t>
            </a:r>
            <a:endParaRPr lang="ru-RU" i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0402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88155" y="1421289"/>
            <a:ext cx="421374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>
                <a:solidFill>
                  <a:srgbClr val="1D1D1B"/>
                </a:solidFill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Спочатку у селі Олешня добувався кварцовий пісок високої якості (такий пісок використовується для отримання скла). Блакитний колір води пов'язаний з тим, що на дні озер все ще лежить кварцовий пісок. </a:t>
            </a:r>
            <a:endParaRPr lang="ru-RU" dirty="0"/>
          </a:p>
        </p:txBody>
      </p:sp>
      <p:sp>
        <p:nvSpPr>
          <p:cNvPr id="3" name="Горизонтальный свиток 2"/>
          <p:cNvSpPr/>
          <p:nvPr/>
        </p:nvSpPr>
        <p:spPr>
          <a:xfrm>
            <a:off x="3480836" y="126090"/>
            <a:ext cx="4373697" cy="914402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err="1"/>
              <a:t>Блакитні</a:t>
            </a:r>
            <a:r>
              <a:rPr lang="ru-RU" sz="2400" b="1" i="1" dirty="0"/>
              <a:t> озера</a:t>
            </a:r>
            <a:endParaRPr lang="ru-RU" sz="2400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316" y="1214652"/>
            <a:ext cx="6968784" cy="5226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943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4592" y="480891"/>
            <a:ext cx="5321676" cy="1280890"/>
          </a:xfrm>
        </p:spPr>
        <p:txBody>
          <a:bodyPr/>
          <a:lstStyle/>
          <a:p>
            <a:r>
              <a:rPr lang="ru-RU" u="sng" dirty="0" err="1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Херсонська</a:t>
            </a:r>
            <a:r>
              <a:rPr lang="ru-RU" u="sng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область</a:t>
            </a:r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 rot="1238005">
            <a:off x="7899399" y="2554623"/>
            <a:ext cx="3536836" cy="1736337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Адреса:  </a:t>
            </a:r>
            <a:r>
              <a:rPr lang="ru-RU" dirty="0" err="1"/>
              <a:t>Розташований</a:t>
            </a:r>
            <a:r>
              <a:rPr lang="ru-RU" dirty="0"/>
              <a:t> на </a:t>
            </a:r>
            <a:r>
              <a:rPr lang="ru-RU" dirty="0" err="1"/>
              <a:t>території</a:t>
            </a:r>
            <a:r>
              <a:rPr lang="ru-RU" dirty="0"/>
              <a:t> </a:t>
            </a:r>
            <a:r>
              <a:rPr lang="ru-RU" dirty="0" err="1"/>
              <a:t>Бериславського</a:t>
            </a:r>
            <a:r>
              <a:rPr lang="ru-RU" dirty="0"/>
              <a:t> району Херсонської </a:t>
            </a:r>
            <a:r>
              <a:rPr lang="ru-RU" dirty="0" err="1"/>
              <a:t>області</a:t>
            </a:r>
            <a:r>
              <a:rPr lang="ru-RU" dirty="0"/>
              <a:t>, с. Козацьке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870" y="0"/>
            <a:ext cx="5141893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0722" y="5083802"/>
            <a:ext cx="4889416" cy="932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331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9881" y="144655"/>
            <a:ext cx="10364451" cy="1596177"/>
          </a:xfrm>
        </p:spPr>
        <p:txBody>
          <a:bodyPr/>
          <a:lstStyle/>
          <a:p>
            <a:r>
              <a:rPr lang="ru-RU" dirty="0" err="1">
                <a:hlinkClick r:id="rId2" tooltip="Вінницька область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Вінницька</a:t>
            </a:r>
            <a:r>
              <a:rPr lang="ru-RU" dirty="0">
                <a:hlinkClick r:id="rId2" tooltip="Вінницька область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область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485" y="1905000"/>
            <a:ext cx="8009263" cy="401025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rot="864151">
            <a:off x="1274281" y="5008742"/>
            <a:ext cx="3650257" cy="132802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 anchor="b">
            <a:spAutoFit/>
          </a:bodyPr>
          <a:lstStyle/>
          <a:p>
            <a:pPr algn="ctr"/>
            <a:r>
              <a:rPr lang="uk-UA" i="1" dirty="0">
                <a:solidFill>
                  <a:schemeClr val="bg1"/>
                </a:solidFill>
                <a:latin typeface="Book Antiqua" panose="02040602050305030304" pitchFamily="18" charset="0"/>
              </a:rPr>
              <a:t>Адреса: </a:t>
            </a:r>
            <a:r>
              <a:rPr lang="ru-RU" i="1" dirty="0" err="1">
                <a:solidFill>
                  <a:schemeClr val="bg1"/>
                </a:solidFill>
                <a:latin typeface="Book Antiqua" panose="02040602050305030304" pitchFamily="18" charset="0"/>
              </a:rPr>
              <a:t>с.Черепашинці</a:t>
            </a:r>
            <a:r>
              <a:rPr lang="uk-UA" i="1" dirty="0">
                <a:solidFill>
                  <a:schemeClr val="bg1"/>
                </a:solidFill>
                <a:latin typeface="Book Antiqua" panose="02040602050305030304" pitchFamily="18" charset="0"/>
              </a:rPr>
              <a:t>, </a:t>
            </a:r>
            <a:r>
              <a:rPr lang="ru-RU" i="1" dirty="0">
                <a:solidFill>
                  <a:schemeClr val="bg1"/>
                </a:solidFill>
                <a:latin typeface="Book Antiqua" panose="02040602050305030304" pitchFamily="18" charset="0"/>
              </a:rPr>
              <a:t> </a:t>
            </a:r>
            <a:r>
              <a:rPr lang="ru-RU" i="1" dirty="0" err="1">
                <a:solidFill>
                  <a:schemeClr val="bg1"/>
                </a:solidFill>
                <a:latin typeface="Book Antiqua" panose="02040602050305030304" pitchFamily="18" charset="0"/>
              </a:rPr>
              <a:t>Калинівський</a:t>
            </a:r>
            <a:r>
              <a:rPr lang="ru-RU" i="1" dirty="0">
                <a:solidFill>
                  <a:schemeClr val="bg1"/>
                </a:solidFill>
                <a:latin typeface="Book Antiqua" panose="02040602050305030304" pitchFamily="18" charset="0"/>
              </a:rPr>
              <a:t> р-н, </a:t>
            </a:r>
            <a:r>
              <a:rPr lang="ru-RU" i="1" dirty="0" err="1">
                <a:solidFill>
                  <a:schemeClr val="bg1"/>
                </a:solidFill>
                <a:latin typeface="Book Antiqua" panose="02040602050305030304" pitchFamily="18" charset="0"/>
              </a:rPr>
              <a:t>Вінницька</a:t>
            </a:r>
            <a:r>
              <a:rPr lang="ru-RU" i="1" dirty="0">
                <a:solidFill>
                  <a:schemeClr val="bg1"/>
                </a:solidFill>
                <a:latin typeface="Book Antiqua" panose="02040602050305030304" pitchFamily="18" charset="0"/>
              </a:rPr>
              <a:t> область.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549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66082" y="352538"/>
            <a:ext cx="4616068" cy="695265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err="1">
                <a:solidFill>
                  <a:schemeClr val="bg1"/>
                </a:solidFill>
                <a:latin typeface="Book Antiqua" panose="02040602050305030304" pitchFamily="18" charset="0"/>
              </a:rPr>
              <a:t>Вінницькі</a:t>
            </a:r>
            <a:r>
              <a:rPr lang="ru-RU" sz="2800" b="1" i="1" dirty="0">
                <a:solidFill>
                  <a:schemeClr val="bg1"/>
                </a:solidFill>
                <a:latin typeface="Book Antiqua" panose="02040602050305030304" pitchFamily="18" charset="0"/>
              </a:rPr>
              <a:t> </a:t>
            </a:r>
            <a:r>
              <a:rPr lang="ru-RU" sz="2800" b="1" i="1" dirty="0" err="1">
                <a:solidFill>
                  <a:schemeClr val="bg1"/>
                </a:solidFill>
                <a:latin typeface="Book Antiqua" panose="02040602050305030304" pitchFamily="18" charset="0"/>
              </a:rPr>
              <a:t>мальдіви</a:t>
            </a:r>
            <a:r>
              <a:rPr lang="ru-RU" b="1" dirty="0"/>
              <a:t> 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158429" y="1388125"/>
            <a:ext cx="570673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i="1" dirty="0">
                <a:latin typeface="Book Antiqua" panose="02040602050305030304" pitchFamily="18" charset="0"/>
              </a:rPr>
              <a:t>	Раніше на цьому місці був гранітний кар'єр. </a:t>
            </a:r>
            <a:r>
              <a:rPr lang="uk-UA" sz="2400" i="1" dirty="0">
                <a:latin typeface="Book Antiqua" panose="02040602050305030304" pitchFamily="18" charset="0"/>
              </a:rPr>
              <a:t>Береги водойми - це глиняні та піщані урвища висотою до 7-8 метрів. Однак є тут і пологий пляж, а подекуди в воді видніються залишки старої затопленої дороги. Деякі кущі та дерева ростуть просто з води. Вода в озері неймовірно прозора та має дещо блакитне забарвлення. </a:t>
            </a:r>
            <a:endParaRPr lang="ru-RU" sz="2400" i="1" dirty="0">
              <a:effectLst/>
              <a:latin typeface="Book Antiqua" panose="0204060205030503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845" y="1104900"/>
            <a:ext cx="5753100" cy="575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90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5865" y="-27190"/>
            <a:ext cx="10364451" cy="1596177"/>
          </a:xfrm>
        </p:spPr>
        <p:txBody>
          <a:bodyPr/>
          <a:lstStyle/>
          <a:p>
            <a:r>
              <a:rPr lang="ru-RU" dirty="0" err="1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Миколаївська</a:t>
            </a:r>
            <a:r>
              <a:rPr lang="ru-RU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область</a:t>
            </a:r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346661" y="5453351"/>
            <a:ext cx="3404212" cy="1311007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Адреса: с. </a:t>
            </a:r>
            <a:r>
              <a:rPr lang="ru-RU" dirty="0" err="1"/>
              <a:t>Мигія</a:t>
            </a:r>
            <a:r>
              <a:rPr lang="ru-RU" dirty="0"/>
              <a:t>, </a:t>
            </a:r>
            <a:r>
              <a:rPr lang="ru-RU" dirty="0" err="1"/>
              <a:t>Миколаївської</a:t>
            </a:r>
            <a:r>
              <a:rPr lang="ru-RU" dirty="0"/>
              <a:t> </a:t>
            </a:r>
            <a:r>
              <a:rPr lang="ru-RU" dirty="0" err="1"/>
              <a:t>області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2924" y="1568987"/>
            <a:ext cx="8734425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72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Горизонтальный свиток 1"/>
          <p:cNvSpPr/>
          <p:nvPr/>
        </p:nvSpPr>
        <p:spPr>
          <a:xfrm>
            <a:off x="6203648" y="63243"/>
            <a:ext cx="4847421" cy="881351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/>
              <a:t>Блакитне</a:t>
            </a:r>
            <a:r>
              <a:rPr lang="ru-RU" sz="2800" b="1" dirty="0"/>
              <a:t> озеро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19367" y="3954954"/>
            <a:ext cx="1003110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i="1" dirty="0">
                <a:latin typeface="Book Antiqua" panose="02040602050305030304" pitchFamily="18" charset="0"/>
              </a:rPr>
              <a:t>	Колись в радянські роки цей регіон був дуже затребуваним, тут були розробки граніту, каменоломні. </a:t>
            </a:r>
            <a:r>
              <a:rPr lang="ru-RU" sz="2800" i="1" dirty="0" err="1">
                <a:latin typeface="Book Antiqua" panose="02040602050305030304" pitchFamily="18" charset="0"/>
              </a:rPr>
              <a:t>Навантажені</a:t>
            </a:r>
            <a:r>
              <a:rPr lang="ru-RU" sz="2800" i="1" dirty="0">
                <a:latin typeface="Book Antiqua" panose="02040602050305030304" pitchFamily="18" charset="0"/>
              </a:rPr>
              <a:t> </a:t>
            </a:r>
            <a:r>
              <a:rPr lang="ru-RU" sz="2800" i="1" dirty="0" err="1">
                <a:latin typeface="Book Antiqua" panose="02040602050305030304" pitchFamily="18" charset="0"/>
              </a:rPr>
              <a:t>гранітом</a:t>
            </a:r>
            <a:r>
              <a:rPr lang="ru-RU" sz="2800" i="1" dirty="0">
                <a:latin typeface="Book Antiqua" panose="02040602050305030304" pitchFamily="18" charset="0"/>
              </a:rPr>
              <a:t> </a:t>
            </a:r>
            <a:r>
              <a:rPr lang="ru-RU" sz="2800" i="1" dirty="0" err="1">
                <a:latin typeface="Book Antiqua" panose="02040602050305030304" pitchFamily="18" charset="0"/>
              </a:rPr>
              <a:t>машини</a:t>
            </a:r>
            <a:r>
              <a:rPr lang="ru-RU" sz="2800" i="1" dirty="0">
                <a:latin typeface="Book Antiqua" panose="02040602050305030304" pitchFamily="18" charset="0"/>
              </a:rPr>
              <a:t> </a:t>
            </a:r>
            <a:r>
              <a:rPr lang="ru-RU" sz="2800" i="1" dirty="0" err="1">
                <a:latin typeface="Book Antiqua" panose="02040602050305030304" pitchFamily="18" charset="0"/>
              </a:rPr>
              <a:t>вервечкою</a:t>
            </a:r>
            <a:r>
              <a:rPr lang="ru-RU" sz="2800" i="1" dirty="0">
                <a:latin typeface="Book Antiqua" panose="02040602050305030304" pitchFamily="18" charset="0"/>
              </a:rPr>
              <a:t> </a:t>
            </a:r>
            <a:r>
              <a:rPr lang="ru-RU" sz="2800" i="1" dirty="0" err="1">
                <a:latin typeface="Book Antiqua" panose="02040602050305030304" pitchFamily="18" charset="0"/>
              </a:rPr>
              <a:t>безперервно</a:t>
            </a:r>
            <a:r>
              <a:rPr lang="ru-RU" sz="2800" i="1" dirty="0">
                <a:latin typeface="Book Antiqua" panose="02040602050305030304" pitchFamily="18" charset="0"/>
              </a:rPr>
              <a:t> везли </a:t>
            </a:r>
            <a:r>
              <a:rPr lang="ru-RU" sz="2800" i="1" dirty="0" err="1">
                <a:latin typeface="Book Antiqua" panose="02040602050305030304" pitchFamily="18" charset="0"/>
              </a:rPr>
              <a:t>вантаж</a:t>
            </a:r>
            <a:r>
              <a:rPr lang="ru-RU" sz="2800" i="1" dirty="0">
                <a:latin typeface="Book Antiqua" panose="02040602050305030304" pitchFamily="18" charset="0"/>
              </a:rPr>
              <a:t> до </a:t>
            </a:r>
            <a:r>
              <a:rPr lang="ru-RU" sz="2800" i="1" dirty="0" err="1">
                <a:latin typeface="Book Antiqua" panose="02040602050305030304" pitchFamily="18" charset="0"/>
              </a:rPr>
              <a:t>місця</a:t>
            </a:r>
            <a:r>
              <a:rPr lang="ru-RU" sz="2800" i="1" dirty="0">
                <a:latin typeface="Book Antiqua" panose="02040602050305030304" pitchFamily="18" charset="0"/>
              </a:rPr>
              <a:t> </a:t>
            </a:r>
            <a:r>
              <a:rPr lang="ru-RU" sz="2800" i="1" dirty="0" err="1">
                <a:latin typeface="Book Antiqua" panose="02040602050305030304" pitchFamily="18" charset="0"/>
              </a:rPr>
              <a:t>призначення</a:t>
            </a:r>
            <a:r>
              <a:rPr lang="ru-RU" sz="2800" i="1" dirty="0">
                <a:latin typeface="Book Antiqua" panose="02040602050305030304" pitchFamily="18" charset="0"/>
              </a:rPr>
              <a:t>. За словами </a:t>
            </a:r>
            <a:r>
              <a:rPr lang="ru-RU" sz="2800" i="1" dirty="0" err="1">
                <a:latin typeface="Book Antiqua" panose="02040602050305030304" pitchFamily="18" charset="0"/>
              </a:rPr>
              <a:t>очевидців</a:t>
            </a:r>
            <a:r>
              <a:rPr lang="ru-RU" sz="2800" i="1" dirty="0">
                <a:latin typeface="Book Antiqua" panose="02040602050305030304" pitchFamily="18" charset="0"/>
              </a:rPr>
              <a:t>, стоячи у </a:t>
            </a:r>
            <a:r>
              <a:rPr lang="ru-RU" sz="2800" i="1" dirty="0" err="1">
                <a:latin typeface="Book Antiqua" panose="02040602050305030304" pitchFamily="18" charset="0"/>
              </a:rPr>
              <a:t>верхній</a:t>
            </a:r>
            <a:r>
              <a:rPr lang="ru-RU" sz="2800" i="1" dirty="0">
                <a:latin typeface="Book Antiqua" panose="02040602050305030304" pitchFamily="18" charset="0"/>
              </a:rPr>
              <a:t> </a:t>
            </a:r>
            <a:r>
              <a:rPr lang="ru-RU" sz="2800" i="1" dirty="0" err="1">
                <a:latin typeface="Book Antiqua" panose="02040602050305030304" pitchFamily="18" charset="0"/>
              </a:rPr>
              <a:t>частині</a:t>
            </a:r>
            <a:r>
              <a:rPr lang="ru-RU" sz="2800" i="1" dirty="0">
                <a:latin typeface="Book Antiqua" panose="02040602050305030304" pitchFamily="18" charset="0"/>
              </a:rPr>
              <a:t> </a:t>
            </a:r>
            <a:r>
              <a:rPr lang="ru-RU" sz="2800" i="1" dirty="0" err="1">
                <a:latin typeface="Book Antiqua" panose="02040602050305030304" pitchFamily="18" charset="0"/>
              </a:rPr>
              <a:t>кар'єра</a:t>
            </a:r>
            <a:r>
              <a:rPr lang="ru-RU" sz="2800" i="1" dirty="0">
                <a:latin typeface="Book Antiqua" panose="02040602050305030304" pitchFamily="18" charset="0"/>
              </a:rPr>
              <a:t>, на </a:t>
            </a:r>
            <a:r>
              <a:rPr lang="ru-RU" sz="2800" i="1" dirty="0" err="1">
                <a:latin typeface="Book Antiqua" panose="02040602050305030304" pitchFamily="18" charset="0"/>
              </a:rPr>
              <a:t>дні</a:t>
            </a:r>
            <a:r>
              <a:rPr lang="ru-RU" sz="2800" i="1" dirty="0">
                <a:latin typeface="Book Antiqua" panose="02040602050305030304" pitchFamily="18" charset="0"/>
              </a:rPr>
              <a:t> </a:t>
            </a:r>
            <a:r>
              <a:rPr lang="ru-RU" sz="2800" i="1" dirty="0" err="1">
                <a:latin typeface="Book Antiqua" panose="02040602050305030304" pitchFamily="18" charset="0"/>
              </a:rPr>
              <a:t>кар'єру</a:t>
            </a:r>
            <a:r>
              <a:rPr lang="ru-RU" sz="2800" i="1" dirty="0">
                <a:latin typeface="Book Antiqua" panose="02040602050305030304" pitchFamily="18" charset="0"/>
              </a:rPr>
              <a:t> </a:t>
            </a:r>
            <a:r>
              <a:rPr lang="ru-RU" sz="2800" i="1" dirty="0" err="1">
                <a:latin typeface="Book Antiqua" panose="02040602050305030304" pitchFamily="18" charset="0"/>
              </a:rPr>
              <a:t>виднівся</a:t>
            </a:r>
            <a:r>
              <a:rPr lang="ru-RU" sz="2800" i="1" dirty="0">
                <a:latin typeface="Book Antiqua" panose="02040602050305030304" pitchFamily="18" charset="0"/>
              </a:rPr>
              <a:t> маленький </a:t>
            </a:r>
            <a:r>
              <a:rPr lang="ru-RU" sz="2800" i="1" dirty="0" err="1">
                <a:latin typeface="Book Antiqua" panose="02040602050305030304" pitchFamily="18" charset="0"/>
              </a:rPr>
              <a:t>екскаватор</a:t>
            </a:r>
            <a:r>
              <a:rPr lang="ru-RU" sz="2800" i="1" dirty="0">
                <a:latin typeface="Book Antiqua" panose="02040602050305030304" pitchFamily="18" charset="0"/>
              </a:rPr>
              <a:t>. </a:t>
            </a:r>
            <a:r>
              <a:rPr lang="ru-RU" sz="2800" i="1" dirty="0" err="1">
                <a:latin typeface="Book Antiqua" panose="02040602050305030304" pitchFamily="18" charset="0"/>
              </a:rPr>
              <a:t>Глибина</a:t>
            </a:r>
            <a:r>
              <a:rPr lang="ru-RU" sz="2800" i="1" dirty="0">
                <a:latin typeface="Book Antiqua" panose="02040602050305030304" pitchFamily="18" charset="0"/>
              </a:rPr>
              <a:t> </a:t>
            </a:r>
            <a:r>
              <a:rPr lang="ru-RU" sz="2800" i="1" dirty="0" err="1">
                <a:latin typeface="Book Antiqua" panose="02040602050305030304" pitchFamily="18" charset="0"/>
              </a:rPr>
              <a:t>кар'єра</a:t>
            </a:r>
            <a:r>
              <a:rPr lang="ru-RU" sz="2800" i="1" dirty="0">
                <a:latin typeface="Book Antiqua" panose="02040602050305030304" pitchFamily="18" charset="0"/>
              </a:rPr>
              <a:t> </a:t>
            </a:r>
            <a:r>
              <a:rPr lang="ru-RU" sz="2800" i="1" dirty="0" err="1">
                <a:latin typeface="Book Antiqua" panose="02040602050305030304" pitchFamily="18" charset="0"/>
              </a:rPr>
              <a:t>досягає</a:t>
            </a:r>
            <a:r>
              <a:rPr lang="ru-RU" sz="2800" i="1" dirty="0">
                <a:latin typeface="Book Antiqua" panose="02040602050305030304" pitchFamily="18" charset="0"/>
              </a:rPr>
              <a:t> сорока </a:t>
            </a:r>
            <a:r>
              <a:rPr lang="ru-RU" sz="2800" i="1" dirty="0" err="1">
                <a:latin typeface="Book Antiqua" panose="02040602050305030304" pitchFamily="18" charset="0"/>
              </a:rPr>
              <a:t>метрів</a:t>
            </a:r>
            <a:r>
              <a:rPr lang="ru-RU" sz="2800" i="1" dirty="0">
                <a:latin typeface="Book Antiqua" panose="02040602050305030304" pitchFamily="18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442" y="1064526"/>
            <a:ext cx="9903083" cy="2770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243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4" y="-127931"/>
            <a:ext cx="10364451" cy="1596177"/>
          </a:xfrm>
        </p:spPr>
        <p:txBody>
          <a:bodyPr/>
          <a:lstStyle/>
          <a:p>
            <a:r>
              <a:rPr lang="ru-RU" u="sng" dirty="0" err="1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Черкаська</a:t>
            </a:r>
            <a:r>
              <a:rPr lang="ru-RU" u="sng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область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2492" y="1377108"/>
            <a:ext cx="7965720" cy="5227503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 rot="1094708">
            <a:off x="791668" y="3157943"/>
            <a:ext cx="3404212" cy="1311007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Адреса: </a:t>
            </a:r>
            <a:r>
              <a:rPr lang="ru-RU" dirty="0" err="1"/>
              <a:t>біля</a:t>
            </a:r>
            <a:r>
              <a:rPr lang="ru-RU" dirty="0"/>
              <a:t> села Буки, </a:t>
            </a:r>
            <a:r>
              <a:rPr lang="ru-RU" dirty="0" err="1"/>
              <a:t>Маньківський</a:t>
            </a:r>
            <a:r>
              <a:rPr lang="ru-RU" dirty="0"/>
              <a:t> район, </a:t>
            </a:r>
            <a:r>
              <a:rPr lang="ru-RU" dirty="0" err="1"/>
              <a:t>Черкаська</a:t>
            </a:r>
            <a:r>
              <a:rPr lang="ru-RU" dirty="0"/>
              <a:t> область.</a:t>
            </a:r>
          </a:p>
        </p:txBody>
      </p:sp>
    </p:spTree>
    <p:extLst>
      <p:ext uri="{BB962C8B-B14F-4D97-AF65-F5344CB8AC3E}">
        <p14:creationId xmlns:p14="http://schemas.microsoft.com/office/powerpoint/2010/main" val="2510456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Горизонтальный свиток 1"/>
          <p:cNvSpPr/>
          <p:nvPr/>
        </p:nvSpPr>
        <p:spPr>
          <a:xfrm>
            <a:off x="3305059" y="462706"/>
            <a:ext cx="4373697" cy="914402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i="1" dirty="0" err="1">
                <a:latin typeface="Book Antiqua" panose="02040602050305030304" pitchFamily="18" charset="0"/>
              </a:rPr>
              <a:t>Буцький</a:t>
            </a:r>
            <a:r>
              <a:rPr lang="uk-UA" sz="2800" b="1" i="1" dirty="0">
                <a:latin typeface="Book Antiqua" panose="02040602050305030304" pitchFamily="18" charset="0"/>
              </a:rPr>
              <a:t> каньйон</a:t>
            </a:r>
            <a:r>
              <a:rPr lang="uk-UA" sz="2800" i="1" dirty="0">
                <a:latin typeface="Book Antiqua" panose="02040602050305030304" pitchFamily="18" charset="0"/>
              </a:rPr>
              <a:t> </a:t>
            </a:r>
            <a:endParaRPr lang="ru-RU" sz="2800" i="1" dirty="0">
              <a:latin typeface="Book Antiqua" panose="0204060205030503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29600" y="2209621"/>
            <a:ext cx="37167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	Буцький каньйон - живописний каньйон на р. Гірський </a:t>
            </a:r>
            <a:r>
              <a:rPr lang="uk-UA" sz="24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Тікич</a:t>
            </a:r>
            <a:r>
              <a:rPr lang="uk-UA" sz="24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За красиві краєвиди це місце ще називають «Маленькою Швейцарією.</a:t>
            </a:r>
            <a:endParaRPr lang="ru-RU" sz="2400" i="1" dirty="0">
              <a:effectLst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607" y="1377108"/>
            <a:ext cx="6979662" cy="523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268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7171" y="-23519"/>
            <a:ext cx="10364451" cy="1596177"/>
          </a:xfrm>
        </p:spPr>
        <p:txBody>
          <a:bodyPr/>
          <a:lstStyle/>
          <a:p>
            <a:r>
              <a:rPr lang="ru-RU" u="sng" dirty="0" err="1">
                <a:hlinkClick r:id="rId2" tooltip="Хмельницька область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Хмельницька</a:t>
            </a:r>
            <a:r>
              <a:rPr lang="ru-RU" u="sng" dirty="0">
                <a:hlinkClick r:id="rId2" tooltip="Хмельницька область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область</a:t>
            </a:r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 rot="20400941">
            <a:off x="1311008" y="4745851"/>
            <a:ext cx="3404212" cy="1311007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/>
              <a:t>Адреса: </a:t>
            </a:r>
            <a:r>
              <a:rPr lang="uk-UA" sz="2000" dirty="0" err="1"/>
              <a:t>пгт</a:t>
            </a:r>
            <a:r>
              <a:rPr lang="uk-UA" sz="2000" dirty="0"/>
              <a:t> </a:t>
            </a:r>
            <a:r>
              <a:rPr lang="uk-UA" sz="2000" dirty="0" err="1"/>
              <a:t>Сатанов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2901" y="1572658"/>
            <a:ext cx="6701928" cy="5026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635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Горизонтальный свиток 1"/>
          <p:cNvSpPr/>
          <p:nvPr/>
        </p:nvSpPr>
        <p:spPr>
          <a:xfrm>
            <a:off x="6687239" y="352538"/>
            <a:ext cx="4704202" cy="947452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"Водопад на </a:t>
            </a:r>
            <a:r>
              <a:rPr lang="ru-RU" sz="2400" b="1" dirty="0" err="1"/>
              <a:t>річці</a:t>
            </a:r>
            <a:r>
              <a:rPr lang="ru-RU" sz="2400" b="1" dirty="0"/>
              <a:t> Збруч"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687239" y="1576361"/>
            <a:ext cx="4898833" cy="4529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Найбільшим багатством краю є чудо-вода, яка принесла </a:t>
            </a:r>
            <a:r>
              <a:rPr lang="uk-UA" sz="2400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Сатанову</a:t>
            </a:r>
            <a:r>
              <a:rPr lang="uk-UA" sz="240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світову славу.</a:t>
            </a:r>
            <a:endParaRPr lang="ru-RU" sz="2400" i="1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1972 році рада Одеського науково-дослідного інституту курортології та фізіотерапії остаточно підбив підсумки досліджень </a:t>
            </a:r>
            <a:r>
              <a:rPr lang="uk-UA" sz="2400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сатанівської</a:t>
            </a:r>
            <a:r>
              <a:rPr lang="uk-UA" sz="240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мінеральної води. Цими аналізами довели, що </a:t>
            </a:r>
            <a:r>
              <a:rPr lang="uk-UA" sz="2400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сатанівська</a:t>
            </a:r>
            <a:r>
              <a:rPr lang="uk-UA" sz="240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мінеральна вода - </a:t>
            </a:r>
            <a:r>
              <a:rPr lang="uk-UA" sz="2400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збручанська</a:t>
            </a:r>
            <a:r>
              <a:rPr lang="uk-UA" sz="240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Нафтуся</a:t>
            </a:r>
            <a:r>
              <a:rPr lang="uk-UA" sz="240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не має собі рівних по ефективності.</a:t>
            </a:r>
            <a:endParaRPr lang="ru-RU" sz="2400" i="1" dirty="0">
              <a:effectLst/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4704" y="352538"/>
            <a:ext cx="8053258" cy="6044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999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63" y="123995"/>
            <a:ext cx="10364451" cy="1596177"/>
          </a:xfrm>
        </p:spPr>
        <p:txBody>
          <a:bodyPr/>
          <a:lstStyle/>
          <a:p>
            <a:r>
              <a:rPr lang="ru-RU" dirty="0" err="1">
                <a:hlinkClick r:id="rId2" tooltip="Волинська область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Волинська</a:t>
            </a:r>
            <a:r>
              <a:rPr lang="ru-RU" dirty="0">
                <a:hlinkClick r:id="rId2" tooltip="Волинська область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область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088" y="1915099"/>
            <a:ext cx="7688855" cy="4677387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 rot="1292904">
            <a:off x="7838675" y="1259879"/>
            <a:ext cx="3433078" cy="1454531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/>
              <a:t>Адреса: </a:t>
            </a:r>
            <a:r>
              <a:rPr lang="ru-RU" sz="2000" i="1" dirty="0" err="1"/>
              <a:t>Розташоване</a:t>
            </a:r>
            <a:r>
              <a:rPr lang="ru-RU" sz="2000" i="1" dirty="0"/>
              <a:t> в межах </a:t>
            </a:r>
            <a:r>
              <a:rPr lang="ru-RU" sz="2000" i="1" dirty="0" err="1"/>
              <a:t>Шацького</a:t>
            </a:r>
            <a:r>
              <a:rPr lang="ru-RU" sz="2000" i="1" dirty="0"/>
              <a:t> району </a:t>
            </a:r>
            <a:r>
              <a:rPr lang="ru-RU" sz="2000" i="1" dirty="0" err="1"/>
              <a:t>Волинської</a:t>
            </a:r>
            <a:r>
              <a:rPr lang="ru-RU" sz="2000" i="1" dirty="0"/>
              <a:t> </a:t>
            </a:r>
            <a:r>
              <a:rPr lang="ru-RU" sz="2000" i="1" dirty="0" err="1"/>
              <a:t>області</a:t>
            </a:r>
            <a:endParaRPr lang="ru-RU" sz="2000" i="1" dirty="0"/>
          </a:p>
        </p:txBody>
      </p:sp>
    </p:spTree>
    <p:extLst>
      <p:ext uri="{BB962C8B-B14F-4D97-AF65-F5344CB8AC3E}">
        <p14:creationId xmlns:p14="http://schemas.microsoft.com/office/powerpoint/2010/main" val="2319076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Горизонтальный свиток 1"/>
          <p:cNvSpPr/>
          <p:nvPr/>
        </p:nvSpPr>
        <p:spPr>
          <a:xfrm>
            <a:off x="2331904" y="77819"/>
            <a:ext cx="4373697" cy="914402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i="1" dirty="0"/>
              <a:t>Озеро «Світязь»</a:t>
            </a:r>
            <a:endParaRPr lang="ru-RU" sz="2800" i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89366"/>
            <a:ext cx="6662494" cy="443964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769289" y="708367"/>
            <a:ext cx="4876361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i="1" dirty="0">
                <a:latin typeface="Book Antiqua" panose="02040602050305030304" pitchFamily="18" charset="0"/>
              </a:rPr>
              <a:t>	Це одне з найбільших і найглибших озер України. У </a:t>
            </a:r>
            <a:r>
              <a:rPr lang="ru-RU" sz="2400" i="1" dirty="0" err="1">
                <a:latin typeface="Book Antiqua" panose="02040602050305030304" pitchFamily="18" charset="0"/>
              </a:rPr>
              <a:t>деяких</a:t>
            </a:r>
            <a:r>
              <a:rPr lang="ru-RU" sz="2400" i="1" dirty="0">
                <a:latin typeface="Book Antiqua" panose="02040602050305030304" pitchFamily="18" charset="0"/>
              </a:rPr>
              <a:t> </a:t>
            </a:r>
            <a:r>
              <a:rPr lang="ru-RU" sz="2400" i="1" dirty="0" err="1">
                <a:latin typeface="Book Antiqua" panose="02040602050305030304" pitchFamily="18" charset="0"/>
              </a:rPr>
              <a:t>місцях</a:t>
            </a:r>
            <a:r>
              <a:rPr lang="ru-RU" sz="2400" i="1" dirty="0">
                <a:latin typeface="Book Antiqua" panose="02040602050305030304" pitchFamily="18" charset="0"/>
              </a:rPr>
              <a:t> </a:t>
            </a:r>
            <a:r>
              <a:rPr lang="ru-RU" sz="2400" i="1" dirty="0" err="1">
                <a:latin typeface="Book Antiqua" panose="02040602050305030304" pitchFamily="18" charset="0"/>
              </a:rPr>
              <a:t>воно</a:t>
            </a:r>
            <a:r>
              <a:rPr lang="ru-RU" sz="2400" i="1" dirty="0">
                <a:latin typeface="Book Antiqua" panose="02040602050305030304" pitchFamily="18" charset="0"/>
              </a:rPr>
              <a:t> </a:t>
            </a:r>
            <a:r>
              <a:rPr lang="ru-RU" sz="2400" i="1" dirty="0" err="1">
                <a:latin typeface="Book Antiqua" panose="02040602050305030304" pitchFamily="18" charset="0"/>
              </a:rPr>
              <a:t>досягає</a:t>
            </a:r>
            <a:r>
              <a:rPr lang="ru-RU" sz="2400" i="1" dirty="0">
                <a:latin typeface="Book Antiqua" panose="02040602050305030304" pitchFamily="18" charset="0"/>
              </a:rPr>
              <a:t> 58 </a:t>
            </a:r>
            <a:r>
              <a:rPr lang="ru-RU" sz="2400" i="1" dirty="0" err="1">
                <a:latin typeface="Book Antiqua" panose="02040602050305030304" pitchFamily="18" charset="0"/>
              </a:rPr>
              <a:t>метрів</a:t>
            </a:r>
            <a:r>
              <a:rPr lang="ru-RU" sz="2400" i="1" dirty="0">
                <a:latin typeface="Book Antiqua" panose="02040602050305030304" pitchFamily="18" charset="0"/>
              </a:rPr>
              <a:t> </a:t>
            </a:r>
            <a:r>
              <a:rPr lang="ru-RU" sz="2400" i="1" dirty="0" err="1">
                <a:latin typeface="Book Antiqua" panose="02040602050305030304" pitchFamily="18" charset="0"/>
              </a:rPr>
              <a:t>глибини</a:t>
            </a:r>
            <a:r>
              <a:rPr lang="ru-RU" sz="2400" i="1" dirty="0">
                <a:latin typeface="Book Antiqua" panose="02040602050305030304" pitchFamily="18" charset="0"/>
              </a:rPr>
              <a:t> і </a:t>
            </a:r>
            <a:r>
              <a:rPr lang="ru-RU" sz="2400" i="1" dirty="0" err="1">
                <a:latin typeface="Book Antiqua" panose="02040602050305030304" pitchFamily="18" charset="0"/>
              </a:rPr>
              <a:t>охоплює</a:t>
            </a:r>
            <a:r>
              <a:rPr lang="ru-RU" sz="2400" i="1" dirty="0">
                <a:latin typeface="Book Antiqua" panose="02040602050305030304" pitchFamily="18" charset="0"/>
              </a:rPr>
              <a:t> </a:t>
            </a:r>
            <a:r>
              <a:rPr lang="ru-RU" sz="2400" i="1" dirty="0" err="1">
                <a:latin typeface="Book Antiqua" panose="02040602050305030304" pitchFamily="18" charset="0"/>
              </a:rPr>
              <a:t>площу</a:t>
            </a:r>
            <a:r>
              <a:rPr lang="ru-RU" sz="2400" i="1" dirty="0">
                <a:latin typeface="Book Antiqua" panose="02040602050305030304" pitchFamily="18" charset="0"/>
              </a:rPr>
              <a:t> </a:t>
            </a:r>
            <a:r>
              <a:rPr lang="ru-RU" sz="2400" i="1" dirty="0" err="1">
                <a:latin typeface="Book Antiqua" panose="02040602050305030304" pitchFamily="18" charset="0"/>
              </a:rPr>
              <a:t>понад</a:t>
            </a:r>
            <a:r>
              <a:rPr lang="ru-RU" sz="2400" i="1" dirty="0">
                <a:latin typeface="Book Antiqua" panose="02040602050305030304" pitchFamily="18" charset="0"/>
              </a:rPr>
              <a:t> 2,6 </a:t>
            </a:r>
            <a:r>
              <a:rPr lang="ru-RU" sz="2400" i="1" dirty="0" err="1">
                <a:latin typeface="Book Antiqua" panose="02040602050305030304" pitchFamily="18" charset="0"/>
              </a:rPr>
              <a:t>тисяч</a:t>
            </a:r>
            <a:r>
              <a:rPr lang="ru-RU" sz="2400" i="1" dirty="0">
                <a:latin typeface="Book Antiqua" panose="02040602050305030304" pitchFamily="18" charset="0"/>
              </a:rPr>
              <a:t> </a:t>
            </a:r>
            <a:r>
              <a:rPr lang="ru-RU" sz="2400" i="1" dirty="0" err="1">
                <a:latin typeface="Book Antiqua" panose="02040602050305030304" pitchFamily="18" charset="0"/>
              </a:rPr>
              <a:t>гектарів</a:t>
            </a:r>
            <a:r>
              <a:rPr lang="ru-RU" sz="2400" i="1" dirty="0">
                <a:latin typeface="Book Antiqua" panose="02040602050305030304" pitchFamily="18" charset="0"/>
              </a:rPr>
              <a:t>. </a:t>
            </a:r>
            <a:r>
              <a:rPr lang="ru-RU" sz="2400" i="1" dirty="0" err="1">
                <a:latin typeface="Book Antiqua" panose="02040602050305030304" pitchFamily="18" charset="0"/>
              </a:rPr>
              <a:t>Середня</a:t>
            </a:r>
            <a:r>
              <a:rPr lang="ru-RU" sz="2400" i="1" dirty="0">
                <a:latin typeface="Book Antiqua" panose="02040602050305030304" pitchFamily="18" charset="0"/>
              </a:rPr>
              <a:t> </a:t>
            </a:r>
            <a:r>
              <a:rPr lang="ru-RU" sz="2400" i="1" dirty="0" err="1">
                <a:latin typeface="Book Antiqua" panose="02040602050305030304" pitchFamily="18" charset="0"/>
              </a:rPr>
              <a:t>глибина</a:t>
            </a:r>
            <a:r>
              <a:rPr lang="ru-RU" sz="2400" i="1" dirty="0">
                <a:latin typeface="Book Antiqua" panose="02040602050305030304" pitchFamily="18" charset="0"/>
              </a:rPr>
              <a:t> становить </a:t>
            </a:r>
            <a:r>
              <a:rPr lang="ru-RU" sz="2400" i="1" dirty="0" err="1">
                <a:latin typeface="Book Antiqua" panose="02040602050305030304" pitchFamily="18" charset="0"/>
              </a:rPr>
              <a:t>близько</a:t>
            </a:r>
            <a:r>
              <a:rPr lang="ru-RU" sz="2400" i="1" dirty="0">
                <a:latin typeface="Book Antiqua" panose="02040602050305030304" pitchFamily="18" charset="0"/>
              </a:rPr>
              <a:t> семи </a:t>
            </a:r>
            <a:r>
              <a:rPr lang="ru-RU" sz="2400" i="1" dirty="0" err="1">
                <a:latin typeface="Book Antiqua" panose="02040602050305030304" pitchFamily="18" charset="0"/>
              </a:rPr>
              <a:t>метрів</a:t>
            </a:r>
            <a:r>
              <a:rPr lang="ru-RU" sz="2400" i="1" dirty="0">
                <a:latin typeface="Book Antiqua" panose="02040602050305030304" pitchFamily="18" charset="0"/>
              </a:rPr>
              <a:t>.</a:t>
            </a:r>
          </a:p>
          <a:p>
            <a:pPr algn="just"/>
            <a:r>
              <a:rPr lang="ru-RU" sz="2400" i="1" dirty="0">
                <a:latin typeface="Book Antiqua" panose="02040602050305030304" pitchFamily="18" charset="0"/>
              </a:rPr>
              <a:t>	Світязь живлять артезіанські джерела. Вода в </a:t>
            </a:r>
            <a:r>
              <a:rPr lang="ru-RU" sz="2400" i="1" dirty="0" err="1">
                <a:latin typeface="Book Antiqua" panose="02040602050305030304" pitchFamily="18" charset="0"/>
              </a:rPr>
              <a:t>озері</a:t>
            </a:r>
            <a:r>
              <a:rPr lang="ru-RU" sz="2400" i="1" dirty="0">
                <a:latin typeface="Book Antiqua" panose="02040602050305030304" pitchFamily="18" charset="0"/>
              </a:rPr>
              <a:t> </a:t>
            </a:r>
            <a:r>
              <a:rPr lang="ru-RU" sz="2400" i="1" dirty="0" err="1">
                <a:latin typeface="Book Antiqua" panose="02040602050305030304" pitchFamily="18" charset="0"/>
              </a:rPr>
              <a:t>гідрокарбонатно-кальцієва</a:t>
            </a:r>
            <a:r>
              <a:rPr lang="ru-RU" sz="2400" i="1" dirty="0">
                <a:latin typeface="Book Antiqua" panose="02040602050305030304" pitchFamily="18" charset="0"/>
              </a:rPr>
              <a:t> і </a:t>
            </a:r>
            <a:r>
              <a:rPr lang="ru-RU" sz="2400" i="1" dirty="0" err="1">
                <a:latin typeface="Book Antiqua" panose="02040602050305030304" pitchFamily="18" charset="0"/>
              </a:rPr>
              <a:t>трохи</a:t>
            </a:r>
            <a:r>
              <a:rPr lang="ru-RU" sz="2400" i="1" dirty="0">
                <a:latin typeface="Book Antiqua" panose="02040602050305030304" pitchFamily="18" charset="0"/>
              </a:rPr>
              <a:t> </a:t>
            </a:r>
            <a:r>
              <a:rPr lang="ru-RU" sz="2400" i="1" dirty="0" err="1">
                <a:latin typeface="Book Antiqua" panose="02040602050305030304" pitchFamily="18" charset="0"/>
              </a:rPr>
              <a:t>мінералізована</a:t>
            </a:r>
            <a:r>
              <a:rPr lang="ru-RU" sz="2400" i="1" dirty="0">
                <a:latin typeface="Book Antiqua" panose="02040602050305030304" pitchFamily="18" charset="0"/>
              </a:rPr>
              <a:t> – </a:t>
            </a:r>
            <a:r>
              <a:rPr lang="ru-RU" sz="2400" i="1" dirty="0" err="1">
                <a:latin typeface="Book Antiqua" panose="02040602050305030304" pitchFamily="18" charset="0"/>
              </a:rPr>
              <a:t>її</a:t>
            </a:r>
            <a:r>
              <a:rPr lang="ru-RU" sz="2400" i="1" dirty="0">
                <a:latin typeface="Book Antiqua" panose="02040602050305030304" pitchFamily="18" charset="0"/>
              </a:rPr>
              <a:t> </a:t>
            </a:r>
            <a:r>
              <a:rPr lang="ru-RU" sz="2400" i="1" dirty="0" err="1">
                <a:latin typeface="Book Antiqua" panose="02040602050305030304" pitchFamily="18" charset="0"/>
              </a:rPr>
              <a:t>можна</a:t>
            </a:r>
            <a:r>
              <a:rPr lang="ru-RU" sz="2400" i="1" dirty="0">
                <a:latin typeface="Book Antiqua" panose="02040602050305030304" pitchFamily="18" charset="0"/>
              </a:rPr>
              <a:t> </a:t>
            </a:r>
            <a:r>
              <a:rPr lang="ru-RU" sz="2400" i="1" dirty="0" err="1">
                <a:latin typeface="Book Antiqua" panose="02040602050305030304" pitchFamily="18" charset="0"/>
              </a:rPr>
              <a:t>пити</a:t>
            </a:r>
            <a:r>
              <a:rPr lang="ru-RU" sz="2400" i="1" dirty="0">
                <a:latin typeface="Book Antiqua" panose="02040602050305030304" pitchFamily="18" charset="0"/>
              </a:rPr>
              <a:t>. Вода </a:t>
            </a:r>
            <a:r>
              <a:rPr lang="ru-RU" sz="2400" i="1" dirty="0" err="1">
                <a:latin typeface="Book Antiqua" panose="02040602050305030304" pitchFamily="18" charset="0"/>
              </a:rPr>
              <a:t>настільки</a:t>
            </a:r>
            <a:r>
              <a:rPr lang="ru-RU" sz="2400" i="1" dirty="0">
                <a:latin typeface="Book Antiqua" panose="02040602050305030304" pitchFamily="18" charset="0"/>
              </a:rPr>
              <a:t> </a:t>
            </a:r>
            <a:r>
              <a:rPr lang="ru-RU" sz="2400" i="1" dirty="0" err="1">
                <a:latin typeface="Book Antiqua" panose="02040602050305030304" pitchFamily="18" charset="0"/>
              </a:rPr>
              <a:t>прозора</a:t>
            </a:r>
            <a:r>
              <a:rPr lang="ru-RU" sz="2400" i="1" dirty="0">
                <a:latin typeface="Book Antiqua" panose="02040602050305030304" pitchFamily="18" charset="0"/>
              </a:rPr>
              <a:t> і чиста, </a:t>
            </a:r>
            <a:r>
              <a:rPr lang="ru-RU" sz="2400" i="1" dirty="0" err="1">
                <a:latin typeface="Book Antiqua" panose="02040602050305030304" pitchFamily="18" charset="0"/>
              </a:rPr>
              <a:t>що</a:t>
            </a:r>
            <a:r>
              <a:rPr lang="ru-RU" sz="2400" i="1" dirty="0">
                <a:latin typeface="Book Antiqua" panose="02040602050305030304" pitchFamily="18" charset="0"/>
              </a:rPr>
              <a:t> дно видно на </a:t>
            </a:r>
            <a:r>
              <a:rPr lang="ru-RU" sz="2400" i="1" dirty="0" err="1">
                <a:latin typeface="Book Antiqua" panose="02040602050305030304" pitchFamily="18" charset="0"/>
              </a:rPr>
              <a:t>глибині</a:t>
            </a:r>
            <a:r>
              <a:rPr lang="ru-RU" sz="2400" i="1" dirty="0">
                <a:latin typeface="Book Antiqua" panose="02040602050305030304" pitchFamily="18" charset="0"/>
              </a:rPr>
              <a:t> </a:t>
            </a:r>
            <a:r>
              <a:rPr lang="ru-RU" sz="2400" i="1" dirty="0" err="1">
                <a:latin typeface="Book Antiqua" panose="02040602050305030304" pitchFamily="18" charset="0"/>
              </a:rPr>
              <a:t>більше</a:t>
            </a:r>
            <a:r>
              <a:rPr lang="ru-RU" sz="2400" i="1" dirty="0">
                <a:latin typeface="Book Antiqua" panose="02040602050305030304" pitchFamily="18" charset="0"/>
              </a:rPr>
              <a:t> семи </a:t>
            </a:r>
            <a:r>
              <a:rPr lang="ru-RU" sz="2400" i="1" dirty="0" err="1">
                <a:latin typeface="Book Antiqua" panose="02040602050305030304" pitchFamily="18" charset="0"/>
              </a:rPr>
              <a:t>метрів</a:t>
            </a:r>
            <a:r>
              <a:rPr lang="ru-RU" sz="2400" i="1" dirty="0">
                <a:latin typeface="Book Antiqua" panose="02040602050305030304" pitchFamily="18" charset="0"/>
              </a:rPr>
              <a:t>. </a:t>
            </a:r>
          </a:p>
          <a:p>
            <a:pPr algn="just"/>
            <a:r>
              <a:rPr lang="ru-RU" sz="2400" i="1" dirty="0">
                <a:latin typeface="Book Antiqua" panose="02040602050305030304" pitchFamily="18" charset="0"/>
              </a:rPr>
              <a:t>	Світязь – це романтичне озеро, посередині якого знаходиться острів Закоханих. </a:t>
            </a:r>
          </a:p>
        </p:txBody>
      </p:sp>
    </p:spTree>
    <p:extLst>
      <p:ext uri="{BB962C8B-B14F-4D97-AF65-F5344CB8AC3E}">
        <p14:creationId xmlns:p14="http://schemas.microsoft.com/office/powerpoint/2010/main" val="1303533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4" y="-48983"/>
            <a:ext cx="10364451" cy="1596177"/>
          </a:xfrm>
        </p:spPr>
        <p:txBody>
          <a:bodyPr/>
          <a:lstStyle/>
          <a:p>
            <a:r>
              <a:rPr lang="ru-RU" u="sng" dirty="0" err="1">
                <a:hlinkClick r:id="rId2" tooltip="Чернівецька область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Чернівецька</a:t>
            </a:r>
            <a:r>
              <a:rPr lang="ru-RU" u="sng" dirty="0">
                <a:hlinkClick r:id="rId2" tooltip="Чернівецька область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область</a:t>
            </a:r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 rot="20777511">
            <a:off x="1361921" y="4840166"/>
            <a:ext cx="3404212" cy="1311007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i="1" dirty="0">
                <a:latin typeface="Book Antiqua" panose="02040602050305030304" pitchFamily="18" charset="0"/>
              </a:rPr>
              <a:t>Адреса: с. Чортория, </a:t>
            </a:r>
            <a:r>
              <a:rPr lang="ru-RU" i="1" dirty="0" err="1">
                <a:latin typeface="Book Antiqua" panose="02040602050305030304" pitchFamily="18" charset="0"/>
              </a:rPr>
              <a:t>Кіцманський</a:t>
            </a:r>
            <a:r>
              <a:rPr lang="ru-RU" i="1" dirty="0">
                <a:latin typeface="Book Antiqua" panose="02040602050305030304" pitchFamily="18" charset="0"/>
              </a:rPr>
              <a:t> р-н</a:t>
            </a:r>
            <a:r>
              <a:rPr lang="uk-UA" i="1" dirty="0">
                <a:latin typeface="Book Antiqua" panose="02040602050305030304" pitchFamily="18" charset="0"/>
              </a:rPr>
              <a:t>, </a:t>
            </a:r>
            <a:r>
              <a:rPr lang="ru-RU" i="1" dirty="0" err="1">
                <a:latin typeface="Book Antiqua" panose="02040602050305030304" pitchFamily="18" charset="0"/>
              </a:rPr>
              <a:t>Чернівецька</a:t>
            </a:r>
            <a:r>
              <a:rPr lang="ru-RU" i="1" dirty="0">
                <a:latin typeface="Book Antiqua" panose="02040602050305030304" pitchFamily="18" charset="0"/>
              </a:rPr>
              <a:t> область.</a:t>
            </a:r>
            <a:endParaRPr lang="ru-RU" b="1" i="1" dirty="0">
              <a:latin typeface="Book Antiqua" panose="0204060205030503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988" y="1481768"/>
            <a:ext cx="6738790" cy="505409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29422"/>
            <a:ext cx="5500312" cy="32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367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Горизонтальный свиток 1"/>
          <p:cNvSpPr/>
          <p:nvPr/>
        </p:nvSpPr>
        <p:spPr>
          <a:xfrm>
            <a:off x="6698256" y="76128"/>
            <a:ext cx="4748269" cy="1156774"/>
          </a:xfrm>
          <a:prstGeom prst="horizontalScroll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/>
              <a:t>Лебедине озеро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426507" y="1232902"/>
            <a:ext cx="5291768" cy="5502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	</a:t>
            </a:r>
            <a:r>
              <a:rPr lang="uk-UA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Це озеро майже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невідоме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в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Україні</a:t>
            </a:r>
            <a:r>
              <a:rPr lang="uk-UA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Щороку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із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настанням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холодів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на озера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Чорториї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прилітають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лебеді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Пов’язано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це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з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тим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що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на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дні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озера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б’ють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теплі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джерела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, таким чином озера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майже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не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замерзають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 «Лебедине» озеро є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орнітологічним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заповідником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і одним з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найбільших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місць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зимівлі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лебедів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на </a:t>
            </a:r>
            <a:r>
              <a:rPr lang="ru-RU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Україні</a:t>
            </a:r>
            <a:r>
              <a:rPr lang="ru-RU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 </a:t>
            </a:r>
            <a:endParaRPr lang="ru-RU" sz="2800" i="1" dirty="0"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518615"/>
            <a:ext cx="6426507" cy="481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273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665" y="1242"/>
            <a:ext cx="10364451" cy="1596177"/>
          </a:xfrm>
        </p:spPr>
        <p:txBody>
          <a:bodyPr/>
          <a:lstStyle/>
          <a:p>
            <a:r>
              <a:rPr lang="ru-RU" u="sng" dirty="0">
                <a:hlinkClick r:id="rId2" tooltip="Чернівецька область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Херсонська область</a:t>
            </a:r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 rot="20777511">
            <a:off x="1029128" y="4858092"/>
            <a:ext cx="3922817" cy="1311007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i="1" dirty="0">
                <a:latin typeface="Book Antiqua" panose="02040602050305030304" pitchFamily="18" charset="0"/>
              </a:rPr>
              <a:t>Херсонська область </a:t>
            </a:r>
          </a:p>
          <a:p>
            <a:pPr algn="ctr"/>
            <a:r>
              <a:rPr lang="uk-UA" i="1" dirty="0">
                <a:latin typeface="Book Antiqua" panose="02040602050305030304" pitchFamily="18" charset="0"/>
              </a:rPr>
              <a:t>Чаплинський район </a:t>
            </a:r>
          </a:p>
          <a:p>
            <a:pPr algn="ctr"/>
            <a:r>
              <a:rPr lang="uk-UA" i="1" dirty="0">
                <a:latin typeface="Book Antiqua" panose="02040602050305030304" pitchFamily="18" charset="0"/>
              </a:rPr>
              <a:t>село Григорівка</a:t>
            </a:r>
            <a:endParaRPr lang="ru-RU" b="1" i="1" dirty="0">
              <a:latin typeface="Book Antiqua" panose="0204060205030503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1414" y="1606749"/>
            <a:ext cx="6515047" cy="488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480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994" y="140349"/>
            <a:ext cx="10364451" cy="1596177"/>
          </a:xfrm>
        </p:spPr>
        <p:txBody>
          <a:bodyPr/>
          <a:lstStyle/>
          <a:p>
            <a:r>
              <a:rPr lang="ru-RU" u="sng" dirty="0">
                <a:hlinkClick r:id="rId2" tooltip="Чернівецька область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Херсонська область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3901" y="1482919"/>
            <a:ext cx="6643526" cy="493965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45994" y="1679897"/>
            <a:ext cx="45810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	</a:t>
            </a:r>
            <a:r>
              <a:rPr lang="ru-RU" i="1" dirty="0"/>
              <a:t>Одне з найказковіших озер України знаходиться біля села Григорівка, за 100 кілометрів від Херсона. За його цілющі властивості прозвали «українським мертвим морем». Вода тут настільки солона, що в ній неможливо потонути. Засмагати можна, не виходячи з води – сіль увесь час триматиме тіло на плаву. Завдяки високій концентрації солі, а також надзвичайно багатому хімічному складу вода в озері має цілющі властивості. В озері радять лікувати хвороби, пов'язані із запальними процесами та різноманітні проблеми шкіри.</a:t>
            </a:r>
          </a:p>
        </p:txBody>
      </p:sp>
    </p:spTree>
    <p:extLst>
      <p:ext uri="{BB962C8B-B14F-4D97-AF65-F5344CB8AC3E}">
        <p14:creationId xmlns:p14="http://schemas.microsoft.com/office/powerpoint/2010/main" val="69222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546</TotalTime>
  <Words>217</Words>
  <Application>Microsoft Office PowerPoint</Application>
  <PresentationFormat>Широкоэкранный</PresentationFormat>
  <Paragraphs>42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Book Antiqua</vt:lpstr>
      <vt:lpstr>Times New Roman</vt:lpstr>
      <vt:lpstr>Tw Cen MT</vt:lpstr>
      <vt:lpstr>Капля</vt:lpstr>
      <vt:lpstr> Гідрологічні пам'ятки України</vt:lpstr>
      <vt:lpstr>Дніпропетровська область</vt:lpstr>
      <vt:lpstr>Чернігівська область</vt:lpstr>
      <vt:lpstr>Презентация PowerPoint</vt:lpstr>
      <vt:lpstr>Херсонська область</vt:lpstr>
      <vt:lpstr>Вінницька область</vt:lpstr>
      <vt:lpstr>Презентация PowerPoint</vt:lpstr>
      <vt:lpstr>Миколаївська область</vt:lpstr>
      <vt:lpstr>Презентация PowerPoint</vt:lpstr>
      <vt:lpstr>Черкаська область</vt:lpstr>
      <vt:lpstr>Презентация PowerPoint</vt:lpstr>
      <vt:lpstr>Хмельницька область</vt:lpstr>
      <vt:lpstr>Презентация PowerPoint</vt:lpstr>
      <vt:lpstr>Волинська область</vt:lpstr>
      <vt:lpstr>Презентация PowerPoint</vt:lpstr>
      <vt:lpstr>Чернівецька область</vt:lpstr>
      <vt:lpstr>Презентация PowerPoint</vt:lpstr>
      <vt:lpstr>Херсонська область</vt:lpstr>
      <vt:lpstr>Херсонська область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25 гідрологічних пам'яток України</dc:title>
  <dc:creator>Адам</dc:creator>
  <cp:lastModifiedBy>Admin</cp:lastModifiedBy>
  <cp:revision>70</cp:revision>
  <dcterms:created xsi:type="dcterms:W3CDTF">2017-12-07T12:48:08Z</dcterms:created>
  <dcterms:modified xsi:type="dcterms:W3CDTF">2023-01-03T14:49:31Z</dcterms:modified>
</cp:coreProperties>
</file>