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18288000" cy="10287000"/>
  <p:notesSz cx="6858000" cy="9144000"/>
  <p:embeddedFontLst>
    <p:embeddedFont>
      <p:font typeface="Open Sans Bold" charset="1" panose="020B0806030504020204"/>
      <p:regular r:id="rId34"/>
    </p:embeddedFont>
    <p:embeddedFont>
      <p:font typeface="Open Sauce SemiBold" charset="1" panose="00000700000000000000"/>
      <p:regular r:id="rId35"/>
    </p:embeddedFont>
    <p:embeddedFont>
      <p:font typeface="Open Sauce Bold" charset="1" panose="00000800000000000000"/>
      <p:regular r:id="rId36"/>
    </p:embeddedFont>
    <p:embeddedFont>
      <p:font typeface="Open Sauce SemiBold Bold" charset="1" panose="00000A00000000000000"/>
      <p:regular r:id="rId37"/>
    </p:embeddedFont>
    <p:embeddedFont>
      <p:font typeface="Open Sauce SemiBold Bold Italics" charset="1" panose="00000A00000000000000"/>
      <p:regular r:id="rId38"/>
    </p:embeddedFont>
    <p:embeddedFont>
      <p:font typeface="Open Sauce SemiBold Italics" charset="1" panose="00000700000000000000"/>
      <p:regular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16" Target="../media/image15.png" Type="http://schemas.openxmlformats.org/officeDocument/2006/relationships/image"/><Relationship Id="rId17" Target="../media/image16.svg" Type="http://schemas.openxmlformats.org/officeDocument/2006/relationships/image"/><Relationship Id="rId18" Target="../media/image17.png" Type="http://schemas.openxmlformats.org/officeDocument/2006/relationships/image"/><Relationship Id="rId19" Target="../media/image18.svg" Type="http://schemas.openxmlformats.org/officeDocument/2006/relationships/image"/><Relationship Id="rId2" Target="../media/image1.png" Type="http://schemas.openxmlformats.org/officeDocument/2006/relationships/image"/><Relationship Id="rId20" Target="../media/image19.png" Type="http://schemas.openxmlformats.org/officeDocument/2006/relationships/image"/><Relationship Id="rId21" Target="../media/image20.svg" Type="http://schemas.openxmlformats.org/officeDocument/2006/relationships/image"/><Relationship Id="rId22" Target="../media/image21.png" Type="http://schemas.openxmlformats.org/officeDocument/2006/relationships/image"/><Relationship Id="rId23" Target="../media/image22.sv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svg" Type="http://schemas.openxmlformats.org/officeDocument/2006/relationships/image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Relationship Id="rId7" Target="../media/image28.png" Type="http://schemas.openxmlformats.org/officeDocument/2006/relationships/image"/><Relationship Id="rId8" Target="../media/image29.sv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33.svg" Type="http://schemas.openxmlformats.org/officeDocument/2006/relationships/image"/><Relationship Id="rId4" Target="../media/image34.png" Type="http://schemas.openxmlformats.org/officeDocument/2006/relationships/image"/><Relationship Id="rId5" Target="../media/image35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6.svg" Type="http://schemas.openxmlformats.org/officeDocument/2006/relationships/image"/><Relationship Id="rId11" Target="../media/image47.png" Type="http://schemas.openxmlformats.org/officeDocument/2006/relationships/image"/><Relationship Id="rId12" Target="../media/image48.svg" Type="http://schemas.openxmlformats.org/officeDocument/2006/relationships/image"/><Relationship Id="rId13" Target="../media/image49.png" Type="http://schemas.openxmlformats.org/officeDocument/2006/relationships/image"/><Relationship Id="rId14" Target="../media/image50.svg" Type="http://schemas.openxmlformats.org/officeDocument/2006/relationships/image"/><Relationship Id="rId15" Target="../media/image51.png" Type="http://schemas.openxmlformats.org/officeDocument/2006/relationships/image"/><Relationship Id="rId16" Target="../media/image52.svg" Type="http://schemas.openxmlformats.org/officeDocument/2006/relationships/image"/><Relationship Id="rId17" Target="../media/image34.png" Type="http://schemas.openxmlformats.org/officeDocument/2006/relationships/image"/><Relationship Id="rId18" Target="../media/image35.svg" Type="http://schemas.openxmlformats.org/officeDocument/2006/relationships/image"/><Relationship Id="rId19" Target="../media/image53.png" Type="http://schemas.openxmlformats.org/officeDocument/2006/relationships/image"/><Relationship Id="rId2" Target="../media/image38.png" Type="http://schemas.openxmlformats.org/officeDocument/2006/relationships/image"/><Relationship Id="rId20" Target="../media/image54.png" Type="http://schemas.openxmlformats.org/officeDocument/2006/relationships/image"/><Relationship Id="rId3" Target="../media/image39.svg" Type="http://schemas.openxmlformats.org/officeDocument/2006/relationships/image"/><Relationship Id="rId4" Target="../media/image40.png" Type="http://schemas.openxmlformats.org/officeDocument/2006/relationships/image"/><Relationship Id="rId5" Target="../media/image41.png" Type="http://schemas.openxmlformats.org/officeDocument/2006/relationships/image"/><Relationship Id="rId6" Target="../media/image42.svg" Type="http://schemas.openxmlformats.org/officeDocument/2006/relationships/image"/><Relationship Id="rId7" Target="../media/image43.png" Type="http://schemas.openxmlformats.org/officeDocument/2006/relationships/image"/><Relationship Id="rId8" Target="../media/image44.svg" Type="http://schemas.openxmlformats.org/officeDocument/2006/relationships/image"/><Relationship Id="rId9" Target="../media/image4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3.png" Type="http://schemas.openxmlformats.org/officeDocument/2006/relationships/image"/><Relationship Id="rId11" Target="../media/image64.svg" Type="http://schemas.openxmlformats.org/officeDocument/2006/relationships/image"/><Relationship Id="rId2" Target="../media/image55.png" Type="http://schemas.openxmlformats.org/officeDocument/2006/relationships/image"/><Relationship Id="rId3" Target="../media/image56.svg" Type="http://schemas.openxmlformats.org/officeDocument/2006/relationships/image"/><Relationship Id="rId4" Target="../media/image57.png" Type="http://schemas.openxmlformats.org/officeDocument/2006/relationships/image"/><Relationship Id="rId5" Target="../media/image58.svg" Type="http://schemas.openxmlformats.org/officeDocument/2006/relationships/image"/><Relationship Id="rId6" Target="../media/image59.png" Type="http://schemas.openxmlformats.org/officeDocument/2006/relationships/image"/><Relationship Id="rId7" Target="../media/image60.svg" Type="http://schemas.openxmlformats.org/officeDocument/2006/relationships/image"/><Relationship Id="rId8" Target="../media/image61.png" Type="http://schemas.openxmlformats.org/officeDocument/2006/relationships/image"/><Relationship Id="rId9" Target="../media/image6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3.png" Type="http://schemas.openxmlformats.org/officeDocument/2006/relationships/image"/><Relationship Id="rId11" Target="../media/image74.svg" Type="http://schemas.openxmlformats.org/officeDocument/2006/relationships/image"/><Relationship Id="rId12" Target="../media/image75.png" Type="http://schemas.openxmlformats.org/officeDocument/2006/relationships/image"/><Relationship Id="rId13" Target="../media/image76.svg" Type="http://schemas.openxmlformats.org/officeDocument/2006/relationships/image"/><Relationship Id="rId14" Target="../media/image77.png" Type="http://schemas.openxmlformats.org/officeDocument/2006/relationships/image"/><Relationship Id="rId15" Target="../media/image78.svg" Type="http://schemas.openxmlformats.org/officeDocument/2006/relationships/image"/><Relationship Id="rId16" Target="../media/image79.png" Type="http://schemas.openxmlformats.org/officeDocument/2006/relationships/image"/><Relationship Id="rId17" Target="../media/image80.svg" Type="http://schemas.openxmlformats.org/officeDocument/2006/relationships/image"/><Relationship Id="rId18" Target="../media/image81.png" Type="http://schemas.openxmlformats.org/officeDocument/2006/relationships/image"/><Relationship Id="rId19" Target="../media/image82.svg" Type="http://schemas.openxmlformats.org/officeDocument/2006/relationships/image"/><Relationship Id="rId2" Target="../media/image65.png" Type="http://schemas.openxmlformats.org/officeDocument/2006/relationships/image"/><Relationship Id="rId20" Target="../media/image83.png" Type="http://schemas.openxmlformats.org/officeDocument/2006/relationships/image"/><Relationship Id="rId21" Target="../media/image84.svg" Type="http://schemas.openxmlformats.org/officeDocument/2006/relationships/image"/><Relationship Id="rId22" Target="../media/image61.png" Type="http://schemas.openxmlformats.org/officeDocument/2006/relationships/image"/><Relationship Id="rId23" Target="../media/image62.svg" Type="http://schemas.openxmlformats.org/officeDocument/2006/relationships/image"/><Relationship Id="rId24" Target="../media/image85.png" Type="http://schemas.openxmlformats.org/officeDocument/2006/relationships/image"/><Relationship Id="rId25" Target="../media/image86.svg" Type="http://schemas.openxmlformats.org/officeDocument/2006/relationships/image"/><Relationship Id="rId26" Target="../media/image87.png" Type="http://schemas.openxmlformats.org/officeDocument/2006/relationships/image"/><Relationship Id="rId27" Target="../media/image88.svg" Type="http://schemas.openxmlformats.org/officeDocument/2006/relationships/image"/><Relationship Id="rId28" Target="../media/image11.png" Type="http://schemas.openxmlformats.org/officeDocument/2006/relationships/image"/><Relationship Id="rId29" Target="../media/image12.sv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69.png" Type="http://schemas.openxmlformats.org/officeDocument/2006/relationships/image"/><Relationship Id="rId7" Target="../media/image70.svg" Type="http://schemas.openxmlformats.org/officeDocument/2006/relationships/image"/><Relationship Id="rId8" Target="../media/image71.png" Type="http://schemas.openxmlformats.org/officeDocument/2006/relationships/image"/><Relationship Id="rId9" Target="../media/image7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9.png" Type="http://schemas.openxmlformats.org/officeDocument/2006/relationships/image"/><Relationship Id="rId3" Target="../media/image90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1.png" Type="http://schemas.openxmlformats.org/officeDocument/2006/relationships/image"/><Relationship Id="rId3" Target="../media/image92.png" Type="http://schemas.openxmlformats.org/officeDocument/2006/relationships/image"/><Relationship Id="rId4" Target="../media/image93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4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5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6.png" Type="http://schemas.openxmlformats.org/officeDocument/2006/relationships/image"/><Relationship Id="rId3" Target="../media/image97.png" Type="http://schemas.openxmlformats.org/officeDocument/2006/relationships/image"/><Relationship Id="rId4" Target="../media/image9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9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0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1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2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1.png" Type="http://schemas.openxmlformats.org/officeDocument/2006/relationships/image"/><Relationship Id="rId11" Target="../media/image112.png" Type="http://schemas.openxmlformats.org/officeDocument/2006/relationships/image"/><Relationship Id="rId12" Target="../media/image113.png" Type="http://schemas.openxmlformats.org/officeDocument/2006/relationships/image"/><Relationship Id="rId2" Target="../media/image103.png" Type="http://schemas.openxmlformats.org/officeDocument/2006/relationships/image"/><Relationship Id="rId3" Target="../media/image104.png" Type="http://schemas.openxmlformats.org/officeDocument/2006/relationships/image"/><Relationship Id="rId4" Target="../media/image105.png" Type="http://schemas.openxmlformats.org/officeDocument/2006/relationships/image"/><Relationship Id="rId5" Target="../media/image106.png" Type="http://schemas.openxmlformats.org/officeDocument/2006/relationships/image"/><Relationship Id="rId6" Target="../media/image107.png" Type="http://schemas.openxmlformats.org/officeDocument/2006/relationships/image"/><Relationship Id="rId7" Target="../media/image108.png" Type="http://schemas.openxmlformats.org/officeDocument/2006/relationships/image"/><Relationship Id="rId8" Target="../media/image109.png" Type="http://schemas.openxmlformats.org/officeDocument/2006/relationships/image"/><Relationship Id="rId9" Target="../media/image110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4.png" Type="http://schemas.openxmlformats.org/officeDocument/2006/relationships/image"/><Relationship Id="rId3" Target="../media/image115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6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F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anddrawn organic illustration of a science lab cabinet"/>
          <p:cNvSpPr/>
          <p:nvPr/>
        </p:nvSpPr>
        <p:spPr>
          <a:xfrm flipH="false" flipV="false" rot="0">
            <a:off x="16643933" y="2337185"/>
            <a:ext cx="5477868" cy="5805063"/>
          </a:xfrm>
          <a:custGeom>
            <a:avLst/>
            <a:gdLst/>
            <a:ahLst/>
            <a:cxnLst/>
            <a:rect r="r" b="b" t="t" l="l"/>
            <a:pathLst>
              <a:path h="5805063" w="5477868">
                <a:moveTo>
                  <a:pt x="0" y="0"/>
                </a:moveTo>
                <a:lnTo>
                  <a:pt x="5477868" y="0"/>
                </a:lnTo>
                <a:lnTo>
                  <a:pt x="5477868" y="5805063"/>
                </a:lnTo>
                <a:lnTo>
                  <a:pt x="0" y="58050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science lab shelf"/>
          <p:cNvSpPr/>
          <p:nvPr/>
        </p:nvSpPr>
        <p:spPr>
          <a:xfrm flipH="false" flipV="false" rot="0">
            <a:off x="-3833801" y="2337185"/>
            <a:ext cx="5477868" cy="5805063"/>
          </a:xfrm>
          <a:custGeom>
            <a:avLst/>
            <a:gdLst/>
            <a:ahLst/>
            <a:cxnLst/>
            <a:rect r="r" b="b" t="t" l="l"/>
            <a:pathLst>
              <a:path h="5805063" w="5477868">
                <a:moveTo>
                  <a:pt x="0" y="0"/>
                </a:moveTo>
                <a:lnTo>
                  <a:pt x="5477868" y="0"/>
                </a:lnTo>
                <a:lnTo>
                  <a:pt x="5477868" y="5805063"/>
                </a:lnTo>
                <a:lnTo>
                  <a:pt x="0" y="58050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369228" y="6154414"/>
            <a:ext cx="21026456" cy="5237499"/>
          </a:xfrm>
          <a:custGeom>
            <a:avLst/>
            <a:gdLst/>
            <a:ahLst/>
            <a:cxnLst/>
            <a:rect r="r" b="b" t="t" l="l"/>
            <a:pathLst>
              <a:path h="5237499" w="21026456">
                <a:moveTo>
                  <a:pt x="0" y="0"/>
                </a:moveTo>
                <a:lnTo>
                  <a:pt x="21026456" y="0"/>
                </a:lnTo>
                <a:lnTo>
                  <a:pt x="21026456" y="5237499"/>
                </a:lnTo>
                <a:lnTo>
                  <a:pt x="0" y="52374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row of books"/>
          <p:cNvSpPr/>
          <p:nvPr/>
        </p:nvSpPr>
        <p:spPr>
          <a:xfrm flipH="true" flipV="false" rot="0">
            <a:off x="-830904" y="1028700"/>
            <a:ext cx="1859604" cy="1308485"/>
          </a:xfrm>
          <a:custGeom>
            <a:avLst/>
            <a:gdLst/>
            <a:ahLst/>
            <a:cxnLst/>
            <a:rect r="r" b="b" t="t" l="l"/>
            <a:pathLst>
              <a:path h="1308485" w="1859604">
                <a:moveTo>
                  <a:pt x="1859604" y="0"/>
                </a:moveTo>
                <a:lnTo>
                  <a:pt x="0" y="0"/>
                </a:lnTo>
                <a:lnTo>
                  <a:pt x="0" y="1308485"/>
                </a:lnTo>
                <a:lnTo>
                  <a:pt x="1859604" y="1308485"/>
                </a:lnTo>
                <a:lnTo>
                  <a:pt x="185960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calculation board"/>
          <p:cNvSpPr/>
          <p:nvPr/>
        </p:nvSpPr>
        <p:spPr>
          <a:xfrm flipH="false" flipV="false" rot="0">
            <a:off x="17097729" y="428526"/>
            <a:ext cx="2380542" cy="1545188"/>
          </a:xfrm>
          <a:custGeom>
            <a:avLst/>
            <a:gdLst/>
            <a:ahLst/>
            <a:cxnLst/>
            <a:rect r="r" b="b" t="t" l="l"/>
            <a:pathLst>
              <a:path h="1545188" w="2380542">
                <a:moveTo>
                  <a:pt x="0" y="0"/>
                </a:moveTo>
                <a:lnTo>
                  <a:pt x="2380542" y="0"/>
                </a:lnTo>
                <a:lnTo>
                  <a:pt x="2380542" y="1545188"/>
                </a:lnTo>
                <a:lnTo>
                  <a:pt x="0" y="154518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wall clock"/>
          <p:cNvSpPr/>
          <p:nvPr/>
        </p:nvSpPr>
        <p:spPr>
          <a:xfrm flipH="false" flipV="false" rot="0">
            <a:off x="1703233" y="-656534"/>
            <a:ext cx="1847522" cy="1857654"/>
          </a:xfrm>
          <a:custGeom>
            <a:avLst/>
            <a:gdLst/>
            <a:ahLst/>
            <a:cxnLst/>
            <a:rect r="r" b="b" t="t" l="l"/>
            <a:pathLst>
              <a:path h="1857654" w="1847522">
                <a:moveTo>
                  <a:pt x="0" y="0"/>
                </a:moveTo>
                <a:lnTo>
                  <a:pt x="1847522" y="0"/>
                </a:lnTo>
                <a:lnTo>
                  <a:pt x="1847522" y="1857654"/>
                </a:lnTo>
                <a:lnTo>
                  <a:pt x="0" y="18576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map"/>
          <p:cNvSpPr/>
          <p:nvPr/>
        </p:nvSpPr>
        <p:spPr>
          <a:xfrm flipH="false" flipV="false" rot="77601">
            <a:off x="13696772" y="-2039614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7" y="0"/>
                </a:lnTo>
                <a:lnTo>
                  <a:pt x="2739167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380020" y="6595542"/>
            <a:ext cx="13527961" cy="3090741"/>
            <a:chOff x="0" y="0"/>
            <a:chExt cx="18037281" cy="412098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718274"/>
              <a:ext cx="3197173" cy="2267086"/>
            </a:xfrm>
            <a:custGeom>
              <a:avLst/>
              <a:gdLst/>
              <a:ahLst/>
              <a:cxnLst/>
              <a:rect r="r" b="b" t="t" l="l"/>
              <a:pathLst>
                <a:path h="2267086" w="3197173">
                  <a:moveTo>
                    <a:pt x="0" y="0"/>
                  </a:moveTo>
                  <a:lnTo>
                    <a:pt x="3197173" y="0"/>
                  </a:lnTo>
                  <a:lnTo>
                    <a:pt x="3197173" y="2267086"/>
                  </a:lnTo>
                  <a:lnTo>
                    <a:pt x="0" y="22670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3917286" y="481260"/>
              <a:ext cx="1616186" cy="2141934"/>
            </a:xfrm>
            <a:custGeom>
              <a:avLst/>
              <a:gdLst/>
              <a:ahLst/>
              <a:cxnLst/>
              <a:rect r="r" b="b" t="t" l="l"/>
              <a:pathLst>
                <a:path h="2141934" w="1616186">
                  <a:moveTo>
                    <a:pt x="0" y="0"/>
                  </a:moveTo>
                  <a:lnTo>
                    <a:pt x="1616186" y="0"/>
                  </a:lnTo>
                  <a:lnTo>
                    <a:pt x="1616186" y="2141933"/>
                  </a:lnTo>
                  <a:lnTo>
                    <a:pt x="0" y="21419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11141124" y="1040673"/>
              <a:ext cx="2331662" cy="2941317"/>
            </a:xfrm>
            <a:custGeom>
              <a:avLst/>
              <a:gdLst/>
              <a:ahLst/>
              <a:cxnLst/>
              <a:rect r="r" b="b" t="t" l="l"/>
              <a:pathLst>
                <a:path h="2941317" w="2331662">
                  <a:moveTo>
                    <a:pt x="0" y="0"/>
                  </a:moveTo>
                  <a:lnTo>
                    <a:pt x="2331662" y="0"/>
                  </a:lnTo>
                  <a:lnTo>
                    <a:pt x="2331662" y="2941317"/>
                  </a:lnTo>
                  <a:lnTo>
                    <a:pt x="0" y="29413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3637344" y="0"/>
              <a:ext cx="7064820" cy="3981990"/>
            </a:xfrm>
            <a:custGeom>
              <a:avLst/>
              <a:gdLst/>
              <a:ahLst/>
              <a:cxnLst/>
              <a:rect r="r" b="b" t="t" l="l"/>
              <a:pathLst>
                <a:path h="3981990" w="7064820">
                  <a:moveTo>
                    <a:pt x="0" y="0"/>
                  </a:moveTo>
                  <a:lnTo>
                    <a:pt x="7064821" y="0"/>
                  </a:lnTo>
                  <a:lnTo>
                    <a:pt x="7064821" y="3981990"/>
                  </a:lnTo>
                  <a:lnTo>
                    <a:pt x="0" y="39819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5740943" y="481260"/>
              <a:ext cx="2296338" cy="3639729"/>
            </a:xfrm>
            <a:custGeom>
              <a:avLst/>
              <a:gdLst/>
              <a:ahLst/>
              <a:cxnLst/>
              <a:rect r="r" b="b" t="t" l="l"/>
              <a:pathLst>
                <a:path h="3639729" w="2296338">
                  <a:moveTo>
                    <a:pt x="0" y="0"/>
                  </a:moveTo>
                  <a:lnTo>
                    <a:pt x="2296338" y="0"/>
                  </a:lnTo>
                  <a:lnTo>
                    <a:pt x="2296338" y="3639728"/>
                  </a:lnTo>
                  <a:lnTo>
                    <a:pt x="0" y="36397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2380020" y="1840364"/>
            <a:ext cx="13527961" cy="3752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b="true" sz="7137">
                <a:solidFill>
                  <a:srgbClr val="198BB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ХІМІЧНІ ВЛАСТИВОСТІ КИСЛОТ.</a:t>
            </a:r>
          </a:p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b="true" sz="7137">
                <a:solidFill>
                  <a:srgbClr val="198BB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РЕАКЦІЯ НЕЙТРАЛІЗАЦІЇ.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F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303182" y="8916560"/>
            <a:ext cx="22894364" cy="5244891"/>
          </a:xfrm>
          <a:custGeom>
            <a:avLst/>
            <a:gdLst/>
            <a:ahLst/>
            <a:cxnLst/>
            <a:rect r="r" b="b" t="t" l="l"/>
            <a:pathLst>
              <a:path h="5244891" w="22894364">
                <a:moveTo>
                  <a:pt x="0" y="0"/>
                </a:moveTo>
                <a:lnTo>
                  <a:pt x="22894364" y="0"/>
                </a:lnTo>
                <a:lnTo>
                  <a:pt x="22894364" y="5244891"/>
                </a:lnTo>
                <a:lnTo>
                  <a:pt x="0" y="52448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526756" y="1900044"/>
            <a:ext cx="6002057" cy="8065849"/>
            <a:chOff x="0" y="0"/>
            <a:chExt cx="3663950" cy="49237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1750" y="31750"/>
              <a:ext cx="3600450" cy="4859020"/>
            </a:xfrm>
            <a:custGeom>
              <a:avLst/>
              <a:gdLst/>
              <a:ahLst/>
              <a:cxnLst/>
              <a:rect r="r" b="b" t="t" l="l"/>
              <a:pathLst>
                <a:path h="4859020" w="360045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4"/>
              <a:stretch>
                <a:fillRect l="-17477" t="0" r="-17477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663950" cy="4923790"/>
            </a:xfrm>
            <a:custGeom>
              <a:avLst/>
              <a:gdLst/>
              <a:ahLst/>
              <a:cxnLst/>
              <a:rect r="r" b="b" t="t" l="l"/>
              <a:pathLst>
                <a:path h="4923790" w="366395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CEF1FF"/>
            </a:solidFill>
          </p:spPr>
        </p:sp>
      </p:grpSp>
      <p:sp>
        <p:nvSpPr>
          <p:cNvPr name="Freeform 6" id="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6037248" y="7938984"/>
            <a:ext cx="7315200" cy="1955153"/>
          </a:xfrm>
          <a:custGeom>
            <a:avLst/>
            <a:gdLst/>
            <a:ahLst/>
            <a:cxnLst/>
            <a:rect r="r" b="b" t="t" l="l"/>
            <a:pathLst>
              <a:path h="1955153" w="7315200">
                <a:moveTo>
                  <a:pt x="0" y="0"/>
                </a:moveTo>
                <a:lnTo>
                  <a:pt x="7315200" y="0"/>
                </a:lnTo>
                <a:lnTo>
                  <a:pt x="7315200" y="1955153"/>
                </a:lnTo>
                <a:lnTo>
                  <a:pt x="0" y="19551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6703363" y="6834382"/>
            <a:ext cx="1584637" cy="1123651"/>
          </a:xfrm>
          <a:custGeom>
            <a:avLst/>
            <a:gdLst/>
            <a:ahLst/>
            <a:cxnLst/>
            <a:rect r="r" b="b" t="t" l="l"/>
            <a:pathLst>
              <a:path h="1123651" w="1584637">
                <a:moveTo>
                  <a:pt x="0" y="0"/>
                </a:moveTo>
                <a:lnTo>
                  <a:pt x="1584637" y="0"/>
                </a:lnTo>
                <a:lnTo>
                  <a:pt x="1584637" y="1123652"/>
                </a:lnTo>
                <a:lnTo>
                  <a:pt x="0" y="112365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7824213" y="7958034"/>
            <a:ext cx="1514684" cy="1988249"/>
          </a:xfrm>
          <a:custGeom>
            <a:avLst/>
            <a:gdLst/>
            <a:ahLst/>
            <a:cxnLst/>
            <a:rect r="r" b="b" t="t" l="l"/>
            <a:pathLst>
              <a:path h="1988249" w="1514684">
                <a:moveTo>
                  <a:pt x="0" y="0"/>
                </a:moveTo>
                <a:lnTo>
                  <a:pt x="1514684" y="0"/>
                </a:lnTo>
                <a:lnTo>
                  <a:pt x="1514684" y="1988248"/>
                </a:lnTo>
                <a:lnTo>
                  <a:pt x="0" y="19882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893493" y="516254"/>
            <a:ext cx="13365807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Розподіліть вказані сполуки за класами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anddrawn organic illustration of a science teacher"/>
          <p:cNvSpPr/>
          <p:nvPr/>
        </p:nvSpPr>
        <p:spPr>
          <a:xfrm flipH="true" flipV="false" rot="0">
            <a:off x="8059449" y="5075670"/>
            <a:ext cx="10050511" cy="7473926"/>
          </a:xfrm>
          <a:custGeom>
            <a:avLst/>
            <a:gdLst/>
            <a:ahLst/>
            <a:cxnLst/>
            <a:rect r="r" b="b" t="t" l="l"/>
            <a:pathLst>
              <a:path h="7473926" w="10050511">
                <a:moveTo>
                  <a:pt x="10050511" y="0"/>
                </a:moveTo>
                <a:lnTo>
                  <a:pt x="0" y="0"/>
                </a:lnTo>
                <a:lnTo>
                  <a:pt x="0" y="7473926"/>
                </a:lnTo>
                <a:lnTo>
                  <a:pt x="10050511" y="7473926"/>
                </a:lnTo>
                <a:lnTo>
                  <a:pt x="1005051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081" t="-7722" r="-5591" b="-1950"/>
            </a:stretch>
          </a:blipFill>
        </p:spPr>
      </p:sp>
      <p:sp>
        <p:nvSpPr>
          <p:cNvPr name="Freeform 3" id="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662866" y="2521608"/>
            <a:ext cx="8849268" cy="6291025"/>
          </a:xfrm>
          <a:custGeom>
            <a:avLst/>
            <a:gdLst/>
            <a:ahLst/>
            <a:cxnLst/>
            <a:rect r="r" b="b" t="t" l="l"/>
            <a:pathLst>
              <a:path h="6291025" w="8849268">
                <a:moveTo>
                  <a:pt x="0" y="0"/>
                </a:moveTo>
                <a:lnTo>
                  <a:pt x="8849267" y="0"/>
                </a:lnTo>
                <a:lnTo>
                  <a:pt x="8849267" y="6291025"/>
                </a:lnTo>
                <a:lnTo>
                  <a:pt x="0" y="62910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3357008" y="2265362"/>
            <a:ext cx="4532130" cy="4326124"/>
          </a:xfrm>
          <a:custGeom>
            <a:avLst/>
            <a:gdLst/>
            <a:ahLst/>
            <a:cxnLst/>
            <a:rect r="r" b="b" t="t" l="l"/>
            <a:pathLst>
              <a:path h="4326124" w="4532130">
                <a:moveTo>
                  <a:pt x="0" y="0"/>
                </a:moveTo>
                <a:lnTo>
                  <a:pt x="4532130" y="0"/>
                </a:lnTo>
                <a:lnTo>
                  <a:pt x="4532130" y="4326124"/>
                </a:lnTo>
                <a:lnTo>
                  <a:pt x="0" y="432612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662866" y="5008995"/>
            <a:ext cx="8658212" cy="3199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7"/>
              </a:lnSpc>
              <a:spcBef>
                <a:spcPct val="0"/>
              </a:spcBef>
            </a:pPr>
            <a:r>
              <a:rPr lang="en-US" b="true" sz="3634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СЛОВА ДАВНЬОКИТАЙСЬКОГО ФІЛОСОФА: «БАГАТО ЧОГО НЕ ЗРОБИШ, ПОКИ НЕ ВИВЧИШСЯ. АЛЕ БАГАТО ТРЕБА ЗРОБИТИ, ЩОБ НАВЧИТИСЬ».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284592" y="3325886"/>
            <a:ext cx="4604546" cy="1102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0"/>
              </a:lnSpc>
              <a:spcBef>
                <a:spcPct val="0"/>
              </a:spcBef>
            </a:pPr>
            <a:r>
              <a:rPr lang="en-US" b="true" sz="3143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СЬОГОДНІШНІЙ УРОК</a:t>
            </a:r>
          </a:p>
          <a:p>
            <a:pPr algn="ctr">
              <a:lnSpc>
                <a:spcPts val="4400"/>
              </a:lnSpc>
              <a:spcBef>
                <a:spcPct val="0"/>
              </a:spcBef>
            </a:pPr>
            <a:r>
              <a:rPr lang="en-US" b="true" sz="3143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НЕ СТАНЕ ВИНЯТКОМ.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98BB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039554" y="8173127"/>
            <a:ext cx="21026456" cy="5237499"/>
          </a:xfrm>
          <a:custGeom>
            <a:avLst/>
            <a:gdLst/>
            <a:ahLst/>
            <a:cxnLst/>
            <a:rect r="r" b="b" t="t" l="l"/>
            <a:pathLst>
              <a:path h="5237499" w="21026456">
                <a:moveTo>
                  <a:pt x="0" y="0"/>
                </a:moveTo>
                <a:lnTo>
                  <a:pt x="21026456" y="0"/>
                </a:lnTo>
                <a:lnTo>
                  <a:pt x="21026456" y="5237499"/>
                </a:lnTo>
                <a:lnTo>
                  <a:pt x="0" y="52374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35461" y="1371717"/>
            <a:ext cx="3606171" cy="4846144"/>
            <a:chOff x="0" y="0"/>
            <a:chExt cx="3663950" cy="49237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31750" y="31750"/>
              <a:ext cx="3600450" cy="4859020"/>
            </a:xfrm>
            <a:custGeom>
              <a:avLst/>
              <a:gdLst/>
              <a:ahLst/>
              <a:cxnLst/>
              <a:rect r="r" b="b" t="t" l="l"/>
              <a:pathLst>
                <a:path h="4859020" w="360045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>
              <a:blip r:embed="rId4"/>
              <a:stretch>
                <a:fillRect l="-4036" t="0" r="-4036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663950" cy="4923790"/>
            </a:xfrm>
            <a:custGeom>
              <a:avLst/>
              <a:gdLst/>
              <a:ahLst/>
              <a:cxnLst/>
              <a:rect r="r" b="b" t="t" l="l"/>
              <a:pathLst>
                <a:path h="4923790" w="366395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198BBB"/>
            </a:solidFill>
          </p:spPr>
        </p:sp>
      </p:grpSp>
      <p:sp>
        <p:nvSpPr>
          <p:cNvPr name="Freeform 6" id="6" descr="handdrawn organic illustration of a cabinet"/>
          <p:cNvSpPr/>
          <p:nvPr/>
        </p:nvSpPr>
        <p:spPr>
          <a:xfrm flipH="false" flipV="false" rot="0">
            <a:off x="-1695104" y="6434160"/>
            <a:ext cx="3133455" cy="3076483"/>
          </a:xfrm>
          <a:custGeom>
            <a:avLst/>
            <a:gdLst/>
            <a:ahLst/>
            <a:cxnLst/>
            <a:rect r="r" b="b" t="t" l="l"/>
            <a:pathLst>
              <a:path h="3076483" w="3133455">
                <a:moveTo>
                  <a:pt x="0" y="0"/>
                </a:moveTo>
                <a:lnTo>
                  <a:pt x="3133455" y="0"/>
                </a:lnTo>
                <a:lnTo>
                  <a:pt x="3133455" y="3076483"/>
                </a:lnTo>
                <a:lnTo>
                  <a:pt x="0" y="307648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filing cabinet"/>
          <p:cNvSpPr/>
          <p:nvPr/>
        </p:nvSpPr>
        <p:spPr>
          <a:xfrm flipH="true" flipV="false" rot="0">
            <a:off x="17096006" y="6177933"/>
            <a:ext cx="2538919" cy="3332710"/>
          </a:xfrm>
          <a:custGeom>
            <a:avLst/>
            <a:gdLst/>
            <a:ahLst/>
            <a:cxnLst/>
            <a:rect r="r" b="b" t="t" l="l"/>
            <a:pathLst>
              <a:path h="3332710" w="2538919">
                <a:moveTo>
                  <a:pt x="2538919" y="0"/>
                </a:moveTo>
                <a:lnTo>
                  <a:pt x="0" y="0"/>
                </a:lnTo>
                <a:lnTo>
                  <a:pt x="0" y="3332710"/>
                </a:lnTo>
                <a:lnTo>
                  <a:pt x="2538919" y="3332710"/>
                </a:lnTo>
                <a:lnTo>
                  <a:pt x="2538919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rack with test tubes"/>
          <p:cNvSpPr/>
          <p:nvPr/>
        </p:nvSpPr>
        <p:spPr>
          <a:xfrm flipH="false" flipV="false" rot="0">
            <a:off x="17269251" y="4460454"/>
            <a:ext cx="1370171" cy="1728427"/>
          </a:xfrm>
          <a:custGeom>
            <a:avLst/>
            <a:gdLst/>
            <a:ahLst/>
            <a:cxnLst/>
            <a:rect r="r" b="b" t="t" l="l"/>
            <a:pathLst>
              <a:path h="1728427" w="1370171">
                <a:moveTo>
                  <a:pt x="0" y="0"/>
                </a:moveTo>
                <a:lnTo>
                  <a:pt x="1370171" y="0"/>
                </a:lnTo>
                <a:lnTo>
                  <a:pt x="1370171" y="1728427"/>
                </a:lnTo>
                <a:lnTo>
                  <a:pt x="0" y="17284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630987" y="4917253"/>
            <a:ext cx="4069338" cy="261951"/>
          </a:xfrm>
          <a:custGeom>
            <a:avLst/>
            <a:gdLst/>
            <a:ahLst/>
            <a:cxnLst/>
            <a:rect r="r" b="b" t="t" l="l"/>
            <a:pathLst>
              <a:path h="261951" w="4069338">
                <a:moveTo>
                  <a:pt x="0" y="0"/>
                </a:moveTo>
                <a:lnTo>
                  <a:pt x="4069338" y="0"/>
                </a:lnTo>
                <a:lnTo>
                  <a:pt x="4069338" y="261951"/>
                </a:lnTo>
                <a:lnTo>
                  <a:pt x="0" y="26195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0" id="10" descr="handdrawn organic illustration of a row of document books"/>
          <p:cNvSpPr/>
          <p:nvPr/>
        </p:nvSpPr>
        <p:spPr>
          <a:xfrm flipH="true" flipV="false" rot="0">
            <a:off x="-351422" y="3794789"/>
            <a:ext cx="1573119" cy="1175549"/>
          </a:xfrm>
          <a:custGeom>
            <a:avLst/>
            <a:gdLst/>
            <a:ahLst/>
            <a:cxnLst/>
            <a:rect r="r" b="b" t="t" l="l"/>
            <a:pathLst>
              <a:path h="1175549" w="1573119">
                <a:moveTo>
                  <a:pt x="1573119" y="0"/>
                </a:moveTo>
                <a:lnTo>
                  <a:pt x="0" y="0"/>
                </a:lnTo>
                <a:lnTo>
                  <a:pt x="0" y="1175548"/>
                </a:lnTo>
                <a:lnTo>
                  <a:pt x="1573119" y="1175548"/>
                </a:lnTo>
                <a:lnTo>
                  <a:pt x="1573119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7828568" y="2024398"/>
            <a:ext cx="8175371" cy="2883676"/>
          </a:xfrm>
          <a:custGeom>
            <a:avLst/>
            <a:gdLst/>
            <a:ahLst/>
            <a:cxnLst/>
            <a:rect r="r" b="b" t="t" l="l"/>
            <a:pathLst>
              <a:path h="2883676" w="8175371">
                <a:moveTo>
                  <a:pt x="0" y="0"/>
                </a:moveTo>
                <a:lnTo>
                  <a:pt x="8175371" y="0"/>
                </a:lnTo>
                <a:lnTo>
                  <a:pt x="8175371" y="2883676"/>
                </a:lnTo>
                <a:lnTo>
                  <a:pt x="0" y="288367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8757474" y="4970337"/>
            <a:ext cx="6317559" cy="3242568"/>
            <a:chOff x="0" y="0"/>
            <a:chExt cx="8423412" cy="432342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081542" cy="4323424"/>
            </a:xfrm>
            <a:custGeom>
              <a:avLst/>
              <a:gdLst/>
              <a:ahLst/>
              <a:cxnLst/>
              <a:rect r="r" b="b" t="t" l="l"/>
              <a:pathLst>
                <a:path h="4323424" w="6081542">
                  <a:moveTo>
                    <a:pt x="0" y="0"/>
                  </a:moveTo>
                  <a:lnTo>
                    <a:pt x="6081542" y="0"/>
                  </a:lnTo>
                  <a:lnTo>
                    <a:pt x="6081542" y="4323424"/>
                  </a:lnTo>
                  <a:lnTo>
                    <a:pt x="0" y="43234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2341869" y="0"/>
              <a:ext cx="6081542" cy="4323424"/>
            </a:xfrm>
            <a:custGeom>
              <a:avLst/>
              <a:gdLst/>
              <a:ahLst/>
              <a:cxnLst/>
              <a:rect r="r" b="b" t="t" l="l"/>
              <a:pathLst>
                <a:path h="4323424" w="6081542">
                  <a:moveTo>
                    <a:pt x="0" y="0"/>
                  </a:moveTo>
                  <a:lnTo>
                    <a:pt x="6081543" y="0"/>
                  </a:lnTo>
                  <a:lnTo>
                    <a:pt x="6081543" y="4323424"/>
                  </a:lnTo>
                  <a:lnTo>
                    <a:pt x="0" y="43234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1996484" y="5511654"/>
            <a:ext cx="5596895" cy="4477516"/>
          </a:xfrm>
          <a:custGeom>
            <a:avLst/>
            <a:gdLst/>
            <a:ahLst/>
            <a:cxnLst/>
            <a:rect r="r" b="b" t="t" l="l"/>
            <a:pathLst>
              <a:path h="4477516" w="5596895">
                <a:moveTo>
                  <a:pt x="0" y="0"/>
                </a:moveTo>
                <a:lnTo>
                  <a:pt x="5596895" y="0"/>
                </a:lnTo>
                <a:lnTo>
                  <a:pt x="5596895" y="4477516"/>
                </a:lnTo>
                <a:lnTo>
                  <a:pt x="0" y="4477516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2284077" y="5460524"/>
            <a:ext cx="6189597" cy="4956610"/>
          </a:xfrm>
          <a:custGeom>
            <a:avLst/>
            <a:gdLst/>
            <a:ahLst/>
            <a:cxnLst/>
            <a:rect r="r" b="b" t="t" l="l"/>
            <a:pathLst>
              <a:path h="4956610" w="6189597">
                <a:moveTo>
                  <a:pt x="0" y="0"/>
                </a:moveTo>
                <a:lnTo>
                  <a:pt x="6189597" y="0"/>
                </a:lnTo>
                <a:lnTo>
                  <a:pt x="6189597" y="4956610"/>
                </a:lnTo>
                <a:lnTo>
                  <a:pt x="0" y="4956610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8151512" y="5549754"/>
            <a:ext cx="7529483" cy="640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85"/>
              </a:lnSpc>
            </a:pPr>
            <a:r>
              <a:rPr lang="en-US" b="true" sz="450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“Таємничий папір”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041274" y="2464146"/>
            <a:ext cx="5749958" cy="1466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50"/>
              </a:lnSpc>
            </a:pPr>
            <a:r>
              <a:rPr lang="en-US" b="true" sz="4500">
                <a:solidFill>
                  <a:srgbClr val="000000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“Незвичайне ескімо”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5461" y="255039"/>
            <a:ext cx="18011626" cy="1218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b="true" sz="7137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МОТИВАЦІЯ НАВЧАЛЬНОЇ ДІЯЛЬНОСТІ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F1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7104055" y="-964909"/>
            <a:ext cx="12239071" cy="12216818"/>
          </a:xfrm>
          <a:custGeom>
            <a:avLst/>
            <a:gdLst/>
            <a:ahLst/>
            <a:cxnLst/>
            <a:rect r="r" b="b" t="t" l="l"/>
            <a:pathLst>
              <a:path h="12216818" w="12239071">
                <a:moveTo>
                  <a:pt x="0" y="0"/>
                </a:moveTo>
                <a:lnTo>
                  <a:pt x="12239071" y="0"/>
                </a:lnTo>
                <a:lnTo>
                  <a:pt x="12239071" y="12216818"/>
                </a:lnTo>
                <a:lnTo>
                  <a:pt x="0" y="122168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bulletin board"/>
          <p:cNvSpPr/>
          <p:nvPr/>
        </p:nvSpPr>
        <p:spPr>
          <a:xfrm flipH="false" flipV="false" rot="0">
            <a:off x="-1251355" y="2036439"/>
            <a:ext cx="3758707" cy="3779322"/>
          </a:xfrm>
          <a:custGeom>
            <a:avLst/>
            <a:gdLst/>
            <a:ahLst/>
            <a:cxnLst/>
            <a:rect r="r" b="b" t="t" l="l"/>
            <a:pathLst>
              <a:path h="3779322" w="3758707">
                <a:moveTo>
                  <a:pt x="0" y="0"/>
                </a:moveTo>
                <a:lnTo>
                  <a:pt x="3758707" y="0"/>
                </a:lnTo>
                <a:lnTo>
                  <a:pt x="3758707" y="3779322"/>
                </a:lnTo>
                <a:lnTo>
                  <a:pt x="0" y="37793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teacher with a prosthetic arm holding a chalk and a book"/>
          <p:cNvSpPr/>
          <p:nvPr/>
        </p:nvSpPr>
        <p:spPr>
          <a:xfrm flipH="false" flipV="false" rot="0">
            <a:off x="393252" y="3777262"/>
            <a:ext cx="6943143" cy="7532009"/>
          </a:xfrm>
          <a:custGeom>
            <a:avLst/>
            <a:gdLst/>
            <a:ahLst/>
            <a:cxnLst/>
            <a:rect r="r" b="b" t="t" l="l"/>
            <a:pathLst>
              <a:path h="7532009" w="6943143">
                <a:moveTo>
                  <a:pt x="0" y="0"/>
                </a:moveTo>
                <a:lnTo>
                  <a:pt x="6943143" y="0"/>
                </a:lnTo>
                <a:lnTo>
                  <a:pt x="6943143" y="7532010"/>
                </a:lnTo>
                <a:lnTo>
                  <a:pt x="0" y="75320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608922" y="1044453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6" id="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true" flipV="false" rot="0">
            <a:off x="4018019" y="-241143"/>
            <a:ext cx="1824210" cy="1363183"/>
          </a:xfrm>
          <a:custGeom>
            <a:avLst/>
            <a:gdLst/>
            <a:ahLst/>
            <a:cxnLst/>
            <a:rect r="r" b="b" t="t" l="l"/>
            <a:pathLst>
              <a:path h="1363183" w="1824210">
                <a:moveTo>
                  <a:pt x="1824210" y="0"/>
                </a:moveTo>
                <a:lnTo>
                  <a:pt x="0" y="0"/>
                </a:lnTo>
                <a:lnTo>
                  <a:pt x="0" y="1363182"/>
                </a:lnTo>
                <a:lnTo>
                  <a:pt x="1824210" y="1363182"/>
                </a:lnTo>
                <a:lnTo>
                  <a:pt x="182421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true" flipV="false" rot="0">
            <a:off x="2193809" y="-241143"/>
            <a:ext cx="1824210" cy="1363183"/>
          </a:xfrm>
          <a:custGeom>
            <a:avLst/>
            <a:gdLst/>
            <a:ahLst/>
            <a:cxnLst/>
            <a:rect r="r" b="b" t="t" l="l"/>
            <a:pathLst>
              <a:path h="1363183" w="1824210">
                <a:moveTo>
                  <a:pt x="1824210" y="0"/>
                </a:moveTo>
                <a:lnTo>
                  <a:pt x="0" y="0"/>
                </a:lnTo>
                <a:lnTo>
                  <a:pt x="0" y="1363182"/>
                </a:lnTo>
                <a:lnTo>
                  <a:pt x="1824210" y="1363182"/>
                </a:lnTo>
                <a:lnTo>
                  <a:pt x="182421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336395" y="3526241"/>
            <a:ext cx="10679515" cy="1945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1"/>
              </a:lnSpc>
            </a:pPr>
            <a:r>
              <a:rPr lang="en-US" sz="3985">
                <a:solidFill>
                  <a:srgbClr val="FFFFFF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«Книга домчить до будь-яких берегів» Ч. Діккенс.</a:t>
            </a:r>
          </a:p>
          <a:p>
            <a:pPr algn="ctr">
              <a:lnSpc>
                <a:spcPts val="5181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8648670" y="1112514"/>
            <a:ext cx="9072505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200"/>
              </a:lnSpc>
              <a:spcBef>
                <a:spcPct val="0"/>
              </a:spcBef>
            </a:pPr>
            <a:r>
              <a:rPr lang="en-US" b="true" sz="6000" spc="179">
                <a:solidFill>
                  <a:srgbClr val="FFFFFF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ЛІТЕРАТУРНИЙ ЕТАП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48659" y="-109102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3534867" y="3094273"/>
            <a:ext cx="12405410" cy="4514384"/>
            <a:chOff x="0" y="0"/>
            <a:chExt cx="3452736" cy="1256466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3452736" cy="1256466"/>
            </a:xfrm>
            <a:custGeom>
              <a:avLst/>
              <a:gdLst/>
              <a:ahLst/>
              <a:cxnLst/>
              <a:rect r="r" b="b" t="t" l="l"/>
              <a:pathLst>
                <a:path h="1256466" w="3452736">
                  <a:moveTo>
                    <a:pt x="15602" y="0"/>
                  </a:moveTo>
                  <a:lnTo>
                    <a:pt x="3437134" y="0"/>
                  </a:lnTo>
                  <a:cubicBezTo>
                    <a:pt x="3445751" y="0"/>
                    <a:pt x="3452736" y="6985"/>
                    <a:pt x="3452736" y="15602"/>
                  </a:cubicBezTo>
                  <a:lnTo>
                    <a:pt x="3452736" y="1240864"/>
                  </a:lnTo>
                  <a:cubicBezTo>
                    <a:pt x="3452736" y="1249481"/>
                    <a:pt x="3445751" y="1256466"/>
                    <a:pt x="3437134" y="1256466"/>
                  </a:cubicBezTo>
                  <a:lnTo>
                    <a:pt x="15602" y="1256466"/>
                  </a:lnTo>
                  <a:cubicBezTo>
                    <a:pt x="11464" y="1256466"/>
                    <a:pt x="7496" y="1254822"/>
                    <a:pt x="4570" y="1251896"/>
                  </a:cubicBezTo>
                  <a:cubicBezTo>
                    <a:pt x="1644" y="1248970"/>
                    <a:pt x="0" y="1245002"/>
                    <a:pt x="0" y="1240864"/>
                  </a:cubicBezTo>
                  <a:lnTo>
                    <a:pt x="0" y="15602"/>
                  </a:lnTo>
                  <a:cubicBezTo>
                    <a:pt x="0" y="6985"/>
                    <a:pt x="6985" y="0"/>
                    <a:pt x="15602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57150"/>
              <a:ext cx="3452736" cy="13136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20"/>
                </a:lnSpc>
              </a:pPr>
              <a:r>
                <a:rPr lang="en-US" sz="2800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К) Перли складаються переважно з кальцій карбонату і тому легко розчиняються в кислотах.</a:t>
              </a:r>
            </a:p>
            <a:p>
              <a:pPr algn="ctr">
                <a:lnSpc>
                  <a:spcPts val="3920"/>
                </a:lnSpc>
              </a:pPr>
              <a:r>
                <a:rPr lang="en-US" sz="2800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Л) Перли складаються переважно з силіцій (ІV) оксиду і тому легко розчиняються в кислотах</a:t>
              </a:r>
            </a:p>
            <a:p>
              <a:pPr algn="ctr">
                <a:lnSpc>
                  <a:spcPts val="3920"/>
                </a:lnSpc>
              </a:pPr>
              <a:r>
                <a:rPr lang="en-US" sz="2800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М) Перли складаються переважно з золотих частинок і тому легко розчиняються в кислотах.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961731" y="943381"/>
            <a:ext cx="775841" cy="1218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b="true" sz="7137">
                <a:solidFill>
                  <a:srgbClr val="10101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48659" y="-109102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4263430" y="3756274"/>
            <a:ext cx="8647787" cy="4103579"/>
            <a:chOff x="0" y="0"/>
            <a:chExt cx="2406895" cy="1142129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406895" cy="1142129"/>
            </a:xfrm>
            <a:custGeom>
              <a:avLst/>
              <a:gdLst/>
              <a:ahLst/>
              <a:cxnLst/>
              <a:rect r="r" b="b" t="t" l="l"/>
              <a:pathLst>
                <a:path h="1142129" w="2406895">
                  <a:moveTo>
                    <a:pt x="22381" y="0"/>
                  </a:moveTo>
                  <a:lnTo>
                    <a:pt x="2384514" y="0"/>
                  </a:lnTo>
                  <a:cubicBezTo>
                    <a:pt x="2390450" y="0"/>
                    <a:pt x="2396143" y="2358"/>
                    <a:pt x="2400340" y="6555"/>
                  </a:cubicBezTo>
                  <a:cubicBezTo>
                    <a:pt x="2404537" y="10753"/>
                    <a:pt x="2406895" y="16445"/>
                    <a:pt x="2406895" y="22381"/>
                  </a:cubicBezTo>
                  <a:lnTo>
                    <a:pt x="2406895" y="1119747"/>
                  </a:lnTo>
                  <a:cubicBezTo>
                    <a:pt x="2406895" y="1125683"/>
                    <a:pt x="2404537" y="1131376"/>
                    <a:pt x="2400340" y="1135573"/>
                  </a:cubicBezTo>
                  <a:cubicBezTo>
                    <a:pt x="2396143" y="1139771"/>
                    <a:pt x="2390450" y="1142129"/>
                    <a:pt x="2384514" y="1142129"/>
                  </a:cubicBezTo>
                  <a:lnTo>
                    <a:pt x="22381" y="1142129"/>
                  </a:lnTo>
                  <a:cubicBezTo>
                    <a:pt x="16445" y="1142129"/>
                    <a:pt x="10753" y="1139771"/>
                    <a:pt x="6555" y="1135573"/>
                  </a:cubicBezTo>
                  <a:cubicBezTo>
                    <a:pt x="2358" y="1131376"/>
                    <a:pt x="0" y="1125683"/>
                    <a:pt x="0" y="1119747"/>
                  </a:cubicBezTo>
                  <a:lnTo>
                    <a:pt x="0" y="22381"/>
                  </a:lnTo>
                  <a:cubicBezTo>
                    <a:pt x="0" y="16445"/>
                    <a:pt x="2358" y="10753"/>
                    <a:pt x="6555" y="6555"/>
                  </a:cubicBezTo>
                  <a:cubicBezTo>
                    <a:pt x="10753" y="2358"/>
                    <a:pt x="16445" y="0"/>
                    <a:pt x="22381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104775"/>
              <a:ext cx="2406895" cy="12469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7559"/>
                </a:lnSpc>
              </a:pPr>
              <a:r>
                <a:rPr lang="en-US" sz="5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Н) Нітратної кислоти</a:t>
              </a:r>
            </a:p>
            <a:p>
              <a:pPr algn="ctr">
                <a:lnSpc>
                  <a:spcPts val="7559"/>
                </a:lnSpc>
              </a:pPr>
              <a:r>
                <a:rPr lang="en-US" sz="5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И) Нітроген (IV) оксиду</a:t>
              </a:r>
            </a:p>
            <a:p>
              <a:pPr algn="ctr">
                <a:lnSpc>
                  <a:spcPts val="7559"/>
                </a:lnSpc>
              </a:pPr>
              <a:r>
                <a:rPr lang="en-US" sz="5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І) Хлоридної кислоти.</a:t>
              </a:r>
            </a:p>
            <a:p>
              <a:pPr algn="ctr" marL="0" indent="0" lvl="0">
                <a:lnSpc>
                  <a:spcPts val="797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199403" y="1617906"/>
            <a:ext cx="775841" cy="1218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b="true" sz="7137">
                <a:solidFill>
                  <a:srgbClr val="10101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2.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48659" y="-109102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026633" y="4443336"/>
            <a:ext cx="7534434" cy="3089434"/>
            <a:chOff x="0" y="0"/>
            <a:chExt cx="2097021" cy="859867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097021" cy="859867"/>
            </a:xfrm>
            <a:custGeom>
              <a:avLst/>
              <a:gdLst/>
              <a:ahLst/>
              <a:cxnLst/>
              <a:rect r="r" b="b" t="t" l="l"/>
              <a:pathLst>
                <a:path h="859867" w="2097021">
                  <a:moveTo>
                    <a:pt x="25688" y="0"/>
                  </a:moveTo>
                  <a:lnTo>
                    <a:pt x="2071333" y="0"/>
                  </a:lnTo>
                  <a:cubicBezTo>
                    <a:pt x="2085520" y="0"/>
                    <a:pt x="2097021" y="11501"/>
                    <a:pt x="2097021" y="25688"/>
                  </a:cubicBezTo>
                  <a:lnTo>
                    <a:pt x="2097021" y="834178"/>
                  </a:lnTo>
                  <a:cubicBezTo>
                    <a:pt x="2097021" y="848365"/>
                    <a:pt x="2085520" y="859867"/>
                    <a:pt x="2071333" y="859867"/>
                  </a:cubicBezTo>
                  <a:lnTo>
                    <a:pt x="25688" y="859867"/>
                  </a:lnTo>
                  <a:cubicBezTo>
                    <a:pt x="11501" y="859867"/>
                    <a:pt x="0" y="848365"/>
                    <a:pt x="0" y="834178"/>
                  </a:cubicBezTo>
                  <a:lnTo>
                    <a:pt x="0" y="25688"/>
                  </a:lnTo>
                  <a:cubicBezTo>
                    <a:pt x="0" y="11501"/>
                    <a:pt x="11501" y="0"/>
                    <a:pt x="25688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85725"/>
              <a:ext cx="2097021" cy="9455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579"/>
                </a:lnSpc>
              </a:pPr>
              <a:r>
                <a:rPr lang="en-US" sz="46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А) Розчином йоду</a:t>
              </a:r>
            </a:p>
            <a:p>
              <a:pPr algn="ctr">
                <a:lnSpc>
                  <a:spcPts val="6579"/>
                </a:lnSpc>
              </a:pPr>
              <a:r>
                <a:rPr lang="en-US" sz="46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С) Сульфатною кислотою</a:t>
              </a:r>
            </a:p>
            <a:p>
              <a:pPr algn="ctr">
                <a:lnSpc>
                  <a:spcPts val="6579"/>
                </a:lnSpc>
              </a:pPr>
              <a:r>
                <a:rPr lang="en-US" sz="46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Б) Натрій гідроксидом.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5376783" y="2011746"/>
            <a:ext cx="7534434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3.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48659" y="-109102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376783" y="4132382"/>
            <a:ext cx="7534434" cy="3649707"/>
            <a:chOff x="0" y="0"/>
            <a:chExt cx="2097021" cy="1015805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097021" cy="1015805"/>
            </a:xfrm>
            <a:custGeom>
              <a:avLst/>
              <a:gdLst/>
              <a:ahLst/>
              <a:cxnLst/>
              <a:rect r="r" b="b" t="t" l="l"/>
              <a:pathLst>
                <a:path h="1015805" w="2097021">
                  <a:moveTo>
                    <a:pt x="25688" y="0"/>
                  </a:moveTo>
                  <a:lnTo>
                    <a:pt x="2071333" y="0"/>
                  </a:lnTo>
                  <a:cubicBezTo>
                    <a:pt x="2085520" y="0"/>
                    <a:pt x="2097021" y="11501"/>
                    <a:pt x="2097021" y="25688"/>
                  </a:cubicBezTo>
                  <a:lnTo>
                    <a:pt x="2097021" y="990116"/>
                  </a:lnTo>
                  <a:cubicBezTo>
                    <a:pt x="2097021" y="1004304"/>
                    <a:pt x="2085520" y="1015805"/>
                    <a:pt x="2071333" y="1015805"/>
                  </a:cubicBezTo>
                  <a:lnTo>
                    <a:pt x="25688" y="1015805"/>
                  </a:lnTo>
                  <a:cubicBezTo>
                    <a:pt x="11501" y="1015805"/>
                    <a:pt x="0" y="1004304"/>
                    <a:pt x="0" y="990116"/>
                  </a:cubicBezTo>
                  <a:lnTo>
                    <a:pt x="0" y="25688"/>
                  </a:lnTo>
                  <a:cubicBezTo>
                    <a:pt x="0" y="11501"/>
                    <a:pt x="11501" y="0"/>
                    <a:pt x="25688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85725"/>
              <a:ext cx="2097021" cy="11015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Л) Більш сильної кислоти на сіль слабкішої.</a:t>
              </a:r>
            </a:p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М) Будь-якої кислоти</a:t>
              </a:r>
            </a:p>
            <a:p>
              <a:pPr algn="ctr">
                <a:lnSpc>
                  <a:spcPts val="6019"/>
                </a:lnSpc>
              </a:pPr>
              <a:r>
                <a:rPr lang="en-US" sz="42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Н) Гідроген пероксиду.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532316" y="2011746"/>
            <a:ext cx="611684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10101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4.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148659" y="-109102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249954" y="4209968"/>
            <a:ext cx="7788091" cy="3841483"/>
            <a:chOff x="0" y="0"/>
            <a:chExt cx="2167621" cy="1069181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167621" cy="1069181"/>
            </a:xfrm>
            <a:custGeom>
              <a:avLst/>
              <a:gdLst/>
              <a:ahLst/>
              <a:cxnLst/>
              <a:rect r="r" b="b" t="t" l="l"/>
              <a:pathLst>
                <a:path h="1069181" w="2167621">
                  <a:moveTo>
                    <a:pt x="24852" y="0"/>
                  </a:moveTo>
                  <a:lnTo>
                    <a:pt x="2142769" y="0"/>
                  </a:lnTo>
                  <a:cubicBezTo>
                    <a:pt x="2149360" y="0"/>
                    <a:pt x="2155681" y="2618"/>
                    <a:pt x="2160342" y="7279"/>
                  </a:cubicBezTo>
                  <a:cubicBezTo>
                    <a:pt x="2165002" y="11940"/>
                    <a:pt x="2167621" y="18261"/>
                    <a:pt x="2167621" y="24852"/>
                  </a:cubicBezTo>
                  <a:lnTo>
                    <a:pt x="2167621" y="1044329"/>
                  </a:lnTo>
                  <a:cubicBezTo>
                    <a:pt x="2167621" y="1050920"/>
                    <a:pt x="2165002" y="1057241"/>
                    <a:pt x="2160342" y="1061902"/>
                  </a:cubicBezTo>
                  <a:cubicBezTo>
                    <a:pt x="2155681" y="1066563"/>
                    <a:pt x="2149360" y="1069181"/>
                    <a:pt x="2142769" y="1069181"/>
                  </a:cubicBezTo>
                  <a:lnTo>
                    <a:pt x="24852" y="1069181"/>
                  </a:lnTo>
                  <a:cubicBezTo>
                    <a:pt x="18261" y="1069181"/>
                    <a:pt x="11940" y="1066563"/>
                    <a:pt x="7279" y="1061902"/>
                  </a:cubicBezTo>
                  <a:cubicBezTo>
                    <a:pt x="2618" y="1057241"/>
                    <a:pt x="0" y="1050920"/>
                    <a:pt x="0" y="1044329"/>
                  </a:cubicBezTo>
                  <a:lnTo>
                    <a:pt x="0" y="24852"/>
                  </a:lnTo>
                  <a:cubicBezTo>
                    <a:pt x="0" y="18261"/>
                    <a:pt x="2618" y="11940"/>
                    <a:pt x="7279" y="7279"/>
                  </a:cubicBezTo>
                  <a:cubicBezTo>
                    <a:pt x="11940" y="2618"/>
                    <a:pt x="18261" y="0"/>
                    <a:pt x="24852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95250"/>
              <a:ext cx="2167621" cy="11644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439"/>
                </a:lnSpc>
              </a:pPr>
              <a:r>
                <a:rPr lang="en-US" sz="45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 О) Суміш НСІ і НNО3</a:t>
              </a:r>
            </a:p>
            <a:p>
              <a:pPr algn="ctr">
                <a:lnSpc>
                  <a:spcPts val="6439"/>
                </a:lnSpc>
              </a:pPr>
              <a:r>
                <a:rPr lang="en-US" sz="45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 П) Суміш НNО3 і Н2SO4</a:t>
              </a:r>
            </a:p>
            <a:p>
              <a:pPr algn="ctr">
                <a:lnSpc>
                  <a:spcPts val="6439"/>
                </a:lnSpc>
              </a:pPr>
              <a:r>
                <a:rPr lang="en-US" sz="45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 H) Суміш НСІ і Н2SO4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474758" y="971956"/>
            <a:ext cx="614511" cy="1872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399">
                <a:solidFill>
                  <a:srgbClr val="10101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5.</a:t>
            </a:r>
          </a:p>
          <a:p>
            <a:pPr algn="ctr">
              <a:lnSpc>
                <a:spcPts val="75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350017" y="-66521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7" y="0"/>
                </a:lnTo>
                <a:lnTo>
                  <a:pt x="18585317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376783" y="3488851"/>
            <a:ext cx="7534434" cy="5288432"/>
            <a:chOff x="0" y="0"/>
            <a:chExt cx="2097021" cy="1471903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097021" cy="1471903"/>
            </a:xfrm>
            <a:custGeom>
              <a:avLst/>
              <a:gdLst/>
              <a:ahLst/>
              <a:cxnLst/>
              <a:rect r="r" b="b" t="t" l="l"/>
              <a:pathLst>
                <a:path h="1471903" w="2097021">
                  <a:moveTo>
                    <a:pt x="25688" y="0"/>
                  </a:moveTo>
                  <a:lnTo>
                    <a:pt x="2071333" y="0"/>
                  </a:lnTo>
                  <a:cubicBezTo>
                    <a:pt x="2085520" y="0"/>
                    <a:pt x="2097021" y="11501"/>
                    <a:pt x="2097021" y="25688"/>
                  </a:cubicBezTo>
                  <a:lnTo>
                    <a:pt x="2097021" y="1446215"/>
                  </a:lnTo>
                  <a:cubicBezTo>
                    <a:pt x="2097021" y="1460402"/>
                    <a:pt x="2085520" y="1471903"/>
                    <a:pt x="2071333" y="1471903"/>
                  </a:cubicBezTo>
                  <a:lnTo>
                    <a:pt x="25688" y="1471903"/>
                  </a:lnTo>
                  <a:cubicBezTo>
                    <a:pt x="11501" y="1471903"/>
                    <a:pt x="0" y="1460402"/>
                    <a:pt x="0" y="1446215"/>
                  </a:cubicBezTo>
                  <a:lnTo>
                    <a:pt x="0" y="25688"/>
                  </a:lnTo>
                  <a:cubicBezTo>
                    <a:pt x="0" y="11501"/>
                    <a:pt x="11501" y="0"/>
                    <a:pt x="25688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85725"/>
              <a:ext cx="2097021" cy="15576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П) Гідроген сульфід і сульфідна кислота</a:t>
              </a:r>
            </a:p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Р) Гідроген сульфід і сульфітна кислота</a:t>
              </a:r>
            </a:p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Т) Хлороводень і хлоридна кислота 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053203" y="1403641"/>
            <a:ext cx="7534434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6.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0" y="-665219"/>
            <a:ext cx="18585318" cy="12469059"/>
          </a:xfrm>
          <a:custGeom>
            <a:avLst/>
            <a:gdLst/>
            <a:ahLst/>
            <a:cxnLst/>
            <a:rect r="r" b="b" t="t" l="l"/>
            <a:pathLst>
              <a:path h="12469059" w="18585318">
                <a:moveTo>
                  <a:pt x="0" y="0"/>
                </a:moveTo>
                <a:lnTo>
                  <a:pt x="18585318" y="0"/>
                </a:lnTo>
                <a:lnTo>
                  <a:pt x="18585318" y="12469058"/>
                </a:lnTo>
                <a:lnTo>
                  <a:pt x="0" y="124690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 descr="handdrawn organic illustration of a table"/>
          <p:cNvSpPr/>
          <p:nvPr/>
        </p:nvSpPr>
        <p:spPr>
          <a:xfrm flipH="false" flipV="false" rot="0">
            <a:off x="-3235781" y="7859852"/>
            <a:ext cx="6471563" cy="3518177"/>
          </a:xfrm>
          <a:custGeom>
            <a:avLst/>
            <a:gdLst/>
            <a:ahLst/>
            <a:cxnLst/>
            <a:rect r="r" b="b" t="t" l="l"/>
            <a:pathLst>
              <a:path h="3518177" w="6471563">
                <a:moveTo>
                  <a:pt x="0" y="0"/>
                </a:moveTo>
                <a:lnTo>
                  <a:pt x="6471562" y="0"/>
                </a:lnTo>
                <a:lnTo>
                  <a:pt x="6471562" y="3518177"/>
                </a:lnTo>
                <a:lnTo>
                  <a:pt x="0" y="3518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 descr="handdrawn organic illustration of a science experiment setup"/>
          <p:cNvSpPr/>
          <p:nvPr/>
        </p:nvSpPr>
        <p:spPr>
          <a:xfrm flipH="false" flipV="false" rot="0">
            <a:off x="-1789086" y="5143500"/>
            <a:ext cx="4878858" cy="2749902"/>
          </a:xfrm>
          <a:custGeom>
            <a:avLst/>
            <a:gdLst/>
            <a:ahLst/>
            <a:cxnLst/>
            <a:rect r="r" b="b" t="t" l="l"/>
            <a:pathLst>
              <a:path h="2749902" w="4878858">
                <a:moveTo>
                  <a:pt x="0" y="0"/>
                </a:moveTo>
                <a:lnTo>
                  <a:pt x="4878858" y="0"/>
                </a:lnTo>
                <a:lnTo>
                  <a:pt x="4878858" y="2749902"/>
                </a:lnTo>
                <a:lnTo>
                  <a:pt x="0" y="274990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 descr="handdrawn organic illustration of a wall clock"/>
          <p:cNvSpPr/>
          <p:nvPr/>
        </p:nvSpPr>
        <p:spPr>
          <a:xfrm flipH="false" flipV="false" rot="0">
            <a:off x="5376783" y="529763"/>
            <a:ext cx="1983550" cy="1994429"/>
          </a:xfrm>
          <a:custGeom>
            <a:avLst/>
            <a:gdLst/>
            <a:ahLst/>
            <a:cxnLst/>
            <a:rect r="r" b="b" t="t" l="l"/>
            <a:pathLst>
              <a:path h="1994429" w="1983550">
                <a:moveTo>
                  <a:pt x="0" y="0"/>
                </a:moveTo>
                <a:lnTo>
                  <a:pt x="1983550" y="0"/>
                </a:lnTo>
                <a:lnTo>
                  <a:pt x="1983550" y="1994429"/>
                </a:lnTo>
                <a:lnTo>
                  <a:pt x="0" y="199442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 descr="handdrawn organic illustration of a table"/>
          <p:cNvSpPr/>
          <p:nvPr/>
        </p:nvSpPr>
        <p:spPr>
          <a:xfrm flipH="true" flipV="false" rot="0">
            <a:off x="14497927" y="6158369"/>
            <a:ext cx="8451468" cy="6546046"/>
          </a:xfrm>
          <a:custGeom>
            <a:avLst/>
            <a:gdLst/>
            <a:ahLst/>
            <a:cxnLst/>
            <a:rect r="r" b="b" t="t" l="l"/>
            <a:pathLst>
              <a:path h="6546046" w="8451468">
                <a:moveTo>
                  <a:pt x="8451468" y="0"/>
                </a:moveTo>
                <a:lnTo>
                  <a:pt x="0" y="0"/>
                </a:lnTo>
                <a:lnTo>
                  <a:pt x="0" y="6546046"/>
                </a:lnTo>
                <a:lnTo>
                  <a:pt x="8451468" y="6546046"/>
                </a:lnTo>
                <a:lnTo>
                  <a:pt x="845146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 descr="handdrawn organic illustration of a microscope"/>
          <p:cNvSpPr/>
          <p:nvPr/>
        </p:nvSpPr>
        <p:spPr>
          <a:xfrm flipH="false" flipV="false" rot="0">
            <a:off x="16178960" y="5580525"/>
            <a:ext cx="1459215" cy="2312877"/>
          </a:xfrm>
          <a:custGeom>
            <a:avLst/>
            <a:gdLst/>
            <a:ahLst/>
            <a:cxnLst/>
            <a:rect r="r" b="b" t="t" l="l"/>
            <a:pathLst>
              <a:path h="2312877" w="1459215">
                <a:moveTo>
                  <a:pt x="0" y="0"/>
                </a:moveTo>
                <a:lnTo>
                  <a:pt x="1459215" y="0"/>
                </a:lnTo>
                <a:lnTo>
                  <a:pt x="1459215" y="2312877"/>
                </a:lnTo>
                <a:lnTo>
                  <a:pt x="0" y="231287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 descr="handdrawn organic illustration of a beaker"/>
          <p:cNvSpPr/>
          <p:nvPr/>
        </p:nvSpPr>
        <p:spPr>
          <a:xfrm flipH="false" flipV="false" rot="0">
            <a:off x="14896449" y="6736963"/>
            <a:ext cx="872585" cy="1156438"/>
          </a:xfrm>
          <a:custGeom>
            <a:avLst/>
            <a:gdLst/>
            <a:ahLst/>
            <a:cxnLst/>
            <a:rect r="r" b="b" t="t" l="l"/>
            <a:pathLst>
              <a:path h="1156438" w="872585">
                <a:moveTo>
                  <a:pt x="0" y="0"/>
                </a:moveTo>
                <a:lnTo>
                  <a:pt x="872585" y="0"/>
                </a:lnTo>
                <a:lnTo>
                  <a:pt x="872585" y="1156439"/>
                </a:lnTo>
                <a:lnTo>
                  <a:pt x="0" y="115643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 descr="handdrawn organic illustration of a bulletin board"/>
          <p:cNvSpPr/>
          <p:nvPr/>
        </p:nvSpPr>
        <p:spPr>
          <a:xfrm flipH="true" flipV="false" rot="0">
            <a:off x="16428082" y="2710041"/>
            <a:ext cx="2420186" cy="2433459"/>
          </a:xfrm>
          <a:custGeom>
            <a:avLst/>
            <a:gdLst/>
            <a:ahLst/>
            <a:cxnLst/>
            <a:rect r="r" b="b" t="t" l="l"/>
            <a:pathLst>
              <a:path h="2433459" w="2420186">
                <a:moveTo>
                  <a:pt x="2420186" y="0"/>
                </a:moveTo>
                <a:lnTo>
                  <a:pt x="0" y="0"/>
                </a:lnTo>
                <a:lnTo>
                  <a:pt x="0" y="2433459"/>
                </a:lnTo>
                <a:lnTo>
                  <a:pt x="2420186" y="2433459"/>
                </a:lnTo>
                <a:lnTo>
                  <a:pt x="2420186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14000658" y="-236620"/>
            <a:ext cx="3792512" cy="2530640"/>
          </a:xfrm>
          <a:custGeom>
            <a:avLst/>
            <a:gdLst/>
            <a:ahLst/>
            <a:cxnLst/>
            <a:rect r="r" b="b" t="t" l="l"/>
            <a:pathLst>
              <a:path h="2530640" w="3792512">
                <a:moveTo>
                  <a:pt x="0" y="0"/>
                </a:moveTo>
                <a:lnTo>
                  <a:pt x="3792512" y="0"/>
                </a:lnTo>
                <a:lnTo>
                  <a:pt x="3792512" y="2530640"/>
                </a:lnTo>
                <a:lnTo>
                  <a:pt x="0" y="253064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 descr="handdrawn organic illustration of a molecule"/>
          <p:cNvSpPr/>
          <p:nvPr/>
        </p:nvSpPr>
        <p:spPr>
          <a:xfrm flipH="false" flipV="false" rot="0">
            <a:off x="14497927" y="-236620"/>
            <a:ext cx="2884699" cy="2152707"/>
          </a:xfrm>
          <a:custGeom>
            <a:avLst/>
            <a:gdLst/>
            <a:ahLst/>
            <a:cxnLst/>
            <a:rect r="r" b="b" t="t" l="l"/>
            <a:pathLst>
              <a:path h="2152707" w="2884699">
                <a:moveTo>
                  <a:pt x="0" y="0"/>
                </a:moveTo>
                <a:lnTo>
                  <a:pt x="2884699" y="0"/>
                </a:lnTo>
                <a:lnTo>
                  <a:pt x="2884699" y="2152707"/>
                </a:lnTo>
                <a:lnTo>
                  <a:pt x="0" y="2152707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0">
            <a:off x="-2765310" y="4132382"/>
            <a:ext cx="4830586" cy="310954"/>
          </a:xfrm>
          <a:custGeom>
            <a:avLst/>
            <a:gdLst/>
            <a:ahLst/>
            <a:cxnLst/>
            <a:rect r="r" b="b" t="t" l="l"/>
            <a:pathLst>
              <a:path h="310954" w="4830586">
                <a:moveTo>
                  <a:pt x="0" y="0"/>
                </a:moveTo>
                <a:lnTo>
                  <a:pt x="4830586" y="0"/>
                </a:lnTo>
                <a:lnTo>
                  <a:pt x="4830586" y="310954"/>
                </a:lnTo>
                <a:lnTo>
                  <a:pt x="0" y="310954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 l="0" t="-458051" r="-67932" b="-1325016"/>
            </a:stretch>
          </a:blipFill>
        </p:spPr>
      </p:sp>
      <p:sp>
        <p:nvSpPr>
          <p:cNvPr name="Freeform 13" id="13" descr="handdrawn organic illustration of a row of document books"/>
          <p:cNvSpPr/>
          <p:nvPr/>
        </p:nvSpPr>
        <p:spPr>
          <a:xfrm flipH="true" flipV="false" rot="0">
            <a:off x="-122062" y="2767735"/>
            <a:ext cx="1929996" cy="1442233"/>
          </a:xfrm>
          <a:custGeom>
            <a:avLst/>
            <a:gdLst/>
            <a:ahLst/>
            <a:cxnLst/>
            <a:rect r="r" b="b" t="t" l="l"/>
            <a:pathLst>
              <a:path h="1442233" w="1929996">
                <a:moveTo>
                  <a:pt x="1929995" y="0"/>
                </a:moveTo>
                <a:lnTo>
                  <a:pt x="0" y="0"/>
                </a:lnTo>
                <a:lnTo>
                  <a:pt x="0" y="1442233"/>
                </a:lnTo>
                <a:lnTo>
                  <a:pt x="1929995" y="1442233"/>
                </a:lnTo>
                <a:lnTo>
                  <a:pt x="1929995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 descr="handdrawn organic illustration of a board with scientific calculations"/>
          <p:cNvSpPr/>
          <p:nvPr/>
        </p:nvSpPr>
        <p:spPr>
          <a:xfrm flipH="false" flipV="false" rot="0">
            <a:off x="1256919" y="0"/>
            <a:ext cx="3006511" cy="1951499"/>
          </a:xfrm>
          <a:custGeom>
            <a:avLst/>
            <a:gdLst/>
            <a:ahLst/>
            <a:cxnLst/>
            <a:rect r="r" b="b" t="t" l="l"/>
            <a:pathLst>
              <a:path h="1951499" w="3006511">
                <a:moveTo>
                  <a:pt x="0" y="0"/>
                </a:moveTo>
                <a:lnTo>
                  <a:pt x="3006511" y="0"/>
                </a:lnTo>
                <a:lnTo>
                  <a:pt x="3006511" y="1951499"/>
                </a:lnTo>
                <a:lnTo>
                  <a:pt x="0" y="1951499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false" flipV="false" rot="77601">
            <a:off x="10525306" y="-2022106"/>
            <a:ext cx="2739167" cy="3068314"/>
          </a:xfrm>
          <a:custGeom>
            <a:avLst/>
            <a:gdLst/>
            <a:ahLst/>
            <a:cxnLst/>
            <a:rect r="r" b="b" t="t" l="l"/>
            <a:pathLst>
              <a:path h="3068314" w="2739167">
                <a:moveTo>
                  <a:pt x="0" y="0"/>
                </a:moveTo>
                <a:lnTo>
                  <a:pt x="2739168" y="0"/>
                </a:lnTo>
                <a:lnTo>
                  <a:pt x="2739168" y="3068314"/>
                </a:lnTo>
                <a:lnTo>
                  <a:pt x="0" y="3068314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6" id="16"/>
          <p:cNvGrpSpPr/>
          <p:nvPr/>
        </p:nvGrpSpPr>
        <p:grpSpPr>
          <a:xfrm rot="0">
            <a:off x="5298898" y="3488851"/>
            <a:ext cx="7534434" cy="5288432"/>
            <a:chOff x="0" y="0"/>
            <a:chExt cx="2097021" cy="1471903"/>
          </a:xfrm>
        </p:grpSpPr>
        <p:sp>
          <p:nvSpPr>
            <p:cNvPr name="Freeform 17" id="17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097021" cy="1471903"/>
            </a:xfrm>
            <a:custGeom>
              <a:avLst/>
              <a:gdLst/>
              <a:ahLst/>
              <a:cxnLst/>
              <a:rect r="r" b="b" t="t" l="l"/>
              <a:pathLst>
                <a:path h="1471903" w="2097021">
                  <a:moveTo>
                    <a:pt x="25688" y="0"/>
                  </a:moveTo>
                  <a:lnTo>
                    <a:pt x="2071333" y="0"/>
                  </a:lnTo>
                  <a:cubicBezTo>
                    <a:pt x="2085520" y="0"/>
                    <a:pt x="2097021" y="11501"/>
                    <a:pt x="2097021" y="25688"/>
                  </a:cubicBezTo>
                  <a:lnTo>
                    <a:pt x="2097021" y="1446215"/>
                  </a:lnTo>
                  <a:cubicBezTo>
                    <a:pt x="2097021" y="1460402"/>
                    <a:pt x="2085520" y="1471903"/>
                    <a:pt x="2071333" y="1471903"/>
                  </a:cubicBezTo>
                  <a:lnTo>
                    <a:pt x="25688" y="1471903"/>
                  </a:lnTo>
                  <a:cubicBezTo>
                    <a:pt x="11501" y="1471903"/>
                    <a:pt x="0" y="1460402"/>
                    <a:pt x="0" y="1446215"/>
                  </a:cubicBezTo>
                  <a:lnTo>
                    <a:pt x="0" y="25688"/>
                  </a:lnTo>
                  <a:cubicBezTo>
                    <a:pt x="0" y="11501"/>
                    <a:pt x="11501" y="0"/>
                    <a:pt x="25688" y="0"/>
                  </a:cubicBezTo>
                  <a:close/>
                </a:path>
              </a:pathLst>
            </a:custGeom>
            <a:solidFill>
              <a:srgbClr val="000000"/>
            </a:solidFill>
            <a:ln cap="rnd">
              <a:noFill/>
              <a:prstDash val="solid"/>
              <a:round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0" y="-85725"/>
              <a:ext cx="2097021" cy="15576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И) Яєчний жовток з додаванням оцту</a:t>
              </a:r>
            </a:p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     О) Яєчний білок з додаванням оцту</a:t>
              </a:r>
            </a:p>
            <a:p>
              <a:pPr algn="ctr">
                <a:lnSpc>
                  <a:spcPts val="6159"/>
                </a:lnSpc>
              </a:pPr>
              <a:r>
                <a:rPr lang="en-US" sz="4399">
                  <a:solidFill>
                    <a:srgbClr val="FFFFFF"/>
                  </a:solidFill>
                  <a:latin typeface="Open Sauce SemiBold"/>
                  <a:ea typeface="Open Sauce SemiBold"/>
                  <a:cs typeface="Open Sauce SemiBold"/>
                  <a:sym typeface="Open Sauce SemiBold"/>
                </a:rPr>
                <a:t>І) Цукор з яєчним жовтком.  </a:t>
              </a:r>
            </a:p>
            <a:p>
              <a:pPr algn="ctr" marL="0" indent="0" lvl="0">
                <a:lnSpc>
                  <a:spcPts val="3920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715950" y="1031382"/>
            <a:ext cx="576709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sz="5399">
                <a:solidFill>
                  <a:srgbClr val="10101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7.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815512"/>
            <a:ext cx="18288000" cy="45561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b="true" sz="89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«Інформація проходячи через усвідомлення стає знаннями»</a:t>
            </a:r>
          </a:p>
          <a:p>
            <a:pPr algn="ctr">
              <a:lnSpc>
                <a:spcPts val="11199"/>
              </a:lnSpc>
              <a:spcBef>
                <a:spcPct val="0"/>
              </a:spcBef>
            </a:pPr>
            <a:r>
              <a:rPr lang="en-US" b="true" sz="79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 А.Соколов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2283044"/>
            <a:ext cx="5177987" cy="5177987"/>
          </a:xfrm>
          <a:custGeom>
            <a:avLst/>
            <a:gdLst/>
            <a:ahLst/>
            <a:cxnLst/>
            <a:rect r="r" b="b" t="t" l="l"/>
            <a:pathLst>
              <a:path h="5177987" w="5177987">
                <a:moveTo>
                  <a:pt x="0" y="0"/>
                </a:moveTo>
                <a:lnTo>
                  <a:pt x="5177987" y="0"/>
                </a:lnTo>
                <a:lnTo>
                  <a:pt x="5177987" y="5177987"/>
                </a:lnTo>
                <a:lnTo>
                  <a:pt x="0" y="51779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015034" y="5143500"/>
            <a:ext cx="5272966" cy="5272966"/>
          </a:xfrm>
          <a:custGeom>
            <a:avLst/>
            <a:gdLst/>
            <a:ahLst/>
            <a:cxnLst/>
            <a:rect r="r" b="b" t="t" l="l"/>
            <a:pathLst>
              <a:path h="5272966" w="5272966">
                <a:moveTo>
                  <a:pt x="0" y="0"/>
                </a:moveTo>
                <a:lnTo>
                  <a:pt x="5272966" y="0"/>
                </a:lnTo>
                <a:lnTo>
                  <a:pt x="5272966" y="5272966"/>
                </a:lnTo>
                <a:lnTo>
                  <a:pt x="0" y="52729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189238" y="-66676"/>
            <a:ext cx="11909524" cy="2076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  <a:spcBef>
                <a:spcPct val="0"/>
              </a:spcBef>
            </a:pPr>
            <a:r>
              <a:rPr lang="en-US" b="true" sz="5999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Створення ментальної карти</a:t>
            </a:r>
          </a:p>
          <a:p>
            <a:pPr algn="ctr">
              <a:lnSpc>
                <a:spcPts val="8399"/>
              </a:lnSpc>
              <a:spcBef>
                <a:spcPct val="0"/>
              </a:spcBef>
            </a:pPr>
            <a:r>
              <a:rPr lang="en-US" b="true" sz="5999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 «Хімічні властивості кислот»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177987" y="4535804"/>
            <a:ext cx="6878207" cy="3631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558"/>
              </a:lnSpc>
              <a:spcBef>
                <a:spcPct val="0"/>
              </a:spcBef>
            </a:pPr>
            <a:r>
              <a:rPr lang="en-US" b="true" sz="10399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draw.io Diagrams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3449" y="6132919"/>
            <a:ext cx="4266026" cy="4266026"/>
          </a:xfrm>
          <a:custGeom>
            <a:avLst/>
            <a:gdLst/>
            <a:ahLst/>
            <a:cxnLst/>
            <a:rect r="r" b="b" t="t" l="l"/>
            <a:pathLst>
              <a:path h="4266026" w="4266026">
                <a:moveTo>
                  <a:pt x="0" y="0"/>
                </a:moveTo>
                <a:lnTo>
                  <a:pt x="4266026" y="0"/>
                </a:lnTo>
                <a:lnTo>
                  <a:pt x="4266026" y="4266026"/>
                </a:lnTo>
                <a:lnTo>
                  <a:pt x="0" y="42660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26757" y="1466465"/>
            <a:ext cx="16718218" cy="4666455"/>
          </a:xfrm>
          <a:custGeom>
            <a:avLst/>
            <a:gdLst/>
            <a:ahLst/>
            <a:cxnLst/>
            <a:rect r="r" b="b" t="t" l="l"/>
            <a:pathLst>
              <a:path h="4666455" w="16718218">
                <a:moveTo>
                  <a:pt x="0" y="0"/>
                </a:moveTo>
                <a:lnTo>
                  <a:pt x="16718218" y="0"/>
                </a:lnTo>
                <a:lnTo>
                  <a:pt x="16718218" y="4666454"/>
                </a:lnTo>
                <a:lnTo>
                  <a:pt x="0" y="46664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4740" r="0" b="-2738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50923" y="6332944"/>
            <a:ext cx="3954056" cy="3954056"/>
          </a:xfrm>
          <a:custGeom>
            <a:avLst/>
            <a:gdLst/>
            <a:ahLst/>
            <a:cxnLst/>
            <a:rect r="r" b="b" t="t" l="l"/>
            <a:pathLst>
              <a:path h="3954056" w="3954056">
                <a:moveTo>
                  <a:pt x="0" y="0"/>
                </a:moveTo>
                <a:lnTo>
                  <a:pt x="3954056" y="0"/>
                </a:lnTo>
                <a:lnTo>
                  <a:pt x="3954056" y="3954056"/>
                </a:lnTo>
                <a:lnTo>
                  <a:pt x="0" y="39540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073152" y="116204"/>
            <a:ext cx="11570196" cy="11537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79"/>
              </a:lnSpc>
              <a:spcBef>
                <a:spcPct val="0"/>
              </a:spcBef>
            </a:pPr>
            <a:r>
              <a:rPr lang="en-US" b="true" sz="66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 Дія кислот на індикатори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07326" y="6679228"/>
            <a:ext cx="9842748" cy="3166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41"/>
              </a:lnSpc>
              <a:spcBef>
                <a:spcPct val="0"/>
              </a:spcBef>
            </a:pPr>
            <a:r>
              <a:rPr lang="en-US" b="true" sz="452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У кислому середовищі фіолетовий лакмус, метилоранж і універсальний індикатор стають червоними.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8655" y="1579250"/>
            <a:ext cx="15491732" cy="6829196"/>
          </a:xfrm>
          <a:custGeom>
            <a:avLst/>
            <a:gdLst/>
            <a:ahLst/>
            <a:cxnLst/>
            <a:rect r="r" b="b" t="t" l="l"/>
            <a:pathLst>
              <a:path h="6829196" w="15491732">
                <a:moveTo>
                  <a:pt x="0" y="0"/>
                </a:moveTo>
                <a:lnTo>
                  <a:pt x="15491733" y="0"/>
                </a:lnTo>
                <a:lnTo>
                  <a:pt x="15491733" y="6829196"/>
                </a:lnTo>
                <a:lnTo>
                  <a:pt x="0" y="68291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963489" y="344800"/>
            <a:ext cx="14361021" cy="1234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4"/>
              </a:lnSpc>
              <a:spcBef>
                <a:spcPct val="0"/>
              </a:spcBef>
            </a:pPr>
            <a:r>
              <a:rPr lang="en-US" b="true" sz="7274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Взаємодія кислот з металами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35698" y="8507825"/>
            <a:ext cx="12814846" cy="13580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45"/>
              </a:lnSpc>
              <a:spcBef>
                <a:spcPct val="0"/>
              </a:spcBef>
            </a:pPr>
            <a:r>
              <a:rPr lang="en-US" b="true" sz="8032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Zn+H2SO4=ZnSO4+H2↑.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193996" y="364821"/>
            <a:ext cx="6299808" cy="6299808"/>
          </a:xfrm>
          <a:custGeom>
            <a:avLst/>
            <a:gdLst/>
            <a:ahLst/>
            <a:cxnLst/>
            <a:rect r="r" b="b" t="t" l="l"/>
            <a:pathLst>
              <a:path h="6299808" w="6299808">
                <a:moveTo>
                  <a:pt x="0" y="0"/>
                </a:moveTo>
                <a:lnTo>
                  <a:pt x="6299808" y="0"/>
                </a:lnTo>
                <a:lnTo>
                  <a:pt x="6299808" y="6299808"/>
                </a:lnTo>
                <a:lnTo>
                  <a:pt x="0" y="62998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7200" y="6701789"/>
            <a:ext cx="17830800" cy="35852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>
                <a:solidFill>
                  <a:srgbClr val="CF3006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Зверни увагу!</a:t>
            </a:r>
          </a:p>
          <a:p>
            <a:pPr algn="ctr">
              <a:lnSpc>
                <a:spcPts val="7139"/>
              </a:lnSpc>
              <a:spcBef>
                <a:spcPct val="0"/>
              </a:spcBef>
            </a:pPr>
            <a:r>
              <a:rPr lang="en-US" b="true" sz="50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Нітратна кислота і концентрована сульфатна кислота з металами взаємодіє інакше (сіль утворюється, але водень при цьому не виділяється).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78611" y="5043198"/>
            <a:ext cx="5113946" cy="5113946"/>
          </a:xfrm>
          <a:custGeom>
            <a:avLst/>
            <a:gdLst/>
            <a:ahLst/>
            <a:cxnLst/>
            <a:rect r="r" b="b" t="t" l="l"/>
            <a:pathLst>
              <a:path h="5113946" w="5113946">
                <a:moveTo>
                  <a:pt x="0" y="0"/>
                </a:moveTo>
                <a:lnTo>
                  <a:pt x="5113946" y="0"/>
                </a:lnTo>
                <a:lnTo>
                  <a:pt x="5113946" y="5113946"/>
                </a:lnTo>
                <a:lnTo>
                  <a:pt x="0" y="51139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098403" y="5016540"/>
            <a:ext cx="6189597" cy="4956610"/>
          </a:xfrm>
          <a:custGeom>
            <a:avLst/>
            <a:gdLst/>
            <a:ahLst/>
            <a:cxnLst/>
            <a:rect r="r" b="b" t="t" l="l"/>
            <a:pathLst>
              <a:path h="4956610" w="6189597">
                <a:moveTo>
                  <a:pt x="0" y="0"/>
                </a:moveTo>
                <a:lnTo>
                  <a:pt x="6189597" y="0"/>
                </a:lnTo>
                <a:lnTo>
                  <a:pt x="6189597" y="4956609"/>
                </a:lnTo>
                <a:lnTo>
                  <a:pt x="0" y="49566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321366" y="5143500"/>
            <a:ext cx="7094131" cy="4913342"/>
          </a:xfrm>
          <a:custGeom>
            <a:avLst/>
            <a:gdLst/>
            <a:ahLst/>
            <a:cxnLst/>
            <a:rect r="r" b="b" t="t" l="l"/>
            <a:pathLst>
              <a:path h="4913342" w="7094131">
                <a:moveTo>
                  <a:pt x="0" y="0"/>
                </a:moveTo>
                <a:lnTo>
                  <a:pt x="7094131" y="0"/>
                </a:lnTo>
                <a:lnTo>
                  <a:pt x="7094131" y="4913342"/>
                </a:lnTo>
                <a:lnTo>
                  <a:pt x="0" y="49133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0" y="-66676"/>
            <a:ext cx="18288000" cy="20764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  <a:spcBef>
                <a:spcPct val="0"/>
              </a:spcBef>
            </a:pPr>
            <a:r>
              <a:rPr lang="en-US" b="true" sz="59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Взаємодія кислот з основними і амфотерними оксидами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66725" y="2423351"/>
            <a:ext cx="15954374" cy="2514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CaO+2HNO3=Ca(NO3)2+H2O;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Al2O3+3H2SO4=Al2(SO4)3+3H2O.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36371" y="6445891"/>
            <a:ext cx="3570896" cy="3570896"/>
          </a:xfrm>
          <a:custGeom>
            <a:avLst/>
            <a:gdLst/>
            <a:ahLst/>
            <a:cxnLst/>
            <a:rect r="r" b="b" t="t" l="l"/>
            <a:pathLst>
              <a:path h="3570896" w="3570896">
                <a:moveTo>
                  <a:pt x="0" y="0"/>
                </a:moveTo>
                <a:lnTo>
                  <a:pt x="3570896" y="0"/>
                </a:lnTo>
                <a:lnTo>
                  <a:pt x="3570896" y="3570896"/>
                </a:lnTo>
                <a:lnTo>
                  <a:pt x="0" y="357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30479"/>
            <a:ext cx="18288000" cy="415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b="true" sz="78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 Взаємодія кислот з основами і з амфотерними гідроксидами</a:t>
            </a:r>
          </a:p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b="true" sz="78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2335529"/>
            <a:ext cx="16204853" cy="4110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</a:p>
          <a:p>
            <a:pPr algn="ctr">
              <a:lnSpc>
                <a:spcPts val="12739"/>
              </a:lnSpc>
              <a:spcBef>
                <a:spcPct val="0"/>
              </a:spcBef>
            </a:pPr>
            <a:r>
              <a:rPr lang="en-US" b="true" sz="90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NaOH+HNO3=NaNO3+H2O;</a:t>
            </a:r>
          </a:p>
          <a:p>
            <a:pPr algn="ctr">
              <a:lnSpc>
                <a:spcPts val="12879"/>
              </a:lnSpc>
              <a:spcBef>
                <a:spcPct val="0"/>
              </a:spcBef>
            </a:pPr>
            <a:r>
              <a:rPr lang="en-US" b="true" sz="91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Al(OH)3+3HCl=AlCl3+3H2O.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907267" y="7242644"/>
            <a:ext cx="13430250" cy="1872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20700C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Реакції між кислотами і основами називають реакціями нейтралізації.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4501517"/>
            <a:ext cx="5628296" cy="5628296"/>
          </a:xfrm>
          <a:custGeom>
            <a:avLst/>
            <a:gdLst/>
            <a:ahLst/>
            <a:cxnLst/>
            <a:rect r="r" b="b" t="t" l="l"/>
            <a:pathLst>
              <a:path h="5628296" w="5628296">
                <a:moveTo>
                  <a:pt x="0" y="0"/>
                </a:moveTo>
                <a:lnTo>
                  <a:pt x="5628296" y="0"/>
                </a:lnTo>
                <a:lnTo>
                  <a:pt x="5628296" y="5628296"/>
                </a:lnTo>
                <a:lnTo>
                  <a:pt x="0" y="562829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682800" y="276540"/>
            <a:ext cx="15576500" cy="1351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b="true" sz="78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Взаємодія кислот з солями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96454" y="1706879"/>
            <a:ext cx="15494943" cy="25660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19"/>
              </a:lnSpc>
              <a:spcBef>
                <a:spcPct val="0"/>
              </a:spcBef>
            </a:pPr>
            <a:r>
              <a:rPr lang="en-US" b="true" sz="77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H2SO4+CaCl2=CaSO4↓+2HCl;</a:t>
            </a:r>
          </a:p>
          <a:p>
            <a:pPr algn="ctr">
              <a:lnSpc>
                <a:spcPts val="9659"/>
              </a:lnSpc>
              <a:spcBef>
                <a:spcPct val="0"/>
              </a:spcBef>
            </a:pPr>
            <a:r>
              <a:rPr lang="en-US" b="true" sz="68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K2SiO3+2HNO3=H2SiO3↓+2KNO3.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656996" y="5057775"/>
            <a:ext cx="11916635" cy="23988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79"/>
              </a:lnSpc>
              <a:spcBef>
                <a:spcPct val="0"/>
              </a:spcBef>
            </a:pPr>
            <a:r>
              <a:rPr lang="en-US" b="true" sz="4556">
                <a:solidFill>
                  <a:srgbClr val="20700C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Кислоти реагують з розчинами солей, якщо в результаті реакції один з продуктів випадає в осад.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7781106" y="8745854"/>
            <a:ext cx="8510290" cy="9201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FeS+2HCl=FeCl2+H2S↑.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7531" y="3308720"/>
            <a:ext cx="17225607" cy="4622557"/>
          </a:xfrm>
          <a:custGeom>
            <a:avLst/>
            <a:gdLst/>
            <a:ahLst/>
            <a:cxnLst/>
            <a:rect r="r" b="b" t="t" l="l"/>
            <a:pathLst>
              <a:path h="4622557" w="17225607">
                <a:moveTo>
                  <a:pt x="0" y="0"/>
                </a:moveTo>
                <a:lnTo>
                  <a:pt x="17225608" y="0"/>
                </a:lnTo>
                <a:lnTo>
                  <a:pt x="17225608" y="4622558"/>
                </a:lnTo>
                <a:lnTo>
                  <a:pt x="0" y="46225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137" t="-1765" r="-1312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-123825"/>
            <a:ext cx="18288000" cy="30626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19"/>
              </a:lnSpc>
              <a:spcBef>
                <a:spcPct val="0"/>
              </a:spcBef>
            </a:pPr>
            <a:r>
              <a:rPr lang="en-US" b="true" sz="57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Для того, щоб винести судження про можливість протікання реакції, можна скористатися витискувальним рядом кислот: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32670" y="8197978"/>
            <a:ext cx="17690469" cy="1872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9"/>
              </a:lnSpc>
              <a:spcBef>
                <a:spcPct val="0"/>
              </a:spcBef>
            </a:pPr>
            <a:r>
              <a:rPr lang="en-US" b="true" sz="5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У цьому ряду кислота, що знаходиться лівіше, може витіснити з солі кислоту, що знаходиться правіше.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22499" y="302576"/>
            <a:ext cx="16643003" cy="13093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79"/>
              </a:lnSpc>
              <a:spcBef>
                <a:spcPct val="0"/>
              </a:spcBef>
            </a:pPr>
            <a:r>
              <a:rPr lang="en-US" b="true" sz="7699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 Розклад оксигеновмісних кислот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822499" y="1459549"/>
            <a:ext cx="16643003" cy="42316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b="true" sz="78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H2CO3⇄H2O+CO2↑;</a:t>
            </a:r>
          </a:p>
          <a:p>
            <a:pPr algn="ctr">
              <a:lnSpc>
                <a:spcPts val="11059"/>
              </a:lnSpc>
              <a:spcBef>
                <a:spcPct val="0"/>
              </a:spcBef>
            </a:pPr>
            <a:r>
              <a:rPr lang="en-US" b="true" sz="78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H2SO3⇌H2O+SO2↑;</a:t>
            </a:r>
          </a:p>
          <a:p>
            <a:pPr algn="ctr">
              <a:lnSpc>
                <a:spcPts val="11759"/>
              </a:lnSpc>
              <a:spcBef>
                <a:spcPct val="0"/>
              </a:spcBef>
            </a:pPr>
            <a:r>
              <a:rPr lang="en-US" b="true" sz="839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H2SiO3→H2O+SiO2.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92365" y="6035930"/>
            <a:ext cx="17795635" cy="37777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50"/>
              </a:lnSpc>
              <a:spcBef>
                <a:spcPct val="0"/>
              </a:spcBef>
            </a:pPr>
            <a:r>
              <a:rPr lang="en-US" b="true" sz="539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При розкладанні кислот утворюється кислотний оксид і вода. Карбонатна кислота розкладається при звичайних умовах, а сульфітна і силікатна кислоти — при невеликому нагріванні.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590944"/>
            <a:ext cx="18038198" cy="4251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387"/>
              </a:lnSpc>
              <a:spcBef>
                <a:spcPct val="0"/>
              </a:spcBef>
            </a:pPr>
            <a:r>
              <a:rPr lang="en-US" b="true" sz="813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«Всюди досліджуйте всечасно, що єсть велике і прекрасне, чого іще не бачив світ…» М. Ломоносов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4201235" y="5691312"/>
            <a:ext cx="8964047" cy="4690775"/>
          </a:xfrm>
          <a:custGeom>
            <a:avLst/>
            <a:gdLst/>
            <a:ahLst/>
            <a:cxnLst/>
            <a:rect r="r" b="b" t="t" l="l"/>
            <a:pathLst>
              <a:path h="4690775" w="8964047">
                <a:moveTo>
                  <a:pt x="0" y="0"/>
                </a:moveTo>
                <a:lnTo>
                  <a:pt x="8964048" y="0"/>
                </a:lnTo>
                <a:lnTo>
                  <a:pt x="8964048" y="4690775"/>
                </a:lnTo>
                <a:lnTo>
                  <a:pt x="0" y="46907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222650" y="9534"/>
            <a:ext cx="11842700" cy="14593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61"/>
              </a:lnSpc>
              <a:spcBef>
                <a:spcPct val="0"/>
              </a:spcBef>
            </a:pPr>
            <a:r>
              <a:rPr lang="en-US" b="true" sz="8544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Дослідницький етап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32395" y="0"/>
            <a:ext cx="2185664" cy="2811143"/>
          </a:xfrm>
          <a:custGeom>
            <a:avLst/>
            <a:gdLst/>
            <a:ahLst/>
            <a:cxnLst/>
            <a:rect r="r" b="b" t="t" l="l"/>
            <a:pathLst>
              <a:path h="2811143" w="2185664">
                <a:moveTo>
                  <a:pt x="0" y="0"/>
                </a:moveTo>
                <a:lnTo>
                  <a:pt x="2185664" y="0"/>
                </a:lnTo>
                <a:lnTo>
                  <a:pt x="2185664" y="2811143"/>
                </a:lnTo>
                <a:lnTo>
                  <a:pt x="0" y="2811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939222" y="83176"/>
            <a:ext cx="4146964" cy="3727018"/>
          </a:xfrm>
          <a:custGeom>
            <a:avLst/>
            <a:gdLst/>
            <a:ahLst/>
            <a:cxnLst/>
            <a:rect r="r" b="b" t="t" l="l"/>
            <a:pathLst>
              <a:path h="3727018" w="4146964">
                <a:moveTo>
                  <a:pt x="0" y="0"/>
                </a:moveTo>
                <a:lnTo>
                  <a:pt x="4146964" y="0"/>
                </a:lnTo>
                <a:lnTo>
                  <a:pt x="4146964" y="3727018"/>
                </a:lnTo>
                <a:lnTo>
                  <a:pt x="0" y="37270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589509" y="83176"/>
            <a:ext cx="5162923" cy="3002924"/>
          </a:xfrm>
          <a:custGeom>
            <a:avLst/>
            <a:gdLst/>
            <a:ahLst/>
            <a:cxnLst/>
            <a:rect r="r" b="b" t="t" l="l"/>
            <a:pathLst>
              <a:path h="3002924" w="5162923">
                <a:moveTo>
                  <a:pt x="0" y="0"/>
                </a:moveTo>
                <a:lnTo>
                  <a:pt x="5162922" y="0"/>
                </a:lnTo>
                <a:lnTo>
                  <a:pt x="5162922" y="3002924"/>
                </a:lnTo>
                <a:lnTo>
                  <a:pt x="0" y="30029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186642" y="6283715"/>
            <a:ext cx="3101358" cy="4003285"/>
          </a:xfrm>
          <a:custGeom>
            <a:avLst/>
            <a:gdLst/>
            <a:ahLst/>
            <a:cxnLst/>
            <a:rect r="r" b="b" t="t" l="l"/>
            <a:pathLst>
              <a:path h="4003285" w="3101358">
                <a:moveTo>
                  <a:pt x="0" y="0"/>
                </a:moveTo>
                <a:lnTo>
                  <a:pt x="3101358" y="0"/>
                </a:lnTo>
                <a:lnTo>
                  <a:pt x="3101358" y="4003285"/>
                </a:lnTo>
                <a:lnTo>
                  <a:pt x="0" y="400328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7851" r="0" b="-856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2182" y="6813118"/>
            <a:ext cx="5374218" cy="3693645"/>
          </a:xfrm>
          <a:custGeom>
            <a:avLst/>
            <a:gdLst/>
            <a:ahLst/>
            <a:cxnLst/>
            <a:rect r="r" b="b" t="t" l="l"/>
            <a:pathLst>
              <a:path h="3693645" w="5374218">
                <a:moveTo>
                  <a:pt x="0" y="0"/>
                </a:moveTo>
                <a:lnTo>
                  <a:pt x="5374218" y="0"/>
                </a:lnTo>
                <a:lnTo>
                  <a:pt x="5374218" y="3693646"/>
                </a:lnTo>
                <a:lnTo>
                  <a:pt x="0" y="36936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-3281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718834" y="7200900"/>
            <a:ext cx="5325505" cy="3305864"/>
          </a:xfrm>
          <a:custGeom>
            <a:avLst/>
            <a:gdLst/>
            <a:ahLst/>
            <a:cxnLst/>
            <a:rect r="r" b="b" t="t" l="l"/>
            <a:pathLst>
              <a:path h="3305864" w="5325505">
                <a:moveTo>
                  <a:pt x="0" y="0"/>
                </a:moveTo>
                <a:lnTo>
                  <a:pt x="5325505" y="0"/>
                </a:lnTo>
                <a:lnTo>
                  <a:pt x="5325505" y="3305864"/>
                </a:lnTo>
                <a:lnTo>
                  <a:pt x="0" y="330586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7199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920856" y="83176"/>
            <a:ext cx="5846916" cy="2923458"/>
          </a:xfrm>
          <a:custGeom>
            <a:avLst/>
            <a:gdLst/>
            <a:ahLst/>
            <a:cxnLst/>
            <a:rect r="r" b="b" t="t" l="l"/>
            <a:pathLst>
              <a:path h="2923458" w="5846916">
                <a:moveTo>
                  <a:pt x="0" y="0"/>
                </a:moveTo>
                <a:lnTo>
                  <a:pt x="5846916" y="0"/>
                </a:lnTo>
                <a:lnTo>
                  <a:pt x="5846916" y="2923458"/>
                </a:lnTo>
                <a:lnTo>
                  <a:pt x="0" y="292345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122760" y="7149085"/>
            <a:ext cx="3357679" cy="3357679"/>
          </a:xfrm>
          <a:custGeom>
            <a:avLst/>
            <a:gdLst/>
            <a:ahLst/>
            <a:cxnLst/>
            <a:rect r="r" b="b" t="t" l="l"/>
            <a:pathLst>
              <a:path h="3357679" w="3357679">
                <a:moveTo>
                  <a:pt x="0" y="0"/>
                </a:moveTo>
                <a:lnTo>
                  <a:pt x="3357680" y="0"/>
                </a:lnTo>
                <a:lnTo>
                  <a:pt x="3357680" y="3357679"/>
                </a:lnTo>
                <a:lnTo>
                  <a:pt x="0" y="335767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194447" y="3068456"/>
            <a:ext cx="7573325" cy="4018807"/>
          </a:xfrm>
          <a:custGeom>
            <a:avLst/>
            <a:gdLst/>
            <a:ahLst/>
            <a:cxnLst/>
            <a:rect r="r" b="b" t="t" l="l"/>
            <a:pathLst>
              <a:path h="4018807" w="7573325">
                <a:moveTo>
                  <a:pt x="0" y="0"/>
                </a:moveTo>
                <a:lnTo>
                  <a:pt x="7573325" y="0"/>
                </a:lnTo>
                <a:lnTo>
                  <a:pt x="7573325" y="4018807"/>
                </a:lnTo>
                <a:lnTo>
                  <a:pt x="0" y="401880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6007" t="0" r="-7014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3275" y="3086100"/>
            <a:ext cx="6018918" cy="3457863"/>
          </a:xfrm>
          <a:custGeom>
            <a:avLst/>
            <a:gdLst/>
            <a:ahLst/>
            <a:cxnLst/>
            <a:rect r="r" b="b" t="t" l="l"/>
            <a:pathLst>
              <a:path h="3457863" w="6018918">
                <a:moveTo>
                  <a:pt x="0" y="0"/>
                </a:moveTo>
                <a:lnTo>
                  <a:pt x="6018918" y="0"/>
                </a:lnTo>
                <a:lnTo>
                  <a:pt x="6018918" y="3457863"/>
                </a:lnTo>
                <a:lnTo>
                  <a:pt x="0" y="345786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7220" t="0" r="-1722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3767772" y="3500948"/>
            <a:ext cx="4508317" cy="2782767"/>
          </a:xfrm>
          <a:custGeom>
            <a:avLst/>
            <a:gdLst/>
            <a:ahLst/>
            <a:cxnLst/>
            <a:rect r="r" b="b" t="t" l="l"/>
            <a:pathLst>
              <a:path h="2782767" w="4508317">
                <a:moveTo>
                  <a:pt x="0" y="0"/>
                </a:moveTo>
                <a:lnTo>
                  <a:pt x="4508317" y="0"/>
                </a:lnTo>
                <a:lnTo>
                  <a:pt x="4508317" y="2782767"/>
                </a:lnTo>
                <a:lnTo>
                  <a:pt x="0" y="2782767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5550" t="0" r="-4673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6194447" y="5860047"/>
            <a:ext cx="634603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1.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970969" y="-50174"/>
            <a:ext cx="821234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2.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252005" y="2266467"/>
            <a:ext cx="834182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3.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89509" y="171091"/>
            <a:ext cx="823912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4.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194297" y="6307568"/>
            <a:ext cx="827633" cy="2520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5.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6412480" y="7067550"/>
            <a:ext cx="833140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6.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2182" y="1851619"/>
            <a:ext cx="776883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7.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272939" y="7067550"/>
            <a:ext cx="835075" cy="25203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8.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3939222" y="5049234"/>
            <a:ext cx="833140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9.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32395" y="6686838"/>
            <a:ext cx="1250752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10.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12182" y="2952750"/>
            <a:ext cx="1045666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11.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508571" y="4572979"/>
            <a:ext cx="5714021" cy="5714021"/>
          </a:xfrm>
          <a:custGeom>
            <a:avLst/>
            <a:gdLst/>
            <a:ahLst/>
            <a:cxnLst/>
            <a:rect r="r" b="b" t="t" l="l"/>
            <a:pathLst>
              <a:path h="5714021" w="5714021">
                <a:moveTo>
                  <a:pt x="0" y="0"/>
                </a:moveTo>
                <a:lnTo>
                  <a:pt x="5714021" y="0"/>
                </a:lnTo>
                <a:lnTo>
                  <a:pt x="5714021" y="5714021"/>
                </a:lnTo>
                <a:lnTo>
                  <a:pt x="0" y="57140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651092" y="27975"/>
            <a:ext cx="5636908" cy="5636908"/>
          </a:xfrm>
          <a:custGeom>
            <a:avLst/>
            <a:gdLst/>
            <a:ahLst/>
            <a:cxnLst/>
            <a:rect r="r" b="b" t="t" l="l"/>
            <a:pathLst>
              <a:path h="5636908" w="5636908">
                <a:moveTo>
                  <a:pt x="0" y="0"/>
                </a:moveTo>
                <a:lnTo>
                  <a:pt x="5636908" y="0"/>
                </a:lnTo>
                <a:lnTo>
                  <a:pt x="5636908" y="5636909"/>
                </a:lnTo>
                <a:lnTo>
                  <a:pt x="0" y="56369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-161925"/>
            <a:ext cx="8957370" cy="657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82"/>
              </a:lnSpc>
            </a:pPr>
            <a:r>
              <a:rPr lang="en-US" sz="8273" b="true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Групи: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«Природа», 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«Промисловість»,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«Харчування», 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«Металургія» 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344785"/>
            <a:ext cx="18470761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 i="true">
                <a:solidFill>
                  <a:srgbClr val="000000"/>
                </a:solidFill>
                <a:latin typeface="Open Sauce SemiBold Italics"/>
                <a:ea typeface="Open Sauce SemiBold Italics"/>
                <a:cs typeface="Open Sauce SemiBold Italics"/>
                <a:sym typeface="Open Sauce SemiBold Italics"/>
              </a:rPr>
              <a:t>Узагальнення та систематизація знань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2690741"/>
            <a:ext cx="18288000" cy="6567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75"/>
              </a:lnSpc>
              <a:spcBef>
                <a:spcPct val="0"/>
              </a:spcBef>
            </a:pPr>
            <a:r>
              <a:rPr lang="en-US" b="true" sz="533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Повернемось до запитань, які ми ставили на початку уроку:</a:t>
            </a:r>
          </a:p>
          <a:p>
            <a:pPr algn="ctr">
              <a:lnSpc>
                <a:spcPts val="7475"/>
              </a:lnSpc>
              <a:spcBef>
                <a:spcPct val="0"/>
              </a:spcBef>
            </a:pPr>
            <a:r>
              <a:rPr lang="en-US" b="true" sz="533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Які метали взаємодіють з кислотами?</a:t>
            </a:r>
          </a:p>
          <a:p>
            <a:pPr algn="ctr">
              <a:lnSpc>
                <a:spcPts val="7475"/>
              </a:lnSpc>
              <a:spcBef>
                <a:spcPct val="0"/>
              </a:spcBef>
            </a:pPr>
            <a:r>
              <a:rPr lang="en-US" b="true" sz="533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Яка речовина утворюється в результаті реакції різних речовин з кислотами?</a:t>
            </a:r>
          </a:p>
          <a:p>
            <a:pPr algn="ctr">
              <a:lnSpc>
                <a:spcPts val="7475"/>
              </a:lnSpc>
              <a:spcBef>
                <a:spcPct val="0"/>
              </a:spcBef>
            </a:pPr>
            <a:r>
              <a:rPr lang="en-US" b="true" sz="533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Що спільного у продемонстрованих на початку уроку дослідах?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5471" y="5143500"/>
            <a:ext cx="5185383" cy="5185383"/>
          </a:xfrm>
          <a:custGeom>
            <a:avLst/>
            <a:gdLst/>
            <a:ahLst/>
            <a:cxnLst/>
            <a:rect r="r" b="b" t="t" l="l"/>
            <a:pathLst>
              <a:path h="5185383" w="5185383">
                <a:moveTo>
                  <a:pt x="0" y="0"/>
                </a:moveTo>
                <a:lnTo>
                  <a:pt x="5185383" y="0"/>
                </a:lnTo>
                <a:lnTo>
                  <a:pt x="5185383" y="5185383"/>
                </a:lnTo>
                <a:lnTo>
                  <a:pt x="0" y="51853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6319391" y="68560"/>
            <a:ext cx="4849118" cy="13030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02"/>
              </a:lnSpc>
              <a:spcBef>
                <a:spcPct val="0"/>
              </a:spcBef>
            </a:pPr>
            <a:r>
              <a:rPr lang="en-US" b="true" sz="7573" i="true">
                <a:solidFill>
                  <a:srgbClr val="000000"/>
                </a:solidFill>
                <a:latin typeface="Open Sauce SemiBold Bold Italics"/>
                <a:ea typeface="Open Sauce SemiBold Bold Italics"/>
                <a:cs typeface="Open Sauce SemiBold Bold Italics"/>
                <a:sym typeface="Open Sauce SemiBold Bold Italics"/>
              </a:rPr>
              <a:t>Рефлексія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1337269"/>
            <a:ext cx="18288000" cy="38062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Сформулюйте ,що вас здивувало, запам’яталося, застосуєте у житті.</a:t>
            </a:r>
          </a:p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Відповіді подайте у вигляді хмари слів. 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bg>
      <p:bgPr>
        <a:solidFill>
          <a:srgbClr val="7FC2D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110335" y="601960"/>
            <a:ext cx="9438680" cy="123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2"/>
              </a:lnSpc>
              <a:spcBef>
                <a:spcPct val="0"/>
              </a:spcBef>
            </a:pPr>
            <a:r>
              <a:rPr lang="en-US" b="true" sz="7273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Д</a:t>
            </a:r>
            <a:r>
              <a:rPr lang="en-US" b="true" sz="7273">
                <a:solidFill>
                  <a:srgbClr val="000000"/>
                </a:solidFill>
                <a:latin typeface="Open Sauce SemiBold Bold"/>
                <a:ea typeface="Open Sauce SemiBold Bold"/>
                <a:cs typeface="Open Sauce SemiBold Bold"/>
                <a:sym typeface="Open Sauce SemiBold Bold"/>
              </a:rPr>
              <a:t>омашнє завдання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85750" y="2474193"/>
            <a:ext cx="17545050" cy="43914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63"/>
              </a:lnSpc>
              <a:spcBef>
                <a:spcPct val="0"/>
              </a:spcBef>
            </a:pPr>
            <a:r>
              <a:rPr lang="en-US" sz="625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1.</a:t>
            </a:r>
            <a:r>
              <a:rPr lang="en-US" b="true" sz="625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Опрацювати відповідний параграф підручника.</a:t>
            </a:r>
          </a:p>
          <a:p>
            <a:pPr algn="ctr">
              <a:lnSpc>
                <a:spcPts val="8763"/>
              </a:lnSpc>
              <a:spcBef>
                <a:spcPct val="0"/>
              </a:spcBef>
            </a:pPr>
            <a:r>
              <a:rPr lang="en-US" b="true" sz="6259">
                <a:solidFill>
                  <a:srgbClr val="000000"/>
                </a:solidFill>
                <a:latin typeface="Open Sauce SemiBold"/>
                <a:ea typeface="Open Sauce SemiBold"/>
                <a:cs typeface="Open Sauce SemiBold"/>
                <a:sym typeface="Open Sauce SemiBold"/>
              </a:rPr>
              <a:t>2.Здійснити домашній експеримент. Взаємодія яєчної шкаралупи з оцтом.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DAGgyQM0744</dc:identifier>
  <dcterms:modified xsi:type="dcterms:W3CDTF">2011-08-01T06:04:30Z</dcterms:modified>
  <cp:revision>1</cp:revision>
  <dc:title>Хімічні властивості кислот. Реакція нейтралізації.</dc:title>
</cp:coreProperties>
</file>