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796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329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896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46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98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648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666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870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208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8409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24236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6273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559990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33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2054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22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E5A23-9BF4-4887-AB8F-60D3B83673B4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62F480E-53AC-4566-8CED-D2D38E080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538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2263" y="696035"/>
            <a:ext cx="9444250" cy="3589361"/>
          </a:xfrm>
        </p:spPr>
        <p:txBody>
          <a:bodyPr/>
          <a:lstStyle/>
          <a:p>
            <a:pPr algn="ctr"/>
            <a:r>
              <a:rPr lang="en-US" sz="4000" b="1" dirty="0"/>
              <a:t>Тема. </a:t>
            </a:r>
            <a:r>
              <a:rPr lang="uk-UA" sz="4000" b="1" dirty="0"/>
              <a:t>Хімічні властивості кисню: взаємодія з простими речовинами(вуглець,  водень, сірка, магній, залізо, мідь). Реакція сполучення</a:t>
            </a:r>
            <a:r>
              <a:rPr lang="en-US" sz="4000" b="1" dirty="0"/>
              <a:t>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05266" y="4050833"/>
            <a:ext cx="3671247" cy="2117955"/>
          </a:xfrm>
        </p:spPr>
        <p:txBody>
          <a:bodyPr/>
          <a:lstStyle/>
          <a:p>
            <a:pPr algn="l"/>
            <a:r>
              <a:rPr lang="ru-RU" sz="2400" dirty="0" err="1" smtClean="0"/>
              <a:t>Підготувала</a:t>
            </a:r>
            <a:r>
              <a:rPr lang="ru-RU" sz="2400" dirty="0" smtClean="0"/>
              <a:t> </a:t>
            </a:r>
          </a:p>
          <a:p>
            <a:pPr algn="l"/>
            <a:r>
              <a:rPr lang="uk-UA" sz="2400" dirty="0" smtClean="0"/>
              <a:t>Для учнів 7 класу </a:t>
            </a:r>
          </a:p>
          <a:p>
            <a:pPr algn="l"/>
            <a:r>
              <a:rPr lang="uk-UA" sz="2400" dirty="0" smtClean="0"/>
              <a:t>Вчитель хімії </a:t>
            </a:r>
          </a:p>
          <a:p>
            <a:pPr algn="l"/>
            <a:r>
              <a:rPr lang="uk-UA" sz="2400" dirty="0" err="1" smtClean="0"/>
              <a:t>Мандзюк</a:t>
            </a:r>
            <a:r>
              <a:rPr lang="uk-UA" sz="2400" dirty="0" smtClean="0"/>
              <a:t> Марія Іванівна</a:t>
            </a:r>
            <a:endParaRPr lang="ru-RU" sz="2400" dirty="0" smtClean="0"/>
          </a:p>
          <a:p>
            <a:pPr algn="l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51" y="3807726"/>
            <a:ext cx="5431809" cy="2797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861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err="1"/>
              <a:t>Девіз</a:t>
            </a:r>
            <a:r>
              <a:rPr lang="uk-UA" b="1" i="1" dirty="0"/>
              <a:t> уроку</a:t>
            </a:r>
            <a:r>
              <a:rPr lang="ru-RU" b="1" i="1" dirty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42197"/>
            <a:ext cx="8596668" cy="4499165"/>
          </a:xfrm>
        </p:spPr>
        <p:txBody>
          <a:bodyPr/>
          <a:lstStyle/>
          <a:p>
            <a:r>
              <a:rPr lang="uk-UA" sz="2400" b="1" i="1" dirty="0"/>
              <a:t>Збиратися  разом – це початок,</a:t>
            </a:r>
            <a:br>
              <a:rPr lang="uk-UA" sz="2400" b="1" i="1" dirty="0"/>
            </a:br>
            <a:r>
              <a:rPr lang="uk-UA" sz="2400" b="1" i="1" dirty="0"/>
              <a:t>триматися  разом- це процес,</a:t>
            </a:r>
            <a:br>
              <a:rPr lang="uk-UA" sz="2400" b="1" i="1" dirty="0"/>
            </a:br>
            <a:r>
              <a:rPr lang="uk-UA" sz="2400" b="1" i="1" dirty="0"/>
              <a:t>працювати  разом – це успіх</a:t>
            </a:r>
            <a:br>
              <a:rPr lang="uk-UA" sz="2400" b="1" i="1" dirty="0"/>
            </a:br>
            <a:r>
              <a:rPr lang="ru-RU" sz="2400" b="1" i="1" dirty="0"/>
              <a:t>                                    Г.ФОРД</a:t>
            </a:r>
            <a:endParaRPr lang="ru-RU" sz="2400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230" y="3152634"/>
            <a:ext cx="8543498" cy="358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90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Мета: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55845"/>
            <a:ext cx="8596668" cy="4954137"/>
          </a:xfrm>
        </p:spPr>
        <p:txBody>
          <a:bodyPr>
            <a:noAutofit/>
          </a:bodyPr>
          <a:lstStyle/>
          <a:p>
            <a:pPr lvl="0"/>
            <a:r>
              <a:rPr lang="uk-UA" sz="2400" dirty="0"/>
              <a:t>розвивати пізнавальні навички індивідуальної роботи з текстом, у групі, уміння слухати, логічне мислення, дослідницькі навички;</a:t>
            </a:r>
            <a:endParaRPr lang="ru-RU" sz="2400" dirty="0"/>
          </a:p>
          <a:p>
            <a:pPr lvl="0"/>
            <a:r>
              <a:rPr lang="uk-UA" sz="2400" dirty="0"/>
              <a:t>розвивати предметну і ключові компетентності учня, його екологічну культуру, навички безпечного поводження з речовинами, роль хімічних знань у поясненні природи речовин і суті хімічних явищ;</a:t>
            </a:r>
            <a:endParaRPr lang="ru-RU" sz="2400" dirty="0"/>
          </a:p>
          <a:p>
            <a:pPr lvl="0"/>
            <a:r>
              <a:rPr lang="uk-UA" sz="2400" dirty="0"/>
              <a:t>розвивати вміння записувати хімічні рівняння реакцій сполучення і розставляти коефіцієнти у реакціях;</a:t>
            </a:r>
            <a:endParaRPr lang="ru-RU" sz="2400" dirty="0"/>
          </a:p>
          <a:p>
            <a:pPr lvl="0"/>
            <a:r>
              <a:rPr lang="uk-UA" sz="2400" dirty="0"/>
              <a:t>стимулювати розвитку учнів до самоосвіти</a:t>
            </a:r>
            <a:r>
              <a:rPr lang="uk-UA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84715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09183"/>
            <a:ext cx="8596668" cy="1392072"/>
          </a:xfrm>
        </p:spPr>
        <p:txBody>
          <a:bodyPr>
            <a:normAutofit fontScale="90000"/>
          </a:bodyPr>
          <a:lstStyle/>
          <a:p>
            <a:r>
              <a:rPr lang="uk-UA" b="1" u="sng" dirty="0"/>
              <a:t>Прийом «Вірю - не вірю»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(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uk-UA" dirty="0" smtClean="0"/>
              <a:t>запропонованих </a:t>
            </a:r>
            <a:r>
              <a:rPr lang="uk-UA" dirty="0"/>
              <a:t>тверджень виберіть </a:t>
            </a:r>
            <a:r>
              <a:rPr lang="uk-UA" dirty="0" smtClean="0"/>
              <a:t>вірні)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194" y="1610436"/>
            <a:ext cx="11559654" cy="4258101"/>
          </a:xfrm>
        </p:spPr>
        <p:txBody>
          <a:bodyPr>
            <a:noAutofit/>
          </a:bodyPr>
          <a:lstStyle/>
          <a:p>
            <a:r>
              <a:rPr lang="uk-UA" dirty="0"/>
              <a:t>1. Молекула кисню складається з двох атомів </a:t>
            </a:r>
            <a:r>
              <a:rPr lang="uk-UA" dirty="0" err="1"/>
              <a:t>Оксигену</a:t>
            </a:r>
            <a:r>
              <a:rPr lang="uk-UA" dirty="0" smtClean="0"/>
              <a:t>.</a:t>
            </a:r>
          </a:p>
          <a:p>
            <a:r>
              <a:rPr lang="uk-UA" dirty="0"/>
              <a:t>2</a:t>
            </a:r>
            <a:r>
              <a:rPr lang="uk-UA" dirty="0" smtClean="0"/>
              <a:t>. </a:t>
            </a:r>
            <a:r>
              <a:rPr lang="uk-UA" dirty="0"/>
              <a:t>До складу молекули озону входить три атоми </a:t>
            </a:r>
            <a:r>
              <a:rPr lang="uk-UA" dirty="0" err="1"/>
              <a:t>Оксигену</a:t>
            </a:r>
            <a:r>
              <a:rPr lang="uk-UA" dirty="0" smtClean="0"/>
              <a:t>.</a:t>
            </a:r>
          </a:p>
          <a:p>
            <a:r>
              <a:rPr lang="uk-UA" dirty="0" smtClean="0"/>
              <a:t>3</a:t>
            </a:r>
            <a:r>
              <a:rPr lang="uk-UA" dirty="0"/>
              <a:t>. У природі кисень зустрічається тільки у вигляді </a:t>
            </a:r>
            <a:r>
              <a:rPr lang="uk-UA" dirty="0" err="1"/>
              <a:t>сполук</a:t>
            </a:r>
            <a:r>
              <a:rPr lang="uk-UA" dirty="0" smtClean="0"/>
              <a:t>.</a:t>
            </a:r>
          </a:p>
          <a:p>
            <a:r>
              <a:rPr lang="uk-UA" dirty="0" smtClean="0"/>
              <a:t>4</a:t>
            </a:r>
            <a:r>
              <a:rPr lang="uk-UA" dirty="0"/>
              <a:t>. За звичайних умов кисень безбарвний газ без запаху та кольору</a:t>
            </a:r>
            <a:r>
              <a:rPr lang="uk-UA" dirty="0" smtClean="0"/>
              <a:t>.</a:t>
            </a:r>
          </a:p>
          <a:p>
            <a:r>
              <a:rPr lang="uk-UA" dirty="0" smtClean="0"/>
              <a:t>5</a:t>
            </a:r>
            <a:r>
              <a:rPr lang="uk-UA" dirty="0"/>
              <a:t>. Кисень безбарвний навіть у твердому та рідкому стані</a:t>
            </a:r>
            <a:r>
              <a:rPr lang="uk-UA" dirty="0" smtClean="0"/>
              <a:t>.</a:t>
            </a:r>
          </a:p>
          <a:p>
            <a:r>
              <a:rPr lang="uk-UA" dirty="0" smtClean="0"/>
              <a:t>6</a:t>
            </a:r>
            <a:r>
              <a:rPr lang="uk-UA" dirty="0"/>
              <a:t>. Чистий кисень легший за повітря, тому завжди піднімається вгору</a:t>
            </a:r>
            <a:r>
              <a:rPr lang="uk-UA" dirty="0" smtClean="0"/>
              <a:t>.</a:t>
            </a:r>
          </a:p>
          <a:p>
            <a:r>
              <a:rPr lang="uk-UA" dirty="0" smtClean="0"/>
              <a:t>7</a:t>
            </a:r>
            <a:r>
              <a:rPr lang="uk-UA" dirty="0"/>
              <a:t>. Кисень добре розчиняється у воді</a:t>
            </a:r>
            <a:r>
              <a:rPr lang="uk-UA" dirty="0" smtClean="0"/>
              <a:t>.</a:t>
            </a:r>
          </a:p>
          <a:p>
            <a:r>
              <a:rPr lang="uk-UA" dirty="0" smtClean="0"/>
              <a:t>8</a:t>
            </a:r>
            <a:r>
              <a:rPr lang="uk-UA" dirty="0"/>
              <a:t>. Кисень – метал</a:t>
            </a:r>
            <a:r>
              <a:rPr lang="uk-UA" dirty="0" smtClean="0"/>
              <a:t>.</a:t>
            </a:r>
          </a:p>
          <a:p>
            <a:r>
              <a:rPr lang="uk-UA" dirty="0" smtClean="0"/>
              <a:t>9</a:t>
            </a:r>
            <a:r>
              <a:rPr lang="uk-UA" dirty="0"/>
              <a:t>. Добути кисень в лабораторії можна розкладаючи складні речовини, які містять </a:t>
            </a:r>
            <a:r>
              <a:rPr lang="uk-UA" dirty="0" err="1"/>
              <a:t>Оксиген</a:t>
            </a:r>
            <a:r>
              <a:rPr lang="uk-UA" dirty="0" smtClean="0"/>
              <a:t>.</a:t>
            </a:r>
          </a:p>
          <a:p>
            <a:r>
              <a:rPr lang="uk-UA" dirty="0" smtClean="0"/>
              <a:t>10</a:t>
            </a:r>
            <a:r>
              <a:rPr lang="uk-UA" dirty="0"/>
              <a:t>. Речовини, які прискорюють хімічну реакцію називають каталізаторами</a:t>
            </a:r>
            <a:r>
              <a:rPr lang="uk-UA" dirty="0" smtClean="0"/>
              <a:t>.</a:t>
            </a:r>
          </a:p>
          <a:p>
            <a:r>
              <a:rPr lang="uk-UA" dirty="0" smtClean="0"/>
              <a:t>11</a:t>
            </a:r>
            <a:r>
              <a:rPr lang="uk-UA" dirty="0"/>
              <a:t>. Кисень не підтримує горіння</a:t>
            </a:r>
            <a:r>
              <a:rPr lang="uk-UA" dirty="0" smtClean="0"/>
              <a:t>.</a:t>
            </a:r>
          </a:p>
          <a:p>
            <a:r>
              <a:rPr lang="uk-UA" dirty="0" smtClean="0"/>
              <a:t>12</a:t>
            </a:r>
            <a:r>
              <a:rPr lang="uk-UA" dirty="0"/>
              <a:t>. Якщо з однієї речовини утворюється декілька реакцію називають розкладом</a:t>
            </a:r>
            <a:r>
              <a:rPr lang="uk-UA" dirty="0" smtClean="0"/>
              <a:t>.</a:t>
            </a:r>
          </a:p>
          <a:p>
            <a:r>
              <a:rPr lang="uk-UA" dirty="0" smtClean="0"/>
              <a:t>13</a:t>
            </a:r>
            <a:r>
              <a:rPr lang="uk-UA" dirty="0"/>
              <a:t>. В чистому кисні речовина горить більш активно.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6044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Обговоримо такі важливі питання: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uk-UA" sz="2800" dirty="0"/>
              <a:t>Чи хімічно активний кисень?</a:t>
            </a:r>
            <a:endParaRPr lang="ru-RU" sz="2800" dirty="0"/>
          </a:p>
          <a:p>
            <a:pPr lvl="0"/>
            <a:r>
              <a:rPr lang="uk-UA" sz="2800" dirty="0"/>
              <a:t>Якщо так, то з якими речовинами він може взаємодіяти?</a:t>
            </a:r>
            <a:endParaRPr lang="ru-RU" sz="2800" dirty="0"/>
          </a:p>
          <a:p>
            <a:pPr lvl="0"/>
            <a:r>
              <a:rPr lang="uk-UA" sz="2800" dirty="0"/>
              <a:t>Які реакції називаються сполучення? </a:t>
            </a:r>
            <a:r>
              <a:rPr lang="uk-UA" sz="2800" dirty="0" err="1"/>
              <a:t>Яий</a:t>
            </a:r>
            <a:r>
              <a:rPr lang="uk-UA" sz="2800" dirty="0"/>
              <a:t> їх загальний вигляд?</a:t>
            </a:r>
            <a:endParaRPr lang="ru-RU" sz="2800" dirty="0"/>
          </a:p>
          <a:p>
            <a:pPr lvl="0"/>
            <a:r>
              <a:rPr lang="uk-UA" sz="2800" dirty="0"/>
              <a:t>Чи вступає в хімічну взаємодію кисень з вуглецем,  воднем, сіркою, магнієм, залізом та міддю? 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8133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Правила: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Реакції окиснення </a:t>
            </a:r>
            <a:r>
              <a:rPr lang="uk-UA" sz="2800" b="1" dirty="0"/>
              <a:t>- реакції взаємодії речовин з киснем.</a:t>
            </a:r>
            <a:endParaRPr lang="ru-RU" sz="2800" dirty="0"/>
          </a:p>
          <a:p>
            <a:r>
              <a:rPr lang="uk-UA" sz="2800" b="1" dirty="0" smtClean="0">
                <a:solidFill>
                  <a:srgbClr val="FF0000"/>
                </a:solidFill>
              </a:rPr>
              <a:t>Горіння</a:t>
            </a:r>
            <a:r>
              <a:rPr lang="uk-UA" sz="2800" b="1" dirty="0" smtClean="0"/>
              <a:t> </a:t>
            </a:r>
            <a:r>
              <a:rPr lang="uk-UA" sz="2800" b="1" dirty="0"/>
              <a:t>– швидкий процес окиснення речовин, що супроводжуються виділенням великої кількості теплоти і, здебільшого, світла</a:t>
            </a:r>
            <a:r>
              <a:rPr lang="uk-UA" sz="2800" b="1" dirty="0" smtClean="0"/>
              <a:t>.</a:t>
            </a:r>
          </a:p>
          <a:p>
            <a:r>
              <a:rPr lang="uk-UA" sz="2800" b="1" dirty="0">
                <a:solidFill>
                  <a:srgbClr val="FF0000"/>
                </a:solidFill>
              </a:rPr>
              <a:t>Реакції сполучення </a:t>
            </a:r>
            <a:r>
              <a:rPr lang="uk-UA" sz="2800" b="1" dirty="0"/>
              <a:t>– реакції, у яких із двох простих або складних речовин утворюється одна речовина. Загальний вигляд: А + В = АВ</a:t>
            </a:r>
            <a:endParaRPr lang="ru-RU" sz="2800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63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787" y="1132764"/>
            <a:ext cx="7397087" cy="28829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913" y="4015740"/>
            <a:ext cx="7246961" cy="237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782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40" y="327546"/>
            <a:ext cx="9999260" cy="6530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69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Горіння фосфору в кисні.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43" y="2115404"/>
            <a:ext cx="3357349" cy="429904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2436125"/>
            <a:ext cx="3333750" cy="369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732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4" y="504967"/>
            <a:ext cx="8284191" cy="513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586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844" y="1037230"/>
            <a:ext cx="7151427" cy="466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256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Розставте</a:t>
            </a:r>
            <a:r>
              <a:rPr lang="uk-UA" dirty="0" smtClean="0"/>
              <a:t> </a:t>
            </a:r>
            <a:r>
              <a:rPr lang="uk-UA" dirty="0"/>
              <a:t>коефіцієнти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sz="4000" dirty="0"/>
              <a:t>C + O</a:t>
            </a:r>
            <a:r>
              <a:rPr lang="pt-BR" sz="4000" baseline="-25000" dirty="0"/>
              <a:t>2 </a:t>
            </a:r>
            <a:r>
              <a:rPr lang="pt-BR" sz="4000" dirty="0"/>
              <a:t>= CO</a:t>
            </a:r>
            <a:r>
              <a:rPr lang="pt-BR" sz="4000" baseline="-25000" dirty="0"/>
              <a:t>2</a:t>
            </a:r>
            <a:r>
              <a:rPr lang="pt-BR" sz="4000" dirty="0"/>
              <a:t>↑</a:t>
            </a:r>
            <a:endParaRPr lang="ru-RU" sz="4000" dirty="0"/>
          </a:p>
          <a:p>
            <a:r>
              <a:rPr lang="pt-BR" sz="4000" dirty="0"/>
              <a:t>S + O</a:t>
            </a:r>
            <a:r>
              <a:rPr lang="pt-BR" sz="4000" baseline="-25000" dirty="0"/>
              <a:t>2</a:t>
            </a:r>
            <a:r>
              <a:rPr lang="pt-BR" sz="4000" dirty="0"/>
              <a:t> = SO</a:t>
            </a:r>
            <a:r>
              <a:rPr lang="pt-BR" sz="4000" baseline="-25000" dirty="0"/>
              <a:t>2</a:t>
            </a:r>
            <a:r>
              <a:rPr lang="pt-BR" sz="4000" dirty="0"/>
              <a:t>↑</a:t>
            </a:r>
            <a:endParaRPr lang="ru-RU" sz="4000" dirty="0"/>
          </a:p>
          <a:p>
            <a:r>
              <a:rPr lang="pt-BR" sz="4000" dirty="0" smtClean="0"/>
              <a:t>P </a:t>
            </a:r>
            <a:r>
              <a:rPr lang="pt-BR" sz="4000" dirty="0"/>
              <a:t>+ </a:t>
            </a:r>
            <a:r>
              <a:rPr lang="pt-BR" sz="4000" b="1" dirty="0"/>
              <a:t>5</a:t>
            </a:r>
            <a:r>
              <a:rPr lang="pt-BR" sz="4000" dirty="0"/>
              <a:t>O</a:t>
            </a:r>
            <a:r>
              <a:rPr lang="pt-BR" sz="4000" baseline="-25000" dirty="0"/>
              <a:t>2</a:t>
            </a:r>
            <a:r>
              <a:rPr lang="pt-BR" sz="4000" dirty="0"/>
              <a:t> =</a:t>
            </a:r>
            <a:r>
              <a:rPr lang="pt-BR" sz="4000" b="1" dirty="0"/>
              <a:t> </a:t>
            </a:r>
            <a:r>
              <a:rPr lang="pt-BR" sz="4000" dirty="0" smtClean="0"/>
              <a:t>P</a:t>
            </a:r>
            <a:r>
              <a:rPr lang="pt-BR" sz="4000" baseline="-25000" dirty="0" smtClean="0"/>
              <a:t>2</a:t>
            </a:r>
            <a:r>
              <a:rPr lang="pt-BR" sz="4000" dirty="0" smtClean="0"/>
              <a:t>O</a:t>
            </a:r>
            <a:r>
              <a:rPr lang="pt-BR" sz="4000" baseline="-25000" dirty="0" smtClean="0"/>
              <a:t>5</a:t>
            </a:r>
            <a:endParaRPr lang="ru-RU" sz="4000" dirty="0"/>
          </a:p>
          <a:p>
            <a:r>
              <a:rPr lang="pt-BR" sz="4000" dirty="0" smtClean="0"/>
              <a:t>Fe </a:t>
            </a:r>
            <a:r>
              <a:rPr lang="pt-BR" sz="4000" dirty="0"/>
              <a:t>+ </a:t>
            </a:r>
            <a:r>
              <a:rPr lang="pt-BR" sz="4000" dirty="0" smtClean="0"/>
              <a:t>O</a:t>
            </a:r>
            <a:r>
              <a:rPr lang="pt-BR" sz="4000" baseline="-25000" dirty="0" smtClean="0"/>
              <a:t>2</a:t>
            </a:r>
            <a:r>
              <a:rPr lang="pt-BR" sz="4000" dirty="0" smtClean="0"/>
              <a:t> </a:t>
            </a:r>
            <a:r>
              <a:rPr lang="pt-BR" sz="4000" dirty="0"/>
              <a:t>= </a:t>
            </a:r>
            <a:r>
              <a:rPr lang="pt-BR" sz="4000" dirty="0" smtClean="0"/>
              <a:t>Fe</a:t>
            </a:r>
            <a:r>
              <a:rPr lang="pt-BR" sz="4000" baseline="-25000" dirty="0" smtClean="0"/>
              <a:t>2</a:t>
            </a:r>
            <a:r>
              <a:rPr lang="pt-BR" sz="4000" dirty="0" smtClean="0"/>
              <a:t>O</a:t>
            </a:r>
            <a:r>
              <a:rPr lang="pt-BR" sz="4000" baseline="-25000" dirty="0" smtClean="0"/>
              <a:t>3</a:t>
            </a:r>
            <a:endParaRPr lang="ru-RU" sz="4000" dirty="0"/>
          </a:p>
          <a:p>
            <a:r>
              <a:rPr lang="pt-BR" sz="4000" dirty="0" smtClean="0"/>
              <a:t>Mg </a:t>
            </a:r>
            <a:r>
              <a:rPr lang="pt-BR" sz="4000" dirty="0"/>
              <a:t>+ O</a:t>
            </a:r>
            <a:r>
              <a:rPr lang="pt-BR" sz="4000" baseline="-25000" dirty="0"/>
              <a:t>2 </a:t>
            </a:r>
            <a:r>
              <a:rPr lang="pt-BR" sz="4000" dirty="0"/>
              <a:t>= </a:t>
            </a:r>
            <a:r>
              <a:rPr lang="pt-BR" sz="4000" dirty="0" smtClean="0"/>
              <a:t>MgO</a:t>
            </a:r>
            <a:endParaRPr lang="ru-RU" sz="4000" dirty="0"/>
          </a:p>
          <a:p>
            <a:r>
              <a:rPr lang="pt-BR" sz="4000" dirty="0" smtClean="0"/>
              <a:t>Cu </a:t>
            </a:r>
            <a:r>
              <a:rPr lang="pt-BR" sz="4000" dirty="0"/>
              <a:t>+ O</a:t>
            </a:r>
            <a:r>
              <a:rPr lang="pt-BR" sz="4000" baseline="-25000" dirty="0"/>
              <a:t>2 </a:t>
            </a:r>
            <a:r>
              <a:rPr lang="pt-BR" sz="4000" dirty="0"/>
              <a:t>= </a:t>
            </a:r>
            <a:r>
              <a:rPr lang="pt-BR" sz="4000" dirty="0" smtClean="0"/>
              <a:t>CuO</a:t>
            </a:r>
            <a:endParaRPr lang="ru-RU" sz="4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3118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Дайте відповідь на питання:</a:t>
            </a: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09433" y="2023483"/>
            <a:ext cx="9294125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1.Складіть рівняння реакцій горіння таких речовин: а) алюмінію; б) силі­цію; в) срібла.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alt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kumimoji="0" lang="uk-UA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Складіть рівняння реакцій добування оксидів Кальцію, Літію та Гідро­гену з простих речовин.</a:t>
            </a:r>
            <a:r>
              <a:rPr kumimoji="0" lang="uk-UA" altLang="ru-RU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alt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kumimoji="0" lang="uk-UA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Унаслідок взаємодії кисню масою 13,5 г із сіркою утворився </a:t>
            </a:r>
            <a:r>
              <a:rPr kumimoji="0" lang="uk-UA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сульфур</a:t>
            </a:r>
            <a:r>
              <a:rPr kumimoji="0" lang="uk-UA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(І\/) оксид 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</a:t>
            </a:r>
            <a:r>
              <a:rPr kumimoji="0" lang="uk-UA" altLang="ru-RU" sz="24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kumimoji="0" lang="uk-UA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масою 27 г. Яка маса сірки згоріла під час реакції?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4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kumimoji="0" lang="uk-UA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 результаті згоряння сірковуглецю С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</a:t>
            </a:r>
            <a:r>
              <a:rPr kumimoji="0" lang="uk-UA" altLang="ru-RU" sz="24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kumimoji="0" lang="uk-UA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витрачено кисень масою 24 г і утворилися карбон(І\/) оксид масою 11 г і </a:t>
            </a:r>
            <a:r>
              <a:rPr kumimoji="0" lang="uk-UA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сульфур</a:t>
            </a:r>
            <a:r>
              <a:rPr kumimoji="0" lang="uk-UA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(І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</a:t>
            </a:r>
            <a:r>
              <a:rPr kumimoji="0" lang="uk-UA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оксид масою 32 г. Складіть рівняння цієї реакції та обчисліть масу сірковуглецю, що згорів.</a:t>
            </a:r>
            <a:endParaRPr kumimoji="0" lang="uk-UA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985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uk-UA" dirty="0"/>
              <a:t>О</a:t>
            </a:r>
            <a:r>
              <a:rPr lang="uk-UA" dirty="0" smtClean="0"/>
              <a:t>працювати конспект та </a:t>
            </a:r>
            <a:r>
              <a:rPr lang="uk-UA" dirty="0"/>
              <a:t>підготувати </a:t>
            </a:r>
            <a:r>
              <a:rPr lang="uk-UA" dirty="0" smtClean="0"/>
              <a:t>повідомлення на одну з перелічених тем: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uk-UA" sz="2800" dirty="0" smtClean="0"/>
              <a:t>Горіння </a:t>
            </a:r>
            <a:r>
              <a:rPr lang="uk-UA" sz="2800" dirty="0"/>
              <a:t>речовин у повітрі;</a:t>
            </a:r>
            <a:endParaRPr lang="ru-RU" sz="2800" dirty="0"/>
          </a:p>
          <a:p>
            <a:pPr lvl="1"/>
            <a:r>
              <a:rPr lang="uk-UA" sz="2800" dirty="0"/>
              <a:t>Повільне окиснення;</a:t>
            </a:r>
            <a:endParaRPr lang="ru-RU" sz="2800" dirty="0"/>
          </a:p>
          <a:p>
            <a:pPr lvl="1"/>
            <a:r>
              <a:rPr lang="uk-UA" sz="2800" dirty="0"/>
              <a:t>Вибух;</a:t>
            </a:r>
            <a:endParaRPr lang="ru-RU" sz="2800" dirty="0"/>
          </a:p>
          <a:p>
            <a:pPr lvl="1"/>
            <a:r>
              <a:rPr lang="uk-UA" sz="2800" dirty="0"/>
              <a:t>Умови виникнення та перебігу реакції горіння;</a:t>
            </a:r>
            <a:endParaRPr lang="ru-RU" sz="2800" dirty="0"/>
          </a:p>
          <a:p>
            <a:pPr lvl="1"/>
            <a:r>
              <a:rPr lang="uk-UA" sz="2800" dirty="0"/>
              <a:t>Гасіння полум’я.</a:t>
            </a:r>
            <a:endParaRPr lang="ru-RU" sz="2800" dirty="0"/>
          </a:p>
          <a:p>
            <a:pPr lvl="1"/>
            <a:r>
              <a:rPr lang="uk-UA" sz="2800" dirty="0"/>
              <a:t>Дихання 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90153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Підсумок уроку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19367"/>
            <a:ext cx="8596668" cy="51042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uk-UA" sz="4400" dirty="0"/>
              <a:t>На </a:t>
            </a:r>
            <a:r>
              <a:rPr lang="uk-UA" sz="4400" dirty="0" err="1"/>
              <a:t>уроці</a:t>
            </a:r>
            <a:r>
              <a:rPr lang="uk-UA" sz="4400" dirty="0"/>
              <a:t> я...</a:t>
            </a:r>
            <a:endParaRPr lang="ru-RU" sz="4400" dirty="0"/>
          </a:p>
          <a:p>
            <a:r>
              <a:rPr lang="ru-RU" dirty="0"/>
              <a:t>-</a:t>
            </a:r>
            <a:r>
              <a:rPr lang="uk-UA" dirty="0"/>
              <a:t> </a:t>
            </a:r>
            <a:r>
              <a:rPr lang="uk-UA" sz="2800" dirty="0"/>
              <a:t>дізнався...</a:t>
            </a:r>
            <a:endParaRPr lang="ru-RU" sz="2800" dirty="0"/>
          </a:p>
          <a:p>
            <a:r>
              <a:rPr lang="ru-RU" sz="2800" dirty="0"/>
              <a:t>-</a:t>
            </a:r>
            <a:r>
              <a:rPr lang="uk-UA" sz="2800" dirty="0"/>
              <a:t> зрозумів...</a:t>
            </a:r>
            <a:endParaRPr lang="ru-RU" sz="2800" dirty="0"/>
          </a:p>
          <a:p>
            <a:r>
              <a:rPr lang="ru-RU" sz="2800" dirty="0"/>
              <a:t>-</a:t>
            </a:r>
            <a:r>
              <a:rPr lang="uk-UA" sz="2800" dirty="0"/>
              <a:t> навчився...</a:t>
            </a:r>
            <a:endParaRPr lang="ru-RU" sz="2800" dirty="0"/>
          </a:p>
          <a:p>
            <a:r>
              <a:rPr lang="ru-RU" sz="2800" dirty="0"/>
              <a:t>-</a:t>
            </a:r>
            <a:r>
              <a:rPr lang="uk-UA" sz="2800" dirty="0"/>
              <a:t> найбільший мій успіх </a:t>
            </a:r>
            <a:r>
              <a:rPr lang="ru-RU" sz="2800" dirty="0"/>
              <a:t>-</a:t>
            </a:r>
            <a:r>
              <a:rPr lang="uk-UA" sz="2800" dirty="0"/>
              <a:t> це...</a:t>
            </a:r>
            <a:endParaRPr lang="ru-RU" sz="2800" dirty="0"/>
          </a:p>
          <a:p>
            <a:r>
              <a:rPr lang="ru-RU" sz="2800" dirty="0"/>
              <a:t>-</a:t>
            </a:r>
            <a:r>
              <a:rPr lang="uk-UA" sz="2800" dirty="0"/>
              <a:t> найбільші труднощі я відчув...</a:t>
            </a:r>
            <a:endParaRPr lang="ru-RU" sz="2800" dirty="0"/>
          </a:p>
          <a:p>
            <a:r>
              <a:rPr lang="ru-RU" sz="2800" dirty="0"/>
              <a:t>-</a:t>
            </a:r>
            <a:r>
              <a:rPr lang="uk-UA" sz="2800" dirty="0"/>
              <a:t> я не вмів, а тепер умію...</a:t>
            </a:r>
            <a:endParaRPr lang="ru-RU" sz="2800" dirty="0"/>
          </a:p>
          <a:p>
            <a:r>
              <a:rPr lang="ru-RU" sz="2800" dirty="0"/>
              <a:t>-</a:t>
            </a:r>
            <a:r>
              <a:rPr lang="uk-UA" sz="2800" dirty="0"/>
              <a:t> я змінив своє ставлення до...</a:t>
            </a:r>
            <a:endParaRPr lang="ru-RU" sz="2800" dirty="0"/>
          </a:p>
          <a:p>
            <a:r>
              <a:rPr lang="ru-RU" sz="2800" dirty="0"/>
              <a:t>-</a:t>
            </a:r>
            <a:r>
              <a:rPr lang="uk-UA" sz="2800" dirty="0"/>
              <a:t> на наступному </a:t>
            </a:r>
            <a:r>
              <a:rPr lang="uk-UA" sz="2800" dirty="0" err="1"/>
              <a:t>уроці</a:t>
            </a:r>
            <a:r>
              <a:rPr lang="uk-UA" sz="2800" dirty="0"/>
              <a:t> я хочу</a:t>
            </a:r>
            <a:r>
              <a:rPr lang="uk-UA" sz="2800" dirty="0" smtClean="0"/>
              <a:t>...</a:t>
            </a:r>
            <a:r>
              <a:rPr lang="uk-UA" sz="2800" dirty="0"/>
              <a:t> 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9383326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</TotalTime>
  <Words>560</Words>
  <Application>Microsoft Office PowerPoint</Application>
  <PresentationFormat>Широкоэкранный</PresentationFormat>
  <Paragraphs>65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Times New Roman</vt:lpstr>
      <vt:lpstr>Trebuchet MS</vt:lpstr>
      <vt:lpstr>Wingdings 3</vt:lpstr>
      <vt:lpstr>Грань</vt:lpstr>
      <vt:lpstr>Тема. Хімічні властивості кисню: взаємодія з простими речовинами(вуглець,  водень, сірка, магній, залізо, мідь). Реакція сполучення.  </vt:lpstr>
      <vt:lpstr>Девіз уроку:</vt:lpstr>
      <vt:lpstr>Мета:</vt:lpstr>
      <vt:lpstr>Прийом «Вірю - не вірю» (із запропонованих тверджень виберіть вірні)</vt:lpstr>
      <vt:lpstr>Обговоримо такі важливі питання:</vt:lpstr>
      <vt:lpstr>Правила:</vt:lpstr>
      <vt:lpstr>Презентация PowerPoint</vt:lpstr>
      <vt:lpstr>Презентация PowerPoint</vt:lpstr>
      <vt:lpstr>Горіння фосфору в кисні.</vt:lpstr>
      <vt:lpstr>Презентация PowerPoint</vt:lpstr>
      <vt:lpstr>Презентация PowerPoint</vt:lpstr>
      <vt:lpstr>Розставте коефіцієнти </vt:lpstr>
      <vt:lpstr>Дайте відповідь на питання:</vt:lpstr>
      <vt:lpstr>Опрацювати конспект та підготувати повідомлення на одну з перелічених тем: </vt:lpstr>
      <vt:lpstr>Підсумок уроку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Тема. Хімічні властивості кисню: взаємодія з простими речовинами(вуглець,  водень, сірка, магній, залізо, мідь). Реакція сполучення.  </dc:title>
  <dc:creator>Home</dc:creator>
  <cp:lastModifiedBy>Home</cp:lastModifiedBy>
  <cp:revision>5</cp:revision>
  <dcterms:created xsi:type="dcterms:W3CDTF">2024-01-22T11:18:50Z</dcterms:created>
  <dcterms:modified xsi:type="dcterms:W3CDTF">2024-01-22T11:55:40Z</dcterms:modified>
</cp:coreProperties>
</file>