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3" r:id="rId1"/>
  </p:sldMasterIdLst>
  <p:sldIdLst>
    <p:sldId id="278" r:id="rId2"/>
    <p:sldId id="279" r:id="rId3"/>
    <p:sldId id="294" r:id="rId4"/>
    <p:sldId id="295" r:id="rId5"/>
    <p:sldId id="293" r:id="rId6"/>
    <p:sldId id="282" r:id="rId7"/>
    <p:sldId id="281" r:id="rId8"/>
    <p:sldId id="284" r:id="rId9"/>
    <p:sldId id="283" r:id="rId10"/>
    <p:sldId id="280" r:id="rId11"/>
    <p:sldId id="286" r:id="rId12"/>
    <p:sldId id="297" r:id="rId13"/>
    <p:sldId id="302" r:id="rId14"/>
    <p:sldId id="296" r:id="rId15"/>
    <p:sldId id="299" r:id="rId16"/>
    <p:sldId id="298" r:id="rId17"/>
    <p:sldId id="287" r:id="rId18"/>
    <p:sldId id="288" r:id="rId19"/>
    <p:sldId id="289" r:id="rId20"/>
    <p:sldId id="290" r:id="rId21"/>
    <p:sldId id="291" r:id="rId22"/>
    <p:sldId id="292" r:id="rId23"/>
    <p:sldId id="305" r:id="rId24"/>
    <p:sldId id="300" r:id="rId25"/>
    <p:sldId id="301" r:id="rId26"/>
    <p:sldId id="304" r:id="rId27"/>
    <p:sldId id="285" r:id="rId28"/>
    <p:sldId id="308" r:id="rId29"/>
    <p:sldId id="309" r:id="rId30"/>
    <p:sldId id="310" r:id="rId31"/>
    <p:sldId id="311" r:id="rId32"/>
    <p:sldId id="312" r:id="rId33"/>
    <p:sldId id="313" r:id="rId34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4" d="100"/>
          <a:sy n="84" d="100"/>
        </p:scale>
        <p:origin x="-547" y="-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23.04.2024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4460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23.04.2024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88256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23.04.2024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62103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128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2296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23.04.2024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67195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23.04.2024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8901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23.04.2024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6104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23.04.2024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6191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23.04.2024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8015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23.04.2024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84105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23.04.2024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6966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1"/>
            <a:ext cx="36576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1"/>
            <a:ext cx="10769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23.04.2024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08771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1337C-72AE-4113-BA7F-C1A385B991FA}" type="datetimeFigureOut">
              <a:rPr lang="uk-UA" smtClean="0"/>
              <a:pPr/>
              <a:t>23.04.2024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5251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4" r:id="rId1"/>
    <p:sldLayoutId id="2147484165" r:id="rId2"/>
    <p:sldLayoutId id="2147484166" r:id="rId3"/>
    <p:sldLayoutId id="2147484167" r:id="rId4"/>
    <p:sldLayoutId id="2147484168" r:id="rId5"/>
    <p:sldLayoutId id="2147484169" r:id="rId6"/>
    <p:sldLayoutId id="2147484170" r:id="rId7"/>
    <p:sldLayoutId id="2147484171" r:id="rId8"/>
    <p:sldLayoutId id="2147484172" r:id="rId9"/>
    <p:sldLayoutId id="2147484173" r:id="rId10"/>
    <p:sldLayoutId id="214748417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какао\1674521855_catherineasquithgallery-com-p-foni-kakao-shokolad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26856" y="3429000"/>
            <a:ext cx="8738290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5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Какао-паті: </a:t>
            </a:r>
            <a:endParaRPr lang="uk-UA" sz="5400" b="1" dirty="0" smtClean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  <a:p>
            <a:pPr algn="ctr"/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Весело </a:t>
            </a:r>
            <a:r>
              <a:rPr lang="uk-UA" sz="5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готуємо </a:t>
            </a:r>
            <a:endParaRPr lang="uk-UA" sz="5400" b="1" dirty="0" smtClean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  <a:p>
            <a:pPr algn="ctr"/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та </a:t>
            </a:r>
            <a:r>
              <a:rPr lang="uk-UA" sz="5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дегустуємо </a:t>
            </a:r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какао</a:t>
            </a:r>
            <a:endParaRPr lang="uk-UA" sz="5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771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1240332" y="2397948"/>
            <a:ext cx="9197173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uk-UA" altLang="ru-RU" sz="3200" b="1" dirty="0" smtClean="0">
                <a:solidFill>
                  <a:srgbClr val="002060"/>
                </a:solidFill>
                <a:latin typeface="Segoe Print" pitchFamily="2" charset="0"/>
              </a:rPr>
              <a:t>Какао — напій, до складу якого обов'язково входить насіння дерева какао і отримуваний</a:t>
            </a:r>
            <a:r>
              <a:rPr lang="ru-RU" altLang="ru-RU" sz="3200" b="1" dirty="0" smtClean="0">
                <a:solidFill>
                  <a:srgbClr val="002060"/>
                </a:solidFill>
                <a:latin typeface="Segoe Print" pitchFamily="2" charset="0"/>
              </a:rPr>
              <a:t> з них порошок</a:t>
            </a:r>
            <a:r>
              <a:rPr lang="uk-UA" altLang="ru-RU" sz="3200" b="1" dirty="0" smtClean="0">
                <a:solidFill>
                  <a:srgbClr val="002060"/>
                </a:solidFill>
                <a:latin typeface="Segoe Print" pitchFamily="2" charset="0"/>
              </a:rPr>
              <a:t>, а також молоко (чи вода) і цукор. </a:t>
            </a: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8" r="6356"/>
          <a:stretch/>
        </p:blipFill>
        <p:spPr bwMode="auto">
          <a:xfrm>
            <a:off x="9650995" y="4749864"/>
            <a:ext cx="2541006" cy="2108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312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896300" y="2125122"/>
            <a:ext cx="9197173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vi-VN" altLang="ru-RU" sz="2400" dirty="0">
                <a:solidFill>
                  <a:srgbClr val="002060"/>
                </a:solidFill>
                <a:latin typeface="Segoe Print" pitchFamily="2" charset="0"/>
              </a:rPr>
              <a:t>Кака́о (</a:t>
            </a:r>
            <a:r>
              <a:rPr lang="en-US" altLang="ru-RU" sz="2400" dirty="0" err="1">
                <a:solidFill>
                  <a:srgbClr val="002060"/>
                </a:solidFill>
                <a:latin typeface="Segoe Print" pitchFamily="2" charset="0"/>
              </a:rPr>
              <a:t>Theobroma</a:t>
            </a:r>
            <a:r>
              <a:rPr lang="en-US" altLang="ru-RU" sz="2400" dirty="0">
                <a:solidFill>
                  <a:srgbClr val="002060"/>
                </a:solidFill>
                <a:latin typeface="Segoe Print" pitchFamily="2" charset="0"/>
              </a:rPr>
              <a:t> cacao) — </a:t>
            </a:r>
            <a:r>
              <a:rPr lang="vi-VN" altLang="ru-RU" sz="2400" dirty="0">
                <a:solidFill>
                  <a:srgbClr val="002060"/>
                </a:solidFill>
                <a:latin typeface="Segoe Print" pitchFamily="2" charset="0"/>
              </a:rPr>
              <a:t>невеликі або середньої величини дерева роду теоброма (</a:t>
            </a:r>
            <a:r>
              <a:rPr lang="en-US" altLang="ru-RU" sz="2400" dirty="0" err="1">
                <a:solidFill>
                  <a:srgbClr val="002060"/>
                </a:solidFill>
                <a:latin typeface="Segoe Print" pitchFamily="2" charset="0"/>
              </a:rPr>
              <a:t>Theobroma</a:t>
            </a:r>
            <a:r>
              <a:rPr lang="en-US" altLang="ru-RU" sz="2400" dirty="0">
                <a:solidFill>
                  <a:srgbClr val="002060"/>
                </a:solidFill>
                <a:latin typeface="Segoe Print" pitchFamily="2" charset="0"/>
              </a:rPr>
              <a:t> L.) </a:t>
            </a:r>
            <a:r>
              <a:rPr lang="vi-VN" altLang="ru-RU" sz="2400" dirty="0">
                <a:solidFill>
                  <a:srgbClr val="002060"/>
                </a:solidFill>
                <a:latin typeface="Segoe Print" pitchFamily="2" charset="0"/>
              </a:rPr>
              <a:t>родини мальвові (</a:t>
            </a:r>
            <a:r>
              <a:rPr lang="en-US" altLang="ru-RU" sz="2400" dirty="0" err="1">
                <a:solidFill>
                  <a:srgbClr val="002060"/>
                </a:solidFill>
                <a:latin typeface="Segoe Print" pitchFamily="2" charset="0"/>
              </a:rPr>
              <a:t>Malvaceae</a:t>
            </a:r>
            <a:r>
              <a:rPr lang="en-US" altLang="ru-RU" sz="2400" dirty="0">
                <a:solidFill>
                  <a:srgbClr val="002060"/>
                </a:solidFill>
                <a:latin typeface="Segoe Print" pitchFamily="2" charset="0"/>
              </a:rPr>
              <a:t>). </a:t>
            </a:r>
            <a:r>
              <a:rPr lang="vi-VN" altLang="ru-RU" sz="2400" dirty="0">
                <a:solidFill>
                  <a:srgbClr val="002060"/>
                </a:solidFill>
                <a:latin typeface="Segoe Print" pitchFamily="2" charset="0"/>
              </a:rPr>
              <a:t>Природний ареал цього дерева тягнеться обабіч екватора, приблизно до 13° південної та північної широти, хоча воно найпоширеніше у густих вологих лісах верхів'їв Амазонки. Листя здебільшого цілісне, рідше лапчасте. Квітки невеликі, червоно-бурі, ростуть найчастіше прямо з кори старого дерева у вигляді пучків</a:t>
            </a: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6386" name="Picture 2" descr="https://upload.wikimedia.org/wikipedia/commons/thumb/b/bf/Cacao-fruto.jpg/270px-Cacao-fru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4256" y="3621386"/>
            <a:ext cx="2157743" cy="3236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64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1140743" y="2985202"/>
            <a:ext cx="9197173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Какао — культурна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рослина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рідна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для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тропічних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районів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Південної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та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Центральної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Америки.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Також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слово какао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може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посилатися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на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висушене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та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частково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ферментоване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жирне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сім'я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цієї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рослини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, яке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використовується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для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виготовлення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шоколаду,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інших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страв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та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косметичних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засобів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Також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словом какао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називають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напій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виготовлений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заварюванням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цього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насіння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, перетертого у порошок</a:t>
            </a: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8434" name="Picture 2" descr="Возделывание деревьев кака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604" y="0"/>
            <a:ext cx="3985396" cy="298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457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0" y="2317917"/>
            <a:ext cx="100625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Класифікація какао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1497413" y="3676776"/>
            <a:ext cx="9197173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uk-UA" altLang="ru-RU" sz="3200" b="1" dirty="0" smtClean="0">
                <a:solidFill>
                  <a:srgbClr val="002060"/>
                </a:solidFill>
                <a:latin typeface="Segoe Print" pitchFamily="2" charset="0"/>
              </a:rPr>
              <a:t>У сучасному світі поширені два основні різновиди напою:</a:t>
            </a:r>
          </a:p>
          <a:p>
            <a:pPr marL="457200" indent="-457200" algn="ctr">
              <a:buFont typeface="Wingdings" panose="05000000000000000000" pitchFamily="2" charset="2"/>
              <a:buChar char="Ø"/>
              <a:defRPr/>
            </a:pPr>
            <a:r>
              <a:rPr lang="uk-UA" altLang="ru-RU" sz="3200" b="1" dirty="0" smtClean="0">
                <a:solidFill>
                  <a:srgbClr val="002060"/>
                </a:solidFill>
                <a:latin typeface="Segoe Print" pitchFamily="2" charset="0"/>
              </a:rPr>
              <a:t>гарячий шоколад</a:t>
            </a:r>
          </a:p>
          <a:p>
            <a:pPr marL="457200" indent="-457200" algn="ctr">
              <a:buFont typeface="Wingdings" panose="05000000000000000000" pitchFamily="2" charset="2"/>
              <a:buChar char="Ø"/>
              <a:defRPr/>
            </a:pPr>
            <a:r>
              <a:rPr lang="uk-UA" altLang="ru-RU" sz="3200" b="1" dirty="0" smtClean="0">
                <a:solidFill>
                  <a:srgbClr val="002060"/>
                </a:solidFill>
                <a:latin typeface="Segoe Print" pitchFamily="2" charset="0"/>
              </a:rPr>
              <a:t>напій какао </a:t>
            </a: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176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520983" y="1808242"/>
            <a:ext cx="6391746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uk-UA" altLang="ru-RU" sz="2800" b="1" dirty="0">
                <a:solidFill>
                  <a:srgbClr val="002060"/>
                </a:solidFill>
                <a:latin typeface="Segoe Print" pitchFamily="2" charset="0"/>
              </a:rPr>
              <a:t>Гарячий шоколад</a:t>
            </a:r>
            <a:r>
              <a:rPr lang="uk-UA" altLang="ru-RU" sz="2800" dirty="0">
                <a:solidFill>
                  <a:srgbClr val="002060"/>
                </a:solidFill>
                <a:latin typeface="Segoe Print" pitchFamily="2" charset="0"/>
              </a:rPr>
              <a:t> — напій </a:t>
            </a:r>
            <a:r>
              <a:rPr lang="ru-RU" altLang="ru-RU" sz="2800" dirty="0">
                <a:solidFill>
                  <a:srgbClr val="002060"/>
                </a:solidFill>
                <a:latin typeface="Segoe Print" pitchFamily="2" charset="0"/>
              </a:rPr>
              <a:t>на </a:t>
            </a:r>
            <a:r>
              <a:rPr lang="uk-UA" altLang="ru-RU" sz="2800" dirty="0">
                <a:solidFill>
                  <a:srgbClr val="002060"/>
                </a:solidFill>
                <a:latin typeface="Segoe Print" pitchFamily="2" charset="0"/>
              </a:rPr>
              <a:t>основі </a:t>
            </a:r>
            <a:r>
              <a:rPr lang="ru-RU" altLang="ru-RU" sz="2800" dirty="0">
                <a:solidFill>
                  <a:srgbClr val="002060"/>
                </a:solidFill>
                <a:latin typeface="Segoe Print" pitchFamily="2" charset="0"/>
              </a:rPr>
              <a:t>масла какао, яке є продуктом </a:t>
            </a:r>
            <a:r>
              <a:rPr lang="uk-UA" altLang="ru-RU" sz="2800" dirty="0">
                <a:solidFill>
                  <a:srgbClr val="002060"/>
                </a:solidFill>
                <a:latin typeface="Segoe Print" pitchFamily="2" charset="0"/>
              </a:rPr>
              <a:t>переробки</a:t>
            </a:r>
            <a:r>
              <a:rPr lang="ru-RU" altLang="ru-RU" sz="28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uk-UA" altLang="ru-RU" sz="2800" dirty="0">
                <a:solidFill>
                  <a:srgbClr val="002060"/>
                </a:solidFill>
                <a:latin typeface="Segoe Print" pitchFamily="2" charset="0"/>
              </a:rPr>
              <a:t>какао-бобів .</a:t>
            </a:r>
            <a:r>
              <a:rPr lang="ru-RU" altLang="ru-RU" sz="28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uk-UA" altLang="ru-RU" sz="2800" dirty="0">
                <a:solidFill>
                  <a:srgbClr val="002060"/>
                </a:solidFill>
                <a:latin typeface="Segoe Print" pitchFamily="2" charset="0"/>
              </a:rPr>
              <a:t>Готують з розтопленого плиткового шоколаду (чи шоколадної стружки) виключно на молоці з додаванням ванілі, цукру, кориці і збивають його до стану піни.</a:t>
            </a:r>
          </a:p>
        </p:txBody>
      </p:sp>
      <p:pic>
        <p:nvPicPr>
          <p:cNvPr id="6" name="Picture 9" descr="http://allchoco.com/wp-content/uploads/2016/03/1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087" y="4049713"/>
            <a:ext cx="3744913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48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276538" y="1971472"/>
            <a:ext cx="7604911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uk-UA" altLang="ru-RU" sz="2800" b="1" dirty="0">
                <a:solidFill>
                  <a:srgbClr val="002060"/>
                </a:solidFill>
                <a:latin typeface="Segoe Print" pitchFamily="2" charset="0"/>
              </a:rPr>
              <a:t>Какао</a:t>
            </a:r>
            <a:r>
              <a:rPr lang="uk-UA" altLang="ru-RU" sz="2800" dirty="0">
                <a:solidFill>
                  <a:srgbClr val="002060"/>
                </a:solidFill>
                <a:latin typeface="Segoe Print" pitchFamily="2" charset="0"/>
              </a:rPr>
              <a:t> — недорогий і простий в приготуванні напій, який варять на воді або молоці з порошку какао. Вживають як гарячим, так і холодним</a:t>
            </a:r>
            <a:r>
              <a:rPr lang="uk-UA" altLang="ru-RU" sz="2800" dirty="0" smtClean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  <a:p>
            <a:endParaRPr lang="uk-UA" altLang="ru-RU" sz="2800" dirty="0" smtClean="0">
              <a:solidFill>
                <a:srgbClr val="002060"/>
              </a:solidFill>
              <a:latin typeface="Segoe Print" pitchFamily="2" charset="0"/>
            </a:endParaRPr>
          </a:p>
          <a:p>
            <a:r>
              <a:rPr lang="uk-UA" altLang="ru-RU" sz="2800" dirty="0">
                <a:solidFill>
                  <a:srgbClr val="002060"/>
                </a:solidFill>
                <a:latin typeface="Segoe Print" pitchFamily="2" charset="0"/>
              </a:rPr>
              <a:t>В Італії і Іспанії полюбляють напій підвищеної густоти (італ. </a:t>
            </a:r>
            <a:r>
              <a:rPr lang="en-US" altLang="ru-RU" sz="2800" dirty="0" err="1">
                <a:solidFill>
                  <a:srgbClr val="002060"/>
                </a:solidFill>
                <a:latin typeface="Segoe Print" pitchFamily="2" charset="0"/>
              </a:rPr>
              <a:t>Cioccolata</a:t>
            </a:r>
            <a:r>
              <a:rPr lang="en-US" altLang="ru-RU" sz="28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en-US" altLang="ru-RU" sz="2800" dirty="0" err="1">
                <a:solidFill>
                  <a:srgbClr val="002060"/>
                </a:solidFill>
                <a:latin typeface="Segoe Print" pitchFamily="2" charset="0"/>
              </a:rPr>
              <a:t>densa</a:t>
            </a:r>
            <a:r>
              <a:rPr lang="en-US" altLang="ru-RU" sz="2800" dirty="0">
                <a:solidFill>
                  <a:srgbClr val="002060"/>
                </a:solidFill>
                <a:latin typeface="Segoe Print" pitchFamily="2" charset="0"/>
              </a:rPr>
              <a:t>).</a:t>
            </a:r>
            <a:endParaRPr lang="uk-UA" altLang="ru-RU" sz="2800" dirty="0">
              <a:solidFill>
                <a:srgbClr val="002060"/>
              </a:solidFill>
              <a:latin typeface="Segoe Print" pitchFamily="2" charset="0"/>
            </a:endParaRPr>
          </a:p>
        </p:txBody>
      </p:sp>
      <p:pic>
        <p:nvPicPr>
          <p:cNvPr id="6" name="Picture 2" descr="http://prodesign.od.ua/wp-content/uploads/2013/09/tumblr_mamieyTLVI1qzrxf0o1_4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2762" y="2668588"/>
            <a:ext cx="2789238" cy="418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147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276538" y="1971472"/>
            <a:ext cx="7604911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uk-UA" altLang="ru-RU" sz="2800" dirty="0">
                <a:solidFill>
                  <a:srgbClr val="002060"/>
                </a:solidFill>
                <a:latin typeface="Segoe Print" pitchFamily="2" charset="0"/>
              </a:rPr>
              <a:t>Какао-молоко отримують шляхом розчинення порошку какао в коров'ячому, козячому чи іншому молоці. Вживають його зазвичай охолодженим. В Мексиці популярний гарячий шоколад з кукурудзяним борошном — </a:t>
            </a:r>
            <a:r>
              <a:rPr lang="uk-UA" altLang="ru-RU" sz="2800" dirty="0" err="1">
                <a:solidFill>
                  <a:srgbClr val="002060"/>
                </a:solidFill>
                <a:latin typeface="Segoe Print" pitchFamily="2" charset="0"/>
              </a:rPr>
              <a:t>чампурадо</a:t>
            </a:r>
            <a:endParaRPr lang="uk-UA" altLang="ru-RU" sz="2800" dirty="0">
              <a:solidFill>
                <a:srgbClr val="002060"/>
              </a:solidFill>
              <a:latin typeface="Segoe Print" pitchFamily="2" charset="0"/>
            </a:endParaRPr>
          </a:p>
        </p:txBody>
      </p:sp>
      <p:pic>
        <p:nvPicPr>
          <p:cNvPr id="7170" name="Picture 2" descr="Чим корисне гаряче какао з молоком і як його готувати — 5 рецепті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4216400"/>
            <a:ext cx="3962399" cy="264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36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2709" y="2360771"/>
            <a:ext cx="5887096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uk-UA" altLang="ru-RU" sz="2800" dirty="0" smtClean="0">
                <a:solidFill>
                  <a:srgbClr val="002060"/>
                </a:solidFill>
                <a:latin typeface="Segoe Print" pitchFamily="2" charset="0"/>
              </a:rPr>
              <a:t>Таким яким ми знаємо його сьогодні, какао стало лише в ХІХ столітті.</a:t>
            </a:r>
            <a:br>
              <a:rPr lang="uk-UA" altLang="ru-RU" sz="2800" dirty="0" smtClean="0">
                <a:solidFill>
                  <a:srgbClr val="002060"/>
                </a:solidFill>
                <a:latin typeface="Segoe Print" pitchFamily="2" charset="0"/>
              </a:rPr>
            </a:br>
            <a:r>
              <a:rPr lang="uk-UA" altLang="ru-RU" sz="2800" dirty="0" smtClean="0">
                <a:solidFill>
                  <a:srgbClr val="002060"/>
                </a:solidFill>
                <a:latin typeface="Segoe Print" pitchFamily="2" charset="0"/>
              </a:rPr>
              <a:t>А до цього часу люди пили тільки гарячий шоколад</a:t>
            </a:r>
            <a:endParaRPr lang="uk-UA" altLang="ru-RU" sz="2800" dirty="0">
              <a:solidFill>
                <a:srgbClr val="002060"/>
              </a:solidFill>
              <a:latin typeface="Segoe Print" pitchFamily="2" charset="0"/>
            </a:endParaRPr>
          </a:p>
        </p:txBody>
      </p:sp>
      <p:pic>
        <p:nvPicPr>
          <p:cNvPr id="6146" name="Picture 2" descr="Лучший какао-порошок: рейтинг топ-10 производителей хорошего какао в России  и за рубежом по версии КП с ценами и отзывам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686" y="4399984"/>
            <a:ext cx="4389314" cy="245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94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какао\1674521855_catherineasquithgallery-com-p-foni-kakao-shokolad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27268" y="3429000"/>
            <a:ext cx="573746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Історія какао</a:t>
            </a:r>
          </a:p>
        </p:txBody>
      </p:sp>
    </p:spTree>
    <p:extLst>
      <p:ext uri="{BB962C8B-B14F-4D97-AF65-F5344CB8AC3E}">
        <p14:creationId xmlns:p14="http://schemas.microsoft.com/office/powerpoint/2010/main" val="156072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968719" y="1907836"/>
            <a:ext cx="8655113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У </a:t>
            </a:r>
            <a:r>
              <a:rPr lang="uk-UA" altLang="ru-RU" sz="2600" dirty="0" err="1" smtClean="0">
                <a:solidFill>
                  <a:srgbClr val="002060"/>
                </a:solidFill>
                <a:latin typeface="Segoe Print" pitchFamily="2" charset="0"/>
              </a:rPr>
              <a:t>доколумбовій</a:t>
            </a: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uk-UA" altLang="ru-RU" sz="2600" dirty="0" err="1" smtClean="0">
                <a:solidFill>
                  <a:srgbClr val="002060"/>
                </a:solidFill>
                <a:latin typeface="Segoe Print" pitchFamily="2" charset="0"/>
              </a:rPr>
              <a:t>Месоамериці</a:t>
            </a: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 у ритуальних</a:t>
            </a:r>
          </a:p>
          <a:p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цілях вищі верстви суспільства вживали гіркувато-терпкий охолоджений пінний напій з розтертих у пасту какао-бобів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. Найперші свідоцтва використання какао відносяться до 1100—1200 років до н. е. згідно з аналізом кераміки того часу. Ймовірно мешканці </a:t>
            </a:r>
            <a:r>
              <a:rPr lang="uk-UA" altLang="ru-RU" sz="2600" dirty="0" err="1">
                <a:solidFill>
                  <a:srgbClr val="002060"/>
                </a:solidFill>
                <a:latin typeface="Segoe Print" pitchFamily="2" charset="0"/>
              </a:rPr>
              <a:t>Месоамерики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 того часу ще не вміли готувати шоколад і пили «какаове пиво», яке виготовляли з </a:t>
            </a:r>
            <a:r>
              <a:rPr lang="uk-UA" altLang="ru-RU" sz="2600" dirty="0" err="1">
                <a:solidFill>
                  <a:srgbClr val="002060"/>
                </a:solidFill>
                <a:latin typeface="Segoe Print" pitchFamily="2" charset="0"/>
              </a:rPr>
              <a:t>переброділих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 плодів какао</a:t>
            </a:r>
          </a:p>
        </p:txBody>
      </p:sp>
      <p:pic>
        <p:nvPicPr>
          <p:cNvPr id="8" name="Рисунок 7" descr="Слайд6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63" t="10451" r="2562" b="6645"/>
          <a:stretch/>
        </p:blipFill>
        <p:spPr>
          <a:xfrm>
            <a:off x="9979558" y="4028792"/>
            <a:ext cx="2121906" cy="2829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37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149789" y="1633788"/>
            <a:ext cx="9033827" cy="449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Свідоцтва готування напою з перетертих плодів, що більше нагадував сучасне какао, знайдені на малюнках </a:t>
            </a:r>
            <a:r>
              <a:rPr lang="uk-UA" altLang="ru-RU" sz="2600" dirty="0" err="1">
                <a:solidFill>
                  <a:srgbClr val="002060"/>
                </a:solidFill>
                <a:latin typeface="Segoe Print" pitchFamily="2" charset="0"/>
              </a:rPr>
              <a:t>мая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 датованих 2 століттям н. е. Іспанські літописці завоювання Мексики </a:t>
            </a:r>
            <a:r>
              <a:rPr lang="uk-UA" altLang="ru-RU" sz="2600" dirty="0" err="1">
                <a:solidFill>
                  <a:srgbClr val="002060"/>
                </a:solidFill>
                <a:latin typeface="Segoe Print" pitchFamily="2" charset="0"/>
              </a:rPr>
              <a:t>Ернаном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uk-UA" altLang="ru-RU" sz="2600" dirty="0" err="1">
                <a:solidFill>
                  <a:srgbClr val="002060"/>
                </a:solidFill>
                <a:latin typeface="Segoe Print" pitchFamily="2" charset="0"/>
              </a:rPr>
              <a:t>Кортесом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 свідчать, що імператор ацтеків </a:t>
            </a:r>
            <a:r>
              <a:rPr lang="uk-UA" altLang="ru-RU" sz="2600" dirty="0" err="1">
                <a:solidFill>
                  <a:srgbClr val="002060"/>
                </a:solidFill>
                <a:latin typeface="Segoe Print" pitchFamily="2" charset="0"/>
              </a:rPr>
              <a:t>Монтесума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II,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не пив інших напоїв, крім какао, яке йому подавали в золотому кубку. Цей напій готувався з додаванням ванілі та спецій і сильно пінився. Не менше ніж 50 великих посудин цього напою готували щодня для імператора та 2000 знатних людей, що мешкали при дворі.</a:t>
            </a:r>
          </a:p>
        </p:txBody>
      </p:sp>
      <p:pic>
        <p:nvPicPr>
          <p:cNvPr id="7" name="Рисунок 6" descr="Слайд8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0" t="21672" r="63750" b="4401"/>
          <a:stretch/>
        </p:blipFill>
        <p:spPr>
          <a:xfrm>
            <a:off x="10614690" y="3974470"/>
            <a:ext cx="1577309" cy="2915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1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37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149788" y="2782669"/>
            <a:ext cx="9033827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ru-RU" sz="2600" dirty="0" err="1" smtClean="0">
                <a:solidFill>
                  <a:srgbClr val="002060"/>
                </a:solidFill>
                <a:latin typeface="Segoe Print" pitchFamily="2" charset="0"/>
              </a:rPr>
              <a:t>Історично</a:t>
            </a:r>
            <a:r>
              <a:rPr lang="ru-RU" altLang="ru-RU" sz="26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цінність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какао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була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дуже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високою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народи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доколумбівської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Месоамерики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(мая, ацтеки)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використовували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боби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какао як валюту.</a:t>
            </a:r>
            <a:endParaRPr lang="uk-UA" altLang="ru-RU" sz="2600" dirty="0">
              <a:solidFill>
                <a:srgbClr val="002060"/>
              </a:solidFill>
              <a:latin typeface="Segoe Print" pitchFamily="2" charset="0"/>
            </a:endParaRPr>
          </a:p>
        </p:txBody>
      </p:sp>
      <p:pic>
        <p:nvPicPr>
          <p:cNvPr id="23554" name="Picture 2" descr="https://upload.wikimedia.org/wikipedia/commons/thumb/a/af/Theobroma_cacao2.jpg/170px-Theobroma_cacao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3343" y="4351715"/>
            <a:ext cx="3328657" cy="250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66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204111" y="2215653"/>
            <a:ext cx="8655113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Какао та шоколад були привезені до Європи іспанцями й стали дуже популярними в середині 16-го століття. Іспанці також перевезли дерево какао до Вест-Індії та Філіппін. Плоди какао широко використовували в алхімічних процесах, де вони були відомі як «чорний біб». Також какао застосовують як один з найкращих антиоксидантів</a:t>
            </a: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.</a:t>
            </a:r>
            <a:endParaRPr lang="uk-UA" altLang="ru-RU" sz="2600" dirty="0">
              <a:solidFill>
                <a:srgbClr val="002060"/>
              </a:solidFill>
              <a:latin typeface="Segoe Print" pitchFamily="2" charset="0"/>
            </a:endParaRPr>
          </a:p>
        </p:txBody>
      </p:sp>
      <p:pic>
        <p:nvPicPr>
          <p:cNvPr id="21506" name="Picture 2" descr="https://upload.wikimedia.org/wikipedia/commons/thumb/0/01/Cacao-pod-k4636-14.jpg/240px-Cacao-pod-k4636-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3014" y="4943193"/>
            <a:ext cx="2872210" cy="1914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254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204111" y="2382559"/>
            <a:ext cx="8655113" cy="209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Рослина отримала свою сучасну наукову назву від шведського дослідника Карла </a:t>
            </a:r>
            <a:r>
              <a:rPr lang="uk-UA" altLang="ru-RU" sz="2600" dirty="0" err="1">
                <a:solidFill>
                  <a:srgbClr val="002060"/>
                </a:solidFill>
                <a:latin typeface="Segoe Print" pitchFamily="2" charset="0"/>
              </a:rPr>
              <a:t>Ліннея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 у 1735 році, який назвав її «їжею богів» чи «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Cacao </a:t>
            </a:r>
            <a:r>
              <a:rPr lang="en-US" altLang="ru-RU" sz="2600" dirty="0" err="1">
                <a:solidFill>
                  <a:srgbClr val="002060"/>
                </a:solidFill>
                <a:latin typeface="Segoe Print" pitchFamily="2" charset="0"/>
              </a:rPr>
              <a:t>Theobroma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».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А саме слово «какао» походить від ацтекського </a:t>
            </a:r>
            <a:r>
              <a:rPr lang="en-US" altLang="ru-RU" sz="2600" dirty="0" err="1">
                <a:solidFill>
                  <a:srgbClr val="002060"/>
                </a:solidFill>
                <a:latin typeface="Segoe Print" pitchFamily="2" charset="0"/>
              </a:rPr>
              <a:t>cacahuatl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 (</a:t>
            </a:r>
            <a:r>
              <a:rPr lang="uk-UA" altLang="ru-RU" sz="2600" dirty="0" err="1">
                <a:solidFill>
                  <a:srgbClr val="002060"/>
                </a:solidFill>
                <a:latin typeface="Segoe Print" pitchFamily="2" charset="0"/>
              </a:rPr>
              <a:t>какаватль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).</a:t>
            </a:r>
          </a:p>
        </p:txBody>
      </p:sp>
      <p:pic>
        <p:nvPicPr>
          <p:cNvPr id="22530" name="Picture 2" descr="https://upload.wikimedia.org/wikipedia/commons/thumb/d/df/Theobroma_cacao_MHNT.BOT.2004.0.204.jpg/220px-Theobroma_cacao_MHNT.BOT.2004.0.2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257" y="4146897"/>
            <a:ext cx="3681743" cy="271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317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113576" y="3157214"/>
            <a:ext cx="8655113" cy="209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В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європейських країнах на рубежі 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XVI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і 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XVII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ст. какао стали пити гарячим, а гострі інгредієнти замінили тростинним цукром. Так з'явився гарячий шоколад — фаворит європейської аристократії 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XVII—XVIII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століть.</a:t>
            </a:r>
          </a:p>
        </p:txBody>
      </p:sp>
      <p:pic>
        <p:nvPicPr>
          <p:cNvPr id="7" name="Рисунок 6" descr="Слайд12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7" t="10319" r="41844" b="2593"/>
          <a:stretch/>
        </p:blipFill>
        <p:spPr>
          <a:xfrm>
            <a:off x="8745291" y="2"/>
            <a:ext cx="3546297" cy="312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68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140736" y="1627176"/>
            <a:ext cx="9488034" cy="449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До початку 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XIX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століття шоколадний напій виготовлявся з додаванням води та цукру за смаком і бажанням клієнта, оскільки він був дуже дорогим. Його готували в спеціальній посудині з коротким носиком, довгою дерев'яною ручкою і кришкою з отвором для збивачки, щоб добре його спінити. Гарячий шоколад був густим і дуже жирним, на його поверхні плавала плівка олії, яку доводилося знімати ложкою. В 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XVIII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столітті шоколад починають пити з чашок на блюдцях, щоб не пролити дорогий напій.</a:t>
            </a:r>
          </a:p>
        </p:txBody>
      </p:sp>
      <p:pic>
        <p:nvPicPr>
          <p:cNvPr id="6" name="Рисунок 5" descr="Слайд13"/>
          <p:cNvPicPr>
            <a:picLocks noGrp="1" noChangeAspect="1"/>
          </p:cNvPicPr>
          <p:nvPr isPhoto="1"/>
        </p:nvPicPr>
        <p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87" t="4266" r="4345" b="2871"/>
          <a:stretch/>
        </p:blipFill>
        <p:spPr>
          <a:xfrm>
            <a:off x="9818368" y="4273236"/>
            <a:ext cx="2373631" cy="258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95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520981" y="2266670"/>
            <a:ext cx="8655113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У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середині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XIX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століття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класичний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високожирний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напій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з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розтертих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какао-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бобів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вийшов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з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ужитку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: в ​​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Голландії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була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винайдена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технологія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поділу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тертого какао на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жирну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Какао-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олію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(основа для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виробництва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твердого шоколаду) і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сухий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какао-порошок (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більш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дешева і практична основа для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напоїв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здатна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звичайних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домашніх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умовах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зберігатися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роками).</a:t>
            </a:r>
            <a:endParaRPr lang="uk-UA" altLang="ru-RU" sz="2600" dirty="0">
              <a:solidFill>
                <a:srgbClr val="002060"/>
              </a:solidFill>
              <a:latin typeface="Segoe Print" pitchFamily="2" charset="0"/>
            </a:endParaRPr>
          </a:p>
        </p:txBody>
      </p:sp>
      <p:pic>
        <p:nvPicPr>
          <p:cNvPr id="7" name="Рисунок 6" descr="Слайд11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78" t="6227" r="2116" b="20902"/>
          <a:stretch/>
        </p:blipFill>
        <p:spPr>
          <a:xfrm>
            <a:off x="8400045" y="1"/>
            <a:ext cx="3791956" cy="261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86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298512" y="1986012"/>
            <a:ext cx="8655113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Сучасна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харчова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промисловість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випускає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широкий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асортимент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какао-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напоїв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з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різними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добавками, такими, як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ванілін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і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сухе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молоко,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вітаміни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і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мікроелементи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а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також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цукор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або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його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 smtClean="0">
                <a:solidFill>
                  <a:srgbClr val="002060"/>
                </a:solidFill>
                <a:latin typeface="Segoe Print" pitchFamily="2" charset="0"/>
              </a:rPr>
              <a:t>замінники</a:t>
            </a:r>
            <a:r>
              <a:rPr lang="ru-RU" altLang="ru-RU" sz="2600" dirty="0" smtClean="0">
                <a:solidFill>
                  <a:srgbClr val="002060"/>
                </a:solidFill>
                <a:latin typeface="Segoe Print" pitchFamily="2" charset="0"/>
              </a:rPr>
              <a:t>.</a:t>
            </a:r>
            <a:endParaRPr lang="ru-RU" altLang="ru-RU" sz="2600" dirty="0">
              <a:solidFill>
                <a:srgbClr val="002060"/>
              </a:solidFill>
              <a:latin typeface="Segoe Print" pitchFamily="2" charset="0"/>
            </a:endParaRPr>
          </a:p>
          <a:p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Як правило, у продаж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надходять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не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самі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напої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а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швидкорозчинний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порошок,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який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для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отримання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напою в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домашніх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умовах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досить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залити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молоком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або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водою. Прикладом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може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служити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«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Несквік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»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від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компанії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Nestlé</a:t>
            </a:r>
            <a:r>
              <a:rPr lang="ru-RU" altLang="ru-RU" sz="2600" dirty="0" smtClean="0">
                <a:solidFill>
                  <a:srgbClr val="002060"/>
                </a:solidFill>
                <a:latin typeface="Segoe Print" pitchFamily="2" charset="0"/>
              </a:rPr>
              <a:t>.</a:t>
            </a:r>
            <a:endParaRPr lang="uk-UA" altLang="ru-RU" sz="2600" dirty="0">
              <a:solidFill>
                <a:srgbClr val="002060"/>
              </a:solidFill>
              <a:latin typeface="Segoe Print" pitchFamily="2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3625" y="4819650"/>
            <a:ext cx="2238375" cy="203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992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69783" y="1442352"/>
            <a:ext cx="100625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Какао і медицина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2399175" y="2835872"/>
            <a:ext cx="9197173" cy="289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До 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XIX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століття рідкий шоколад використовувався в медичних цілях і нерідко продавався в аптеках. Гарячому шоколаду приписували такі цілющі властивості: лікування депресій, поліпшення самопочуття, швидке загоєння </a:t>
            </a: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ран.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У деяких країнах його відносили до </a:t>
            </a:r>
            <a:r>
              <a:rPr lang="uk-UA" altLang="ru-RU" sz="2600" dirty="0" err="1">
                <a:solidFill>
                  <a:srgbClr val="002060"/>
                </a:solidFill>
                <a:latin typeface="Segoe Print" pitchFamily="2" charset="0"/>
              </a:rPr>
              <a:t>афродизіаків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73144"/>
            <a:ext cx="1864150" cy="3423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11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69783" y="1442352"/>
            <a:ext cx="100625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Какао і медицина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1240331" y="3007888"/>
            <a:ext cx="9197173" cy="209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Відповідно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до одного з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досліджень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холодне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какао є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найшвидшим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відновником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м'язів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після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спортивних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занять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або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важкої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фізичної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роботи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перевершуючи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за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цим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параметром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спеціальні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напої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призначені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для </a:t>
            </a:r>
            <a:r>
              <a:rPr lang="ru-RU" altLang="ru-RU" sz="2600" dirty="0" err="1" smtClean="0">
                <a:solidFill>
                  <a:srgbClr val="002060"/>
                </a:solidFill>
                <a:latin typeface="Segoe Print" pitchFamily="2" charset="0"/>
              </a:rPr>
              <a:t>спортсменів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42" name="Picture 2" descr="Какао відновлює сили та попереджає розвиток тромбів | Гурман | Якщо у вас  роман із кулінарією, ви споріднені душі й ця любов у вас на все життя, то  вам однозначно сюди! | ye.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958" y="4809756"/>
            <a:ext cx="4071042" cy="2048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444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69783" y="1442352"/>
            <a:ext cx="100625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Какао і медицина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959306" y="2478259"/>
            <a:ext cx="9197173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Також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його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використовують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для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розгладження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рубців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та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шрамів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;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загоює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слизові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оболонки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–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швидко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позбавляє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тріщин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на губах,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загоює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виразки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у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роті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600" dirty="0" err="1" smtClean="0">
                <a:solidFill>
                  <a:srgbClr val="002060"/>
                </a:solidFill>
                <a:latin typeface="Segoe Print" pitchFamily="2" charset="0"/>
              </a:rPr>
              <a:t>ерозію</a:t>
            </a:r>
            <a:r>
              <a:rPr lang="ru-RU" altLang="ru-RU" sz="26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 smtClean="0">
                <a:solidFill>
                  <a:srgbClr val="002060"/>
                </a:solidFill>
                <a:latin typeface="Segoe Print" pitchFamily="2" charset="0"/>
              </a:rPr>
              <a:t>тощо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;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зміцнює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волосся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- маски з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додаванням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какао-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олії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добре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зволожують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шкіру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голови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позбавляють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лупи і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знімають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свербіж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.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" name="AutoShape 4" descr="Масло какао – незамінний інгредієнт краси та здоров'я: як його  використовувати. Читайте на UKR.NE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6719" y="4971249"/>
            <a:ext cx="2835282" cy="1886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92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69783" y="1442352"/>
            <a:ext cx="100625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Какао і медицина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959306" y="2478259"/>
            <a:ext cx="9197173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Для тих людей,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яким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протипоказані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збуджуючі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речовини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(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кофеїн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теобромін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),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призначений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кероб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—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замінник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какао,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який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одержують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із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стручків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ріжкового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дерева.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Його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аромат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помітно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слабкіше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тому для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приготування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напою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потрібна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більша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кількість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порошку. З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тієї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ж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рослинної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сировини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виготовляють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твердий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(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плитковий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)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кероб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-шоколад.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5362" name="Picture 2" descr="Кэроб - что это такое, польза и вред | интернет-магазин Шокоде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8566" y="4942812"/>
            <a:ext cx="2613434" cy="191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876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129451" y="28895"/>
            <a:ext cx="100625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Виробництво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какао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855294" y="2837019"/>
            <a:ext cx="10734910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У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світі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щороку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вирощують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більш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як 3 млн тонн какао.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Світове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виробництво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зросло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від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1 556 484 т в 1974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році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до 3 607 052 т в 2004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році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тобто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на 131 % за 30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років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. </a:t>
            </a:r>
          </a:p>
          <a:p>
            <a:pPr algn="ctr">
              <a:defRPr/>
            </a:pPr>
            <a:endParaRPr lang="ru-RU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600" dirty="0" err="1" smtClean="0">
                <a:solidFill>
                  <a:srgbClr val="002060"/>
                </a:solidFill>
                <a:latin typeface="Segoe Print" pitchFamily="2" charset="0"/>
              </a:rPr>
              <a:t>Нідерланди</a:t>
            </a:r>
            <a:r>
              <a:rPr lang="ru-RU" altLang="ru-RU" sz="26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лідирують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за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обсягами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обробки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какао, за ними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слідують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США.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794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953061" y="28895"/>
            <a:ext cx="52389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Види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какао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556529" y="1723444"/>
            <a:ext cx="10734910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600" dirty="0" smtClean="0">
                <a:solidFill>
                  <a:srgbClr val="002060"/>
                </a:solidFill>
                <a:latin typeface="Segoe Print" pitchFamily="2" charset="0"/>
              </a:rPr>
              <a:t>Є три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сорти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какао: </a:t>
            </a:r>
            <a:r>
              <a:rPr lang="en-US" altLang="ru-RU" sz="2600" dirty="0" err="1">
                <a:solidFill>
                  <a:srgbClr val="002060"/>
                </a:solidFill>
                <a:latin typeface="Segoe Print" pitchFamily="2" charset="0"/>
              </a:rPr>
              <a:t>Forastero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en-US" altLang="ru-RU" sz="2600" dirty="0" err="1">
                <a:solidFill>
                  <a:srgbClr val="002060"/>
                </a:solidFill>
                <a:latin typeface="Segoe Print" pitchFamily="2" charset="0"/>
              </a:rPr>
              <a:t>Criollo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і </a:t>
            </a:r>
            <a:r>
              <a:rPr lang="en-US" altLang="ru-RU" sz="2600" dirty="0" err="1">
                <a:solidFill>
                  <a:srgbClr val="002060"/>
                </a:solidFill>
                <a:latin typeface="Segoe Print" pitchFamily="2" charset="0"/>
              </a:rPr>
              <a:t>Trinitario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en-US" altLang="ru-RU" sz="2600" b="1" dirty="0" err="1" smtClean="0">
                <a:solidFill>
                  <a:srgbClr val="002060"/>
                </a:solidFill>
                <a:latin typeface="Segoe Print" pitchFamily="2" charset="0"/>
              </a:rPr>
              <a:t>Forastero</a:t>
            </a: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 smtClean="0">
                <a:solidFill>
                  <a:srgbClr val="002060"/>
                </a:solidFill>
                <a:latin typeface="Segoe Print" pitchFamily="2" charset="0"/>
              </a:rPr>
              <a:t>охоплює</a:t>
            </a:r>
            <a:r>
              <a:rPr lang="ru-RU" altLang="ru-RU" sz="26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95 %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світового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виробництва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какао і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найбільше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використовується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600" dirty="0" smtClean="0">
                <a:solidFill>
                  <a:srgbClr val="002060"/>
                </a:solidFill>
                <a:latin typeface="Segoe Print" pitchFamily="2" charset="0"/>
              </a:rPr>
              <a:t>Какао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найвищої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якості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виробляють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з сорту </a:t>
            </a:r>
            <a:r>
              <a:rPr lang="en-US" altLang="ru-RU" sz="2600" b="1" dirty="0" err="1">
                <a:solidFill>
                  <a:srgbClr val="002060"/>
                </a:solidFill>
                <a:latin typeface="Segoe Print" pitchFamily="2" charset="0"/>
              </a:rPr>
              <a:t>Criollo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його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вважають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делікатесом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проте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en-US" altLang="ru-RU" sz="2600" dirty="0" err="1">
                <a:solidFill>
                  <a:srgbClr val="002060"/>
                </a:solidFill>
                <a:latin typeface="Segoe Print" pitchFamily="2" charset="0"/>
              </a:rPr>
              <a:t>Criollo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складніший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для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культивації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тому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небагато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країн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вирощують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його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більшість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виробництва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сконцентрована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Венесуелі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600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en-US" altLang="ru-RU" sz="2600" b="1" dirty="0" err="1" smtClean="0">
                <a:solidFill>
                  <a:srgbClr val="002060"/>
                </a:solidFill>
                <a:latin typeface="Segoe Print" pitchFamily="2" charset="0"/>
              </a:rPr>
              <a:t>Trinitario</a:t>
            </a:r>
            <a:r>
              <a:rPr lang="en-US" altLang="ru-RU" sz="26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en-US" altLang="ru-RU" sz="2600" dirty="0">
                <a:solidFill>
                  <a:srgbClr val="002060"/>
                </a:solidFill>
                <a:latin typeface="Segoe Print" pitchFamily="2" charset="0"/>
              </a:rPr>
              <a:t>—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схрещенний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сорт перших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двох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  <a:p>
            <a:pPr algn="ctr">
              <a:defRPr/>
            </a:pPr>
            <a:endParaRPr lang="ru-RU" altLang="ru-RU" sz="2600" dirty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79214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728545" y="2655951"/>
            <a:ext cx="10734910" cy="289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Найпоширеніша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форма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використання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какао — шоколад. Шоколад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також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виробляється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у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рідкому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вигляді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як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шоколадний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сироп,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який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додають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до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морозива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або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використовують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для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виробництва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шоколадного молока.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Додаючи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шоколад до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гарячого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молока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або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води,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отримують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гарячий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шоколад.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Цей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напій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не є аналогом какао з молоком.</a:t>
            </a: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6626" name="Picture 2" descr="Pichevik.in.ua | Какао тертое (Украина) 1 кг: продажа, цена в Днепре. какао  от &quot;Pischevik&quot; - 13582400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64" r="10887"/>
          <a:stretch/>
        </p:blipFill>
        <p:spPr bwMode="auto">
          <a:xfrm>
            <a:off x="9261694" y="7937"/>
            <a:ext cx="2930305" cy="1744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Что можно приготовить из какао порошка 1023 рецепта - 1000.men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249" y="5236494"/>
            <a:ext cx="2952750" cy="155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55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какао\1674521855_catherineasquithgallery-com-p-foni-kakao-shokolad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55320" y="3429000"/>
            <a:ext cx="568136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Напої з какао</a:t>
            </a:r>
            <a:endParaRPr lang="uk-UA" sz="5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pic>
        <p:nvPicPr>
          <p:cNvPr id="14338" name="Picture 2" descr="Какао с маршмеллоу - рецепт приготовления с фото и виде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3435244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28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-1" y="1919565"/>
            <a:ext cx="100625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Класичний </a:t>
            </a:r>
            <a:r>
              <a:rPr lang="uk-UA" sz="60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какао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954204" y="2935228"/>
            <a:ext cx="9197173" cy="289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Підігрійте 200 </a:t>
            </a:r>
            <a:r>
              <a:rPr lang="uk-UA" altLang="ru-RU" sz="2600" dirty="0" err="1">
                <a:solidFill>
                  <a:srgbClr val="002060"/>
                </a:solidFill>
                <a:latin typeface="Segoe Print" pitchFamily="2" charset="0"/>
              </a:rPr>
              <a:t>мл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 молока.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В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окремій чашці змішайте цукор і какао-порошок (по 1 ч. л.), трохи кориці, ванілі і мускатного горіха.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Додайте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до цієї суміші пару ложок теплого молока, ретельно перемішайте, щоб всі грудочки розчинилися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9144" y="14566"/>
            <a:ext cx="3192855" cy="2128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38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-1" y="1819915"/>
            <a:ext cx="100625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Какао з м'ятою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865375" y="2763213"/>
            <a:ext cx="9197173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Підігрійте молоко.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Окремо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змішайте какао і коричневий цукор (по 1 ч. л.), щіпку ванілі і морської солі, 1 краплю ефірної олії м'яти </a:t>
            </a: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перцевої.</a:t>
            </a:r>
          </a:p>
          <a:p>
            <a:pPr algn="ctr">
              <a:defRPr/>
            </a:pP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Розведіть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невеликою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кількістю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теплого молока, а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потім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вливайте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суміш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у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каструлю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де молоко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починає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закипати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600" dirty="0" err="1" smtClean="0">
                <a:solidFill>
                  <a:srgbClr val="002060"/>
                </a:solidFill>
                <a:latin typeface="Segoe Print" pitchFamily="2" charset="0"/>
              </a:rPr>
              <a:t>Перемішайте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доведіть</a:t>
            </a:r>
            <a:r>
              <a:rPr lang="ru-RU" altLang="ru-RU" sz="2600" dirty="0">
                <a:solidFill>
                  <a:srgbClr val="002060"/>
                </a:solidFill>
                <a:latin typeface="Segoe Print" pitchFamily="2" charset="0"/>
              </a:rPr>
              <a:t> до </a:t>
            </a:r>
            <a:r>
              <a:rPr lang="ru-RU" altLang="ru-RU" sz="2600" dirty="0" err="1">
                <a:solidFill>
                  <a:srgbClr val="002060"/>
                </a:solidFill>
                <a:latin typeface="Segoe Print" pitchFamily="2" charset="0"/>
              </a:rPr>
              <a:t>кипіння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22" name="Picture 2" descr="5 ароматних какао-напоїв, які зігріють вас цієї зими. Коли зима вступила в свої права і за вікном з'явилася справжня снігова краса, то найголовніше - це повертатися в теплий затишний будинок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380" y="0"/>
            <a:ext cx="3491620" cy="232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4766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-1" y="1819915"/>
            <a:ext cx="100625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Какао з апельсином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865375" y="2763213"/>
            <a:ext cx="9197173" cy="289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Поки молоко підігрівається в каструльці, треба змішати какао, цукор і цедру апельсина.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Зробити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однорідну суміш за допомогою пари ложок теплого молока, а потім влити все це в каструлю, де закипає основна порція молока.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Якщо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шматки цедри великі,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то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можна процідити напій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3794" name="Picture 2" descr="5 ароматних какао-напоїв, які зігріють вас цієї зими. Коли зима вступила в свої права і за вікном з'явилася справжня снігова краса, то найголовніше - це повертатися в теплий затишний будинок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0459" y="7938"/>
            <a:ext cx="2631540" cy="2350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40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-190124" y="1530204"/>
            <a:ext cx="100625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Какао з </a:t>
            </a:r>
            <a:r>
              <a:rPr lang="uk-UA" sz="6000" b="1" dirty="0" err="1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імбирем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865374" y="2419016"/>
            <a:ext cx="9197173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Натріть невеликий шматочок свіжого імбиру на дрібній тертці або візьміть 0,5 ч. л. сухого імбиру (порошок).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Додайте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в молоко, доведіть до кипіння.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Якщо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імбир свіжий, варто процідити.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Окремо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змішайте какао і цукор, потім засипте в молоко, помішуючи.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Доведіть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до кипіння отриману суміш.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Можна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зверху потерти чорний шоколад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4818" name="Picture 2" descr="5 ароматних какао-напоїв, які зігріють вас цієї зими. Коли зима вступила в свої права і за вікном з'явилася справжня снігова краса, то найголовніше - це повертатися в теплий затишний будинок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7952" y="7937"/>
            <a:ext cx="3564048" cy="2191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939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-1" y="1819915"/>
            <a:ext cx="100625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Какао з бананом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865375" y="2763213"/>
            <a:ext cx="10134585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Один банан збийте в </a:t>
            </a:r>
            <a:r>
              <a:rPr lang="uk-UA" altLang="ru-RU" sz="2600" dirty="0" err="1">
                <a:solidFill>
                  <a:srgbClr val="002060"/>
                </a:solidFill>
                <a:latin typeface="Segoe Print" pitchFamily="2" charset="0"/>
              </a:rPr>
              <a:t>блендері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 з теплим молоком. Додайте туди 35 г гіркого шоколаду, розтопленого на водяній бані.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Розчиніть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1 ч. л. цукру у 1 ст. л. води і додайте в молочно-бананово-шоколадну суміш.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Злегка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підігрійте.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Для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смаку можете додати кульку морозива зверху. 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Натріть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зверху </a:t>
            </a:r>
            <a:r>
              <a:rPr lang="uk-UA" altLang="ru-RU" sz="2600" dirty="0" smtClean="0">
                <a:solidFill>
                  <a:srgbClr val="002060"/>
                </a:solidFill>
                <a:latin typeface="Segoe Print" pitchFamily="2" charset="0"/>
              </a:rPr>
              <a:t>шоколаду або </a:t>
            </a:r>
            <a:r>
              <a:rPr lang="uk-UA" altLang="ru-RU" sz="2600" dirty="0">
                <a:solidFill>
                  <a:srgbClr val="002060"/>
                </a:solidFill>
                <a:latin typeface="Segoe Print" pitchFamily="2" charset="0"/>
              </a:rPr>
              <a:t>розтопіть.</a:t>
            </a:r>
            <a:endParaRPr lang="uk-UA" altLang="ru-RU" sz="2600" dirty="0" smtClean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5842" name="Picture 2" descr="5 ароматних какао-напоїв, які зігріють вас цієї зими. Коли зима вступила в свої права і за вікном з'явилася справжня снігова краса, то найголовніше - це повертатися в теплий затишний будинок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5358" y="7937"/>
            <a:ext cx="3156641" cy="2356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014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ocuments\2023-2024 ХІМІЯ\тиждень хімії\какао\1679701715_bogatyr-club-p-fon-dlya-prezentatsii-shokolad-pinterest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865374" y="2028616"/>
            <a:ext cx="10134585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4400" dirty="0" smtClean="0">
                <a:solidFill>
                  <a:srgbClr val="002060"/>
                </a:solidFill>
                <a:latin typeface="Segoe Print" pitchFamily="2" charset="0"/>
              </a:rPr>
              <a:t>Какао </a:t>
            </a:r>
          </a:p>
          <a:p>
            <a:pPr algn="ctr">
              <a:defRPr/>
            </a:pPr>
            <a:r>
              <a:rPr lang="ru-RU" altLang="ru-RU" sz="4400" dirty="0" err="1" smtClean="0">
                <a:solidFill>
                  <a:srgbClr val="002060"/>
                </a:solidFill>
                <a:latin typeface="Segoe Print" pitchFamily="2" charset="0"/>
              </a:rPr>
              <a:t>вчить</a:t>
            </a:r>
            <a:r>
              <a:rPr lang="ru-RU" altLang="ru-RU" sz="4400" dirty="0" smtClean="0">
                <a:solidFill>
                  <a:srgbClr val="002060"/>
                </a:solidFill>
                <a:latin typeface="Segoe Print" pitchFamily="2" charset="0"/>
              </a:rPr>
              <a:t> нас </a:t>
            </a:r>
            <a:r>
              <a:rPr lang="ru-RU" altLang="ru-RU" sz="4400" dirty="0" err="1" smtClean="0">
                <a:solidFill>
                  <a:srgbClr val="002060"/>
                </a:solidFill>
                <a:latin typeface="Segoe Print" pitchFamily="2" charset="0"/>
              </a:rPr>
              <a:t>насолоджуватися</a:t>
            </a:r>
            <a:r>
              <a:rPr lang="ru-RU" altLang="ru-RU" sz="44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4400" dirty="0" err="1" smtClean="0">
                <a:solidFill>
                  <a:srgbClr val="002060"/>
                </a:solidFill>
                <a:latin typeface="Segoe Print" pitchFamily="2" charset="0"/>
              </a:rPr>
              <a:t>простими</a:t>
            </a:r>
            <a:r>
              <a:rPr lang="ru-RU" altLang="ru-RU" sz="4400" dirty="0" smtClean="0">
                <a:solidFill>
                  <a:srgbClr val="002060"/>
                </a:solidFill>
                <a:latin typeface="Segoe Print" pitchFamily="2" charset="0"/>
              </a:rPr>
              <a:t> речами </a:t>
            </a:r>
          </a:p>
          <a:p>
            <a:pPr algn="ctr">
              <a:defRPr/>
            </a:pPr>
            <a:r>
              <a:rPr lang="ru-RU" altLang="ru-RU" sz="4400" dirty="0" smtClean="0">
                <a:solidFill>
                  <a:srgbClr val="002060"/>
                </a:solidFill>
                <a:latin typeface="Segoe Print" pitchFamily="2" charset="0"/>
              </a:rPr>
              <a:t>в </a:t>
            </a:r>
            <a:r>
              <a:rPr lang="ru-RU" altLang="ru-RU" sz="4400" dirty="0" err="1" smtClean="0">
                <a:solidFill>
                  <a:srgbClr val="002060"/>
                </a:solidFill>
                <a:latin typeface="Segoe Print" pitchFamily="2" charset="0"/>
              </a:rPr>
              <a:t>житті</a:t>
            </a:r>
            <a:endParaRPr lang="uk-UA" altLang="ru-RU" sz="4400" dirty="0" smtClean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7" name="AutoShape 4" descr="Кака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6" name="Picture 2" descr="Пряное какао с маршмелло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0311" y="4689695"/>
            <a:ext cx="3051689" cy="216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4373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564</TotalTime>
  <Words>1351</Words>
  <Application>Microsoft Office PowerPoint</Application>
  <PresentationFormat>Произвольный</PresentationFormat>
  <Paragraphs>82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Вимоги з охорони праці у манікюрному кабінеті після закінчення робіт</dc:title>
  <dc:creator>Лисенко;Наталя</dc:creator>
  <cp:lastModifiedBy>Administrator</cp:lastModifiedBy>
  <cp:revision>72</cp:revision>
  <dcterms:created xsi:type="dcterms:W3CDTF">2019-04-15T17:44:06Z</dcterms:created>
  <dcterms:modified xsi:type="dcterms:W3CDTF">2024-04-23T09:24:23Z</dcterms:modified>
</cp:coreProperties>
</file>