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61" r:id="rId6"/>
    <p:sldId id="259" r:id="rId7"/>
    <p:sldId id="260" r:id="rId8"/>
    <p:sldId id="268" r:id="rId9"/>
    <p:sldId id="271" r:id="rId10"/>
    <p:sldId id="262" r:id="rId11"/>
    <p:sldId id="264" r:id="rId12"/>
    <p:sldId id="265" r:id="rId13"/>
    <p:sldId id="266" r:id="rId14"/>
    <p:sldId id="272" r:id="rId15"/>
    <p:sldId id="263" r:id="rId16"/>
    <p:sldId id="269" r:id="rId17"/>
    <p:sldId id="270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DF77-2D3F-4FCF-98DF-86C93BD305CD}" type="datetimeFigureOut">
              <a:rPr lang="ru-RU" smtClean="0"/>
              <a:t>18.12.2023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7E06-C455-46FA-8DFE-6E7BBFFEC55F}" type="slidenum">
              <a:rPr lang="ru-RU" smtClean="0"/>
              <a:t>‹№›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1271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DF77-2D3F-4FCF-98DF-86C93BD305CD}" type="datetimeFigureOut">
              <a:rPr lang="ru-RU" smtClean="0"/>
              <a:t>18.12.2023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7E06-C455-46FA-8DFE-6E7BBFFEC55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446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DF77-2D3F-4FCF-98DF-86C93BD305CD}" type="datetimeFigureOut">
              <a:rPr lang="ru-RU" smtClean="0"/>
              <a:t>18.12.2023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7E06-C455-46FA-8DFE-6E7BBFFEC55F}" type="slidenum">
              <a:rPr lang="ru-RU" smtClean="0"/>
              <a:t>‹№›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8339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DF77-2D3F-4FCF-98DF-86C93BD305CD}" type="datetimeFigureOut">
              <a:rPr lang="ru-RU" smtClean="0"/>
              <a:t>18.12.2023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7E06-C455-46FA-8DFE-6E7BBFFEC55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144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DF77-2D3F-4FCF-98DF-86C93BD305CD}" type="datetimeFigureOut">
              <a:rPr lang="ru-RU" smtClean="0"/>
              <a:t>18.12.2023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7E06-C455-46FA-8DFE-6E7BBFFEC55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754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DF77-2D3F-4FCF-98DF-86C93BD305CD}" type="datetimeFigureOut">
              <a:rPr lang="ru-RU" smtClean="0"/>
              <a:t>18.12.2023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7E06-C455-46FA-8DFE-6E7BBFFEC55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792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DF77-2D3F-4FCF-98DF-86C93BD305CD}" type="datetimeFigureOut">
              <a:rPr lang="ru-RU" smtClean="0"/>
              <a:t>18.12.2023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7E06-C455-46FA-8DFE-6E7BBFFEC55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914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81ADF77-2D3F-4FCF-98DF-86C93BD305CD}" type="datetimeFigureOut">
              <a:rPr lang="ru-RU" smtClean="0"/>
              <a:t>18.12.2023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2C67E06-C455-46FA-8DFE-6E7BBFFEC55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282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DF77-2D3F-4FCF-98DF-86C93BD305CD}" type="datetimeFigureOut">
              <a:rPr lang="ru-RU" smtClean="0"/>
              <a:t>18.12.2023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7E06-C455-46FA-8DFE-6E7BBFFEC55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703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DF77-2D3F-4FCF-98DF-86C93BD305CD}" type="datetimeFigureOut">
              <a:rPr lang="ru-RU" smtClean="0"/>
              <a:t>18.12.2023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7E06-C455-46FA-8DFE-6E7BBFFEC55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527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DF77-2D3F-4FCF-98DF-86C93BD305CD}" type="datetimeFigureOut">
              <a:rPr lang="ru-RU" smtClean="0"/>
              <a:t>18.12.2023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67E06-C455-46FA-8DFE-6E7BBFFEC55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972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81ADF77-2D3F-4FCF-98DF-86C93BD305CD}" type="datetimeFigureOut">
              <a:rPr lang="ru-RU" smtClean="0"/>
              <a:t>18.12.2023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2C67E06-C455-46FA-8DFE-6E7BBFFEC55F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919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aNgSwct9fw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aNgSwct9fw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B9A4C4-B099-450B-A0EA-94B5DC98E6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8295" y="516835"/>
            <a:ext cx="11648661" cy="3808277"/>
          </a:xfrm>
        </p:spPr>
        <p:txBody>
          <a:bodyPr>
            <a:noAutofit/>
          </a:bodyPr>
          <a:lstStyle/>
          <a:p>
            <a:r>
              <a:rPr lang="uk-UA" sz="4400" b="1" u="sng" dirty="0"/>
              <a:t>10 клас. Тема уроку.</a:t>
            </a:r>
            <a:br>
              <a:rPr lang="uk-UA" sz="4400" b="1" u="sng" dirty="0"/>
            </a:br>
            <a:r>
              <a:rPr lang="uk-UA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Карбонові кислоти:  поширення в природі, класифікація, характеристична група. Насичені одноосновні карбонові кислоти: склад, будова молекул, загальна та структурні формули,  ізомерія, систематична номенклатура,  фізичні властивості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81722E3-DA4D-458C-A0DE-68845CD655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9112" y="4455620"/>
            <a:ext cx="10747513" cy="1143000"/>
          </a:xfrm>
        </p:spPr>
        <p:txBody>
          <a:bodyPr/>
          <a:lstStyle/>
          <a:p>
            <a:r>
              <a:rPr lang="uk-UA" b="1" dirty="0">
                <a:solidFill>
                  <a:schemeClr val="tx1"/>
                </a:solidFill>
              </a:rPr>
              <a:t>Урок можна переглянути на платформі </a:t>
            </a:r>
            <a:r>
              <a:rPr lang="uk-UA" b="1" dirty="0" err="1">
                <a:solidFill>
                  <a:schemeClr val="tx1"/>
                </a:solidFill>
              </a:rPr>
              <a:t>вшо</a:t>
            </a:r>
            <a:r>
              <a:rPr lang="uk-UA" b="1" dirty="0">
                <a:solidFill>
                  <a:schemeClr val="tx1"/>
                </a:solidFill>
              </a:rPr>
              <a:t> за покликанням </a:t>
            </a:r>
            <a:r>
              <a:rPr lang="en-US" b="1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https://www.youtube.com/watch?v=OaNgSwct9fw</a:t>
            </a:r>
            <a:r>
              <a:rPr lang="uk-UA" b="1" dirty="0">
                <a:solidFill>
                  <a:srgbClr val="0070C0"/>
                </a:solidFill>
              </a:rPr>
              <a:t> </a:t>
            </a:r>
          </a:p>
          <a:p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27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A87F939-48EF-4BD2-98CF-6E3CE4657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144632"/>
          </a:xfrm>
        </p:spPr>
        <p:txBody>
          <a:bodyPr>
            <a:normAutofit/>
          </a:bodyPr>
          <a:lstStyle/>
          <a:p>
            <a:r>
              <a:rPr lang="uk-UA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Очікувані результати</a:t>
            </a:r>
            <a:endParaRPr lang="ru-RU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27B73A3-5898-4F46-B2A4-6C1FCACA1DB6}"/>
              </a:ext>
            </a:extLst>
          </p:cNvPr>
          <p:cNvSpPr/>
          <p:nvPr/>
        </p:nvSpPr>
        <p:spPr>
          <a:xfrm>
            <a:off x="477078" y="1720840"/>
            <a:ext cx="11489635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err="1"/>
              <a:t>Знаннєвий</a:t>
            </a:r>
            <a:r>
              <a:rPr lang="ru-RU" sz="2000" b="1" u="sng" dirty="0"/>
              <a:t> компонент:</a:t>
            </a:r>
          </a:p>
          <a:p>
            <a:r>
              <a:rPr lang="ru-RU" sz="2000" dirty="0"/>
              <a:t>- </a:t>
            </a:r>
            <a:r>
              <a:rPr lang="ru-RU" sz="2000" dirty="0" err="1"/>
              <a:t>називає</a:t>
            </a:r>
            <a:r>
              <a:rPr lang="ru-RU" sz="2000" dirty="0"/>
              <a:t> </a:t>
            </a:r>
            <a:r>
              <a:rPr lang="ru-RU" sz="2000" dirty="0" err="1"/>
              <a:t>загальну</a:t>
            </a:r>
            <a:r>
              <a:rPr lang="ru-RU" sz="2000" dirty="0"/>
              <a:t> формулу та </a:t>
            </a:r>
            <a:r>
              <a:rPr lang="ru-RU" sz="2000" dirty="0" err="1"/>
              <a:t>характеристичну</a:t>
            </a:r>
            <a:r>
              <a:rPr lang="ru-RU" sz="2000" dirty="0"/>
              <a:t> </a:t>
            </a:r>
            <a:r>
              <a:rPr lang="ru-RU" sz="2000" dirty="0" err="1"/>
              <a:t>групу</a:t>
            </a:r>
            <a:r>
              <a:rPr lang="ru-RU" sz="2000" dirty="0"/>
              <a:t> </a:t>
            </a:r>
            <a:r>
              <a:rPr lang="ru-RU" sz="2000" dirty="0" err="1"/>
              <a:t>карбонових</a:t>
            </a:r>
            <a:r>
              <a:rPr lang="ru-RU" sz="2000" dirty="0"/>
              <a:t> кислот, за систематичною номенклатурою </a:t>
            </a:r>
            <a:r>
              <a:rPr lang="ru-RU" sz="2000" dirty="0" err="1"/>
              <a:t>карбонові</a:t>
            </a:r>
            <a:r>
              <a:rPr lang="ru-RU" sz="2000" dirty="0"/>
              <a:t> </a:t>
            </a:r>
            <a:r>
              <a:rPr lang="ru-RU" sz="2000" dirty="0" err="1"/>
              <a:t>кислоти</a:t>
            </a:r>
            <a:r>
              <a:rPr lang="ru-RU" sz="2000" dirty="0"/>
              <a:t>;</a:t>
            </a:r>
          </a:p>
          <a:p>
            <a:r>
              <a:rPr lang="ru-RU" sz="2000" dirty="0"/>
              <a:t>- </a:t>
            </a:r>
            <a:r>
              <a:rPr lang="ru-RU" sz="2000" dirty="0" err="1"/>
              <a:t>пояснює</a:t>
            </a:r>
            <a:r>
              <a:rPr lang="ru-RU" sz="2000" dirty="0"/>
              <a:t> </a:t>
            </a:r>
            <a:r>
              <a:rPr lang="ru-RU" sz="2000" dirty="0" err="1"/>
              <a:t>вплив</a:t>
            </a:r>
            <a:r>
              <a:rPr lang="ru-RU" sz="2000" dirty="0"/>
              <a:t> </a:t>
            </a:r>
            <a:r>
              <a:rPr lang="ru-RU" sz="2000" dirty="0" err="1"/>
              <a:t>карбоксильної</a:t>
            </a:r>
            <a:r>
              <a:rPr lang="ru-RU" sz="2000" dirty="0"/>
              <a:t> </a:t>
            </a:r>
            <a:r>
              <a:rPr lang="ru-RU" sz="2000" dirty="0" err="1"/>
              <a:t>характеристичної</a:t>
            </a:r>
            <a:r>
              <a:rPr lang="ru-RU" sz="2000" dirty="0"/>
              <a:t> </a:t>
            </a:r>
            <a:r>
              <a:rPr lang="ru-RU" sz="2000" dirty="0" err="1"/>
              <a:t>групи</a:t>
            </a:r>
            <a:r>
              <a:rPr lang="ru-RU" sz="2000" dirty="0"/>
              <a:t> на </a:t>
            </a:r>
            <a:r>
              <a:rPr lang="ru-RU" sz="2000" dirty="0" err="1"/>
              <a:t>фізичні</a:t>
            </a:r>
            <a:r>
              <a:rPr lang="ru-RU" sz="2000" dirty="0"/>
              <a:t> і </a:t>
            </a:r>
            <a:r>
              <a:rPr lang="ru-RU" sz="2000" dirty="0" err="1"/>
              <a:t>хімічні</a:t>
            </a:r>
            <a:r>
              <a:rPr lang="ru-RU" sz="2000" dirty="0"/>
              <a:t> </a:t>
            </a:r>
            <a:r>
              <a:rPr lang="ru-RU" sz="2000" dirty="0" err="1"/>
              <a:t>властивості</a:t>
            </a:r>
            <a:r>
              <a:rPr lang="ru-RU" sz="2000" dirty="0"/>
              <a:t> </a:t>
            </a:r>
            <a:r>
              <a:rPr lang="ru-RU" sz="2000" dirty="0" err="1"/>
              <a:t>карбонових</a:t>
            </a:r>
            <a:r>
              <a:rPr lang="ru-RU" sz="2000" dirty="0"/>
              <a:t> кислот; </a:t>
            </a:r>
          </a:p>
          <a:p>
            <a:r>
              <a:rPr lang="ru-RU" sz="2000" dirty="0"/>
              <a:t>- наводить </a:t>
            </a:r>
            <a:r>
              <a:rPr lang="ru-RU" sz="2000" dirty="0" err="1"/>
              <a:t>приклади</a:t>
            </a:r>
            <a:r>
              <a:rPr lang="ru-RU" sz="2000" dirty="0"/>
              <a:t> </a:t>
            </a:r>
            <a:r>
              <a:rPr lang="ru-RU" sz="2000" dirty="0" err="1"/>
              <a:t>насичених</a:t>
            </a:r>
            <a:r>
              <a:rPr lang="ru-RU" sz="2000" dirty="0"/>
              <a:t> </a:t>
            </a:r>
            <a:r>
              <a:rPr lang="ru-RU" sz="2000" dirty="0" err="1"/>
              <a:t>одноосновних</a:t>
            </a:r>
            <a:r>
              <a:rPr lang="ru-RU" sz="2000" dirty="0"/>
              <a:t> </a:t>
            </a:r>
            <a:r>
              <a:rPr lang="ru-RU" sz="2000" dirty="0" err="1"/>
              <a:t>карбонових</a:t>
            </a:r>
            <a:r>
              <a:rPr lang="ru-RU" sz="2000" dirty="0"/>
              <a:t> кислот і </a:t>
            </a:r>
            <a:r>
              <a:rPr lang="ru-RU" sz="2000" dirty="0" err="1"/>
              <a:t>їхні</a:t>
            </a:r>
            <a:r>
              <a:rPr lang="ru-RU" sz="2000" dirty="0"/>
              <a:t> </a:t>
            </a:r>
            <a:r>
              <a:rPr lang="ru-RU" sz="2000" dirty="0" err="1"/>
              <a:t>тривіальні</a:t>
            </a:r>
            <a:r>
              <a:rPr lang="ru-RU" sz="2000" dirty="0"/>
              <a:t> </a:t>
            </a:r>
            <a:r>
              <a:rPr lang="ru-RU" sz="2000" dirty="0" err="1"/>
              <a:t>назви</a:t>
            </a:r>
            <a:r>
              <a:rPr lang="ru-RU" sz="2000" dirty="0"/>
              <a:t>; </a:t>
            </a:r>
            <a:r>
              <a:rPr lang="ru-RU" sz="2000" dirty="0" err="1"/>
              <a:t>поширення</a:t>
            </a:r>
            <a:r>
              <a:rPr lang="ru-RU" sz="2000" dirty="0"/>
              <a:t> </a:t>
            </a:r>
            <a:r>
              <a:rPr lang="ru-RU" sz="2000" dirty="0" err="1"/>
              <a:t>насичених</a:t>
            </a:r>
            <a:r>
              <a:rPr lang="ru-RU" sz="2000" dirty="0"/>
              <a:t> </a:t>
            </a:r>
            <a:r>
              <a:rPr lang="ru-RU" sz="2000" dirty="0" err="1"/>
              <a:t>одноосновних</a:t>
            </a:r>
            <a:r>
              <a:rPr lang="ru-RU" sz="2000" dirty="0"/>
              <a:t> </a:t>
            </a:r>
            <a:r>
              <a:rPr lang="ru-RU" sz="2000" dirty="0" err="1"/>
              <a:t>карбонових</a:t>
            </a:r>
            <a:r>
              <a:rPr lang="ru-RU" sz="2000" dirty="0"/>
              <a:t> кислот у </a:t>
            </a:r>
            <a:r>
              <a:rPr lang="ru-RU" sz="2000" dirty="0" err="1"/>
              <a:t>природі</a:t>
            </a:r>
            <a:r>
              <a:rPr lang="ru-RU" sz="2000" dirty="0"/>
              <a:t> і </a:t>
            </a:r>
            <a:r>
              <a:rPr lang="ru-RU" sz="2000" dirty="0" err="1"/>
              <a:t>харчових</a:t>
            </a:r>
            <a:r>
              <a:rPr lang="ru-RU" sz="2000" dirty="0"/>
              <a:t> продуктах.</a:t>
            </a:r>
          </a:p>
          <a:p>
            <a:r>
              <a:rPr lang="ru-RU" sz="2000" b="1" u="sng" dirty="0" err="1"/>
              <a:t>Діяльнісний</a:t>
            </a:r>
            <a:r>
              <a:rPr lang="ru-RU" sz="2000" b="1" u="sng" dirty="0"/>
              <a:t> компонент:</a:t>
            </a:r>
          </a:p>
          <a:p>
            <a:r>
              <a:rPr lang="ru-RU" sz="2000" dirty="0"/>
              <a:t>- </a:t>
            </a:r>
            <a:r>
              <a:rPr lang="ru-RU" sz="2000" dirty="0" err="1"/>
              <a:t>складає</a:t>
            </a:r>
            <a:r>
              <a:rPr lang="ru-RU" sz="2000" dirty="0"/>
              <a:t> </a:t>
            </a:r>
            <a:r>
              <a:rPr lang="ru-RU" sz="2000" dirty="0" err="1"/>
              <a:t>молекулярні</a:t>
            </a:r>
            <a:r>
              <a:rPr lang="ru-RU" sz="2000" dirty="0"/>
              <a:t> і </a:t>
            </a:r>
            <a:r>
              <a:rPr lang="ru-RU" sz="2000" dirty="0" err="1"/>
              <a:t>структурні</a:t>
            </a:r>
            <a:r>
              <a:rPr lang="ru-RU" sz="2000" dirty="0"/>
              <a:t> </a:t>
            </a:r>
            <a:r>
              <a:rPr lang="ru-RU" sz="2000" dirty="0" err="1"/>
              <a:t>формули</a:t>
            </a:r>
            <a:r>
              <a:rPr lang="ru-RU" sz="2000" dirty="0"/>
              <a:t> </a:t>
            </a:r>
            <a:r>
              <a:rPr lang="ru-RU" sz="2000" dirty="0" err="1"/>
              <a:t>насичених</a:t>
            </a:r>
            <a:r>
              <a:rPr lang="ru-RU" sz="2000" dirty="0"/>
              <a:t> </a:t>
            </a:r>
            <a:r>
              <a:rPr lang="ru-RU" sz="2000" dirty="0" err="1"/>
              <a:t>одноосновних</a:t>
            </a:r>
            <a:r>
              <a:rPr lang="ru-RU" sz="2000" dirty="0"/>
              <a:t> </a:t>
            </a:r>
            <a:r>
              <a:rPr lang="ru-RU" sz="2000" dirty="0" err="1"/>
              <a:t>карбонових</a:t>
            </a:r>
            <a:r>
              <a:rPr lang="ru-RU" sz="2000" dirty="0"/>
              <a:t> кислот (за </a:t>
            </a:r>
            <a:r>
              <a:rPr lang="ru-RU" sz="2000" dirty="0" err="1"/>
              <a:t>назвами</a:t>
            </a:r>
            <a:r>
              <a:rPr lang="ru-RU" sz="2000" dirty="0"/>
              <a:t> і </a:t>
            </a:r>
            <a:r>
              <a:rPr lang="ru-RU" sz="2000" dirty="0" err="1"/>
              <a:t>загальними</a:t>
            </a:r>
            <a:r>
              <a:rPr lang="ru-RU" sz="2000" dirty="0"/>
              <a:t> формулами </a:t>
            </a:r>
            <a:r>
              <a:rPr lang="ru-RU" sz="2000" dirty="0" err="1"/>
              <a:t>відповідних</a:t>
            </a:r>
            <a:r>
              <a:rPr lang="ru-RU" sz="2000" dirty="0"/>
              <a:t> </a:t>
            </a:r>
            <a:r>
              <a:rPr lang="ru-RU" sz="2000" dirty="0" err="1"/>
              <a:t>гомологічних</a:t>
            </a:r>
            <a:r>
              <a:rPr lang="ru-RU" sz="2000" dirty="0"/>
              <a:t> </a:t>
            </a:r>
            <a:r>
              <a:rPr lang="ru-RU" sz="2000" dirty="0" err="1"/>
              <a:t>рядів</a:t>
            </a:r>
            <a:r>
              <a:rPr lang="ru-RU" sz="2000" dirty="0"/>
              <a:t>).</a:t>
            </a:r>
          </a:p>
          <a:p>
            <a:r>
              <a:rPr lang="ru-RU" sz="2000" b="1" u="sng" dirty="0" err="1"/>
              <a:t>Ціннісний</a:t>
            </a:r>
            <a:r>
              <a:rPr lang="ru-RU" sz="2000" b="1" u="sng" dirty="0"/>
              <a:t> компонент:</a:t>
            </a:r>
          </a:p>
          <a:p>
            <a:r>
              <a:rPr lang="ru-RU" sz="2000" dirty="0"/>
              <a:t>- </a:t>
            </a:r>
            <a:r>
              <a:rPr lang="ru-RU" sz="2000" dirty="0" err="1"/>
              <a:t>усвідомлює</a:t>
            </a:r>
            <a:r>
              <a:rPr lang="ru-RU" sz="2000" dirty="0"/>
              <a:t> </a:t>
            </a:r>
            <a:r>
              <a:rPr lang="ru-RU" sz="2000" dirty="0" err="1"/>
              <a:t>взаємозв’язок</a:t>
            </a:r>
            <a:r>
              <a:rPr lang="ru-RU" sz="2000" dirty="0"/>
              <a:t> складу, </a:t>
            </a:r>
            <a:r>
              <a:rPr lang="ru-RU" sz="2000" dirty="0" err="1"/>
              <a:t>будови</a:t>
            </a:r>
            <a:r>
              <a:rPr lang="ru-RU" sz="2000" dirty="0"/>
              <a:t>, </a:t>
            </a:r>
            <a:r>
              <a:rPr lang="ru-RU" sz="2000" dirty="0" err="1"/>
              <a:t>властивостей</a:t>
            </a:r>
            <a:r>
              <a:rPr lang="ru-RU" sz="2000" dirty="0"/>
              <a:t>, </a:t>
            </a:r>
            <a:r>
              <a:rPr lang="ru-RU" sz="2000" dirty="0" err="1"/>
              <a:t>застосування</a:t>
            </a:r>
            <a:r>
              <a:rPr lang="ru-RU" sz="2000" dirty="0"/>
              <a:t> </a:t>
            </a:r>
            <a:r>
              <a:rPr lang="ru-RU" sz="2000" dirty="0" err="1"/>
              <a:t>насичених</a:t>
            </a:r>
            <a:r>
              <a:rPr lang="ru-RU" sz="2000" dirty="0"/>
              <a:t> </a:t>
            </a:r>
            <a:r>
              <a:rPr lang="ru-RU" sz="2000" dirty="0" err="1"/>
              <a:t>одноосновних</a:t>
            </a:r>
            <a:r>
              <a:rPr lang="ru-RU" sz="2000" dirty="0"/>
              <a:t> </a:t>
            </a:r>
            <a:r>
              <a:rPr lang="ru-RU" sz="2000" dirty="0" err="1"/>
              <a:t>карбонових</a:t>
            </a:r>
            <a:r>
              <a:rPr lang="ru-RU" sz="2000" dirty="0"/>
              <a:t> кислот.</a:t>
            </a:r>
          </a:p>
        </p:txBody>
      </p:sp>
    </p:spTree>
    <p:extLst>
      <p:ext uri="{BB962C8B-B14F-4D97-AF65-F5344CB8AC3E}">
        <p14:creationId xmlns:p14="http://schemas.microsoft.com/office/powerpoint/2010/main" val="1724166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BD78D1-1A77-4800-843D-59BF19B61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Інструктивна картка </a:t>
            </a: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D97CAC6-BB50-4F40-BF4B-EC0B72533B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817" y="1845734"/>
            <a:ext cx="11449879" cy="4023360"/>
          </a:xfrm>
        </p:spPr>
        <p:txBody>
          <a:bodyPr>
            <a:normAutofit/>
          </a:bodyPr>
          <a:lstStyle/>
          <a:p>
            <a:r>
              <a:rPr lang="uk-UA" sz="3200" dirty="0"/>
              <a:t>1. Опрацювати п. 16 с. 94;</a:t>
            </a:r>
          </a:p>
          <a:p>
            <a:r>
              <a:rPr lang="uk-UA" sz="3200" dirty="0"/>
              <a:t>2. У разі відсутності на синхронному </a:t>
            </a:r>
            <a:r>
              <a:rPr lang="uk-UA" sz="3200" dirty="0" err="1"/>
              <a:t>уроці</a:t>
            </a:r>
            <a:r>
              <a:rPr lang="uk-UA" sz="3200" dirty="0"/>
              <a:t> можна переглянути урок на платформі ВШО за покликанням </a:t>
            </a:r>
          </a:p>
          <a:p>
            <a:r>
              <a:rPr lang="en-US" sz="3200" dirty="0">
                <a:hlinkClick r:id="rId2"/>
              </a:rPr>
              <a:t>https://www.youtube.com/watch?v=OaNgSwct9fw</a:t>
            </a:r>
            <a:r>
              <a:rPr lang="uk-UA" sz="3200" dirty="0"/>
              <a:t> </a:t>
            </a:r>
          </a:p>
          <a:p>
            <a:r>
              <a:rPr lang="ru-RU" sz="3200" dirty="0"/>
              <a:t>3. </a:t>
            </a:r>
            <a:r>
              <a:rPr lang="ru-RU" sz="3200" dirty="0" err="1"/>
              <a:t>Виконати</a:t>
            </a:r>
            <a:r>
              <a:rPr lang="ru-RU" sz="3200" dirty="0"/>
              <a:t> </a:t>
            </a:r>
            <a:r>
              <a:rPr lang="ru-RU" sz="3200" dirty="0" err="1"/>
              <a:t>письмово</a:t>
            </a:r>
            <a:r>
              <a:rPr lang="ru-RU" sz="3200" dirty="0"/>
              <a:t> </a:t>
            </a:r>
            <a:r>
              <a:rPr lang="ru-RU" sz="3200" dirty="0" err="1"/>
              <a:t>завдання</a:t>
            </a:r>
            <a:r>
              <a:rPr lang="ru-RU" sz="3200" dirty="0"/>
              <a:t> на слайдах 16, 17 та </a:t>
            </a:r>
            <a:r>
              <a:rPr lang="ru-RU" sz="3200" dirty="0" err="1"/>
              <a:t>надіслати</a:t>
            </a:r>
            <a:r>
              <a:rPr lang="ru-RU" sz="3200" dirty="0"/>
              <a:t> для </a:t>
            </a:r>
            <a:r>
              <a:rPr lang="ru-RU" sz="3200" dirty="0" err="1"/>
              <a:t>перевірки</a:t>
            </a:r>
            <a:r>
              <a:rPr lang="ru-RU" sz="3200" dirty="0"/>
              <a:t> й </a:t>
            </a:r>
            <a:r>
              <a:rPr lang="ru-RU" sz="3200" dirty="0" err="1"/>
              <a:t>оцінювання</a:t>
            </a:r>
            <a:r>
              <a:rPr lang="ru-RU" sz="3200" dirty="0"/>
              <a:t> </a:t>
            </a:r>
            <a:r>
              <a:rPr lang="ru-RU" sz="3200" dirty="0" err="1"/>
              <a:t>навчальних</a:t>
            </a:r>
            <a:r>
              <a:rPr lang="ru-RU" sz="3200" dirty="0"/>
              <a:t> </a:t>
            </a:r>
            <a:r>
              <a:rPr lang="ru-RU" sz="3200" dirty="0" err="1"/>
              <a:t>досягнень</a:t>
            </a:r>
            <a:r>
              <a:rPr lang="ru-RU" sz="3200" dirty="0"/>
              <a:t> з теми;</a:t>
            </a:r>
          </a:p>
          <a:p>
            <a:r>
              <a:rPr lang="ru-RU" sz="3200" dirty="0"/>
              <a:t>4. Пройти тест. </a:t>
            </a:r>
          </a:p>
        </p:txBody>
      </p:sp>
    </p:spTree>
    <p:extLst>
      <p:ext uri="{BB962C8B-B14F-4D97-AF65-F5344CB8AC3E}">
        <p14:creationId xmlns:p14="http://schemas.microsoft.com/office/powerpoint/2010/main" val="386929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651F850-36A4-4C73-9290-6B99791268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727" y="2040835"/>
            <a:ext cx="10114546" cy="404191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C443179-568D-4CC2-B67E-0EA1B6C983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6668" y="324679"/>
            <a:ext cx="8264274" cy="141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36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024ACB3-C540-4805-B99C-E0C42C7818BE}"/>
              </a:ext>
            </a:extLst>
          </p:cNvPr>
          <p:cNvSpPr/>
          <p:nvPr/>
        </p:nvSpPr>
        <p:spPr>
          <a:xfrm>
            <a:off x="914399" y="561417"/>
            <a:ext cx="1041620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Гомологічний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ряд </a:t>
            </a: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насичених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одноосновних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карбонових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кислот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F5EFAE-317E-4A0C-BA0A-509E0DE2C7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65" y="2054221"/>
            <a:ext cx="2246586" cy="214995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F19144E-6603-4C40-8D8D-8F1A9D7426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209" y="2022968"/>
            <a:ext cx="3445565" cy="370247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33FFC20-3CE8-4167-B009-C6625B73B6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0774" y="2022968"/>
            <a:ext cx="4552444" cy="110301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335830B-FC1A-400F-8A4B-06AA082A27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290" y="4734130"/>
            <a:ext cx="2246586" cy="125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75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AA4B200-8CB2-4958-B982-AFD35F647A03}"/>
              </a:ext>
            </a:extLst>
          </p:cNvPr>
          <p:cNvSpPr/>
          <p:nvPr/>
        </p:nvSpPr>
        <p:spPr>
          <a:xfrm>
            <a:off x="471871" y="580647"/>
            <a:ext cx="111121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1. За </a:t>
            </a:r>
            <a:r>
              <a:rPr lang="ru-RU" sz="3200" dirty="0" err="1"/>
              <a:t>основністю</a:t>
            </a:r>
            <a:r>
              <a:rPr lang="ru-RU" sz="3200" dirty="0"/>
              <a:t> </a:t>
            </a:r>
            <a:r>
              <a:rPr lang="ru-RU" sz="3200" dirty="0" err="1"/>
              <a:t>виділяють</a:t>
            </a:r>
            <a:r>
              <a:rPr lang="ru-RU" sz="3200" dirty="0"/>
              <a:t> одно-, </a:t>
            </a:r>
            <a:r>
              <a:rPr lang="ru-RU" sz="3200" dirty="0" err="1"/>
              <a:t>двох</a:t>
            </a:r>
            <a:r>
              <a:rPr lang="ru-RU" sz="3200" dirty="0"/>
              <a:t>-, </a:t>
            </a:r>
            <a:r>
              <a:rPr lang="ru-RU" sz="3200" dirty="0" err="1"/>
              <a:t>трьохосновні</a:t>
            </a:r>
            <a:r>
              <a:rPr lang="ru-RU" sz="3200" dirty="0"/>
              <a:t> </a:t>
            </a:r>
            <a:r>
              <a:rPr lang="ru-RU" sz="3200" dirty="0" err="1"/>
              <a:t>кислоти</a:t>
            </a:r>
            <a:endParaRPr lang="ru-RU" sz="32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99CDBC9-E715-4275-8841-FB9D9A5B4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053" y="2078862"/>
            <a:ext cx="8632514" cy="327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311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E00F74A-A2D5-487D-B57C-B94D0BA75BB4}"/>
              </a:ext>
            </a:extLst>
          </p:cNvPr>
          <p:cNvSpPr/>
          <p:nvPr/>
        </p:nvSpPr>
        <p:spPr>
          <a:xfrm>
            <a:off x="410816" y="516979"/>
            <a:ext cx="1084027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2. За силою. </a:t>
            </a:r>
          </a:p>
          <a:p>
            <a:endParaRPr lang="ru-RU" dirty="0"/>
          </a:p>
          <a:p>
            <a:r>
              <a:rPr lang="ru-RU" dirty="0" err="1"/>
              <a:t>Усі</a:t>
            </a:r>
            <a:r>
              <a:rPr lang="ru-RU" dirty="0"/>
              <a:t> </a:t>
            </a:r>
            <a:r>
              <a:rPr lang="ru-RU" dirty="0" err="1"/>
              <a:t>карбонові</a:t>
            </a:r>
            <a:r>
              <a:rPr lang="ru-RU" dirty="0"/>
              <a:t> </a:t>
            </a:r>
            <a:r>
              <a:rPr lang="ru-RU" dirty="0" err="1"/>
              <a:t>кислоти</a:t>
            </a:r>
            <a:r>
              <a:rPr lang="ru-RU" dirty="0"/>
              <a:t> є </a:t>
            </a:r>
            <a:r>
              <a:rPr lang="ru-RU" dirty="0" err="1"/>
              <a:t>слабкими</a:t>
            </a:r>
            <a:r>
              <a:rPr lang="ru-RU" dirty="0"/>
              <a:t>, за </a:t>
            </a:r>
            <a:r>
              <a:rPr lang="ru-RU" dirty="0" err="1"/>
              <a:t>винятком</a:t>
            </a:r>
            <a:r>
              <a:rPr lang="ru-RU" dirty="0"/>
              <a:t> </a:t>
            </a:r>
            <a:r>
              <a:rPr lang="ru-RU" dirty="0" err="1"/>
              <a:t>декількох</a:t>
            </a:r>
            <a:r>
              <a:rPr lang="ru-RU" dirty="0"/>
              <a:t> кислот </a:t>
            </a:r>
            <a:r>
              <a:rPr lang="ru-RU" dirty="0" err="1"/>
              <a:t>середньої</a:t>
            </a:r>
            <a:r>
              <a:rPr lang="ru-RU" dirty="0"/>
              <a:t> </a:t>
            </a:r>
            <a:r>
              <a:rPr lang="ru-RU" dirty="0" err="1"/>
              <a:t>сили</a:t>
            </a:r>
            <a:r>
              <a:rPr lang="ru-RU" dirty="0"/>
              <a:t>. </a:t>
            </a:r>
            <a:r>
              <a:rPr lang="ru-RU" dirty="0" err="1"/>
              <a:t>Більшість</a:t>
            </a:r>
            <a:r>
              <a:rPr lang="ru-RU" dirty="0"/>
              <a:t> кислот у водному </a:t>
            </a:r>
            <a:r>
              <a:rPr lang="ru-RU" dirty="0" err="1"/>
              <a:t>розчині</a:t>
            </a:r>
            <a:r>
              <a:rPr lang="ru-RU" dirty="0"/>
              <a:t> </a:t>
            </a:r>
            <a:r>
              <a:rPr lang="ru-RU" dirty="0" err="1"/>
              <a:t>дисоціює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на </a:t>
            </a:r>
            <a:r>
              <a:rPr lang="ru-RU" dirty="0" err="1"/>
              <a:t>частки</a:t>
            </a:r>
            <a:r>
              <a:rPr lang="ru-RU" dirty="0"/>
              <a:t> </a:t>
            </a:r>
            <a:r>
              <a:rPr lang="ru-RU" dirty="0" err="1"/>
              <a:t>відсотка</a:t>
            </a:r>
            <a:r>
              <a:rPr lang="ru-RU" dirty="0"/>
              <a:t>. </a:t>
            </a:r>
            <a:r>
              <a:rPr lang="ru-RU" dirty="0" err="1"/>
              <a:t>Найсильніша</a:t>
            </a:r>
            <a:r>
              <a:rPr lang="ru-RU" dirty="0"/>
              <a:t> </a:t>
            </a:r>
            <a:r>
              <a:rPr lang="ru-RU" dirty="0" err="1"/>
              <a:t>серед</a:t>
            </a:r>
            <a:r>
              <a:rPr lang="ru-RU" dirty="0"/>
              <a:t> </a:t>
            </a:r>
            <a:r>
              <a:rPr lang="ru-RU" dirty="0" err="1"/>
              <a:t>карбонових</a:t>
            </a:r>
            <a:r>
              <a:rPr lang="ru-RU" dirty="0"/>
              <a:t> кислот — </a:t>
            </a:r>
            <a:r>
              <a:rPr lang="ru-RU" dirty="0" err="1"/>
              <a:t>трифлуороетанова</a:t>
            </a:r>
            <a:r>
              <a:rPr lang="ru-RU" dirty="0"/>
              <a:t> </a:t>
            </a:r>
            <a:r>
              <a:rPr lang="en-US" dirty="0"/>
              <a:t>CF3-COOH — </a:t>
            </a:r>
            <a:r>
              <a:rPr lang="ru-RU" dirty="0"/>
              <a:t>є кислотою </a:t>
            </a:r>
            <a:r>
              <a:rPr lang="ru-RU" dirty="0" err="1"/>
              <a:t>середньої</a:t>
            </a:r>
            <a:r>
              <a:rPr lang="ru-RU" dirty="0"/>
              <a:t> </a:t>
            </a:r>
            <a:r>
              <a:rPr lang="ru-RU" dirty="0" err="1"/>
              <a:t>сили</a:t>
            </a:r>
            <a:r>
              <a:rPr lang="ru-RU" dirty="0"/>
              <a:t>.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05E1C2D-7E9C-456D-9AB2-6C3985D5593C}"/>
              </a:ext>
            </a:extLst>
          </p:cNvPr>
          <p:cNvSpPr/>
          <p:nvPr/>
        </p:nvSpPr>
        <p:spPr>
          <a:xfrm>
            <a:off x="410816" y="2271305"/>
            <a:ext cx="774385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3200" b="1" dirty="0">
              <a:solidFill>
                <a:srgbClr val="FF0000"/>
              </a:solidFill>
            </a:endParaRPr>
          </a:p>
          <a:p>
            <a:r>
              <a:rPr lang="ru-RU" sz="3200" b="1" dirty="0">
                <a:solidFill>
                  <a:srgbClr val="FF0000"/>
                </a:solidFill>
              </a:rPr>
              <a:t>3. За характером </a:t>
            </a:r>
            <a:r>
              <a:rPr lang="ru-RU" sz="3200" b="1" dirty="0" err="1">
                <a:solidFill>
                  <a:srgbClr val="FF0000"/>
                </a:solidFill>
              </a:rPr>
              <a:t>вуглеводневого</a:t>
            </a:r>
            <a:r>
              <a:rPr lang="ru-RU" sz="3200" b="1" dirty="0">
                <a:solidFill>
                  <a:srgbClr val="FF0000"/>
                </a:solidFill>
              </a:rPr>
              <a:t> </a:t>
            </a:r>
            <a:r>
              <a:rPr lang="ru-RU" sz="3200" b="1" dirty="0" err="1">
                <a:solidFill>
                  <a:srgbClr val="FF0000"/>
                </a:solidFill>
              </a:rPr>
              <a:t>залишка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FEEBFBD-809C-4A0B-A29A-6AA0A0127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0137" y="3360783"/>
            <a:ext cx="8021423" cy="280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2390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3226E8C-8F69-456E-BB3F-FD56491E1A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270" y="0"/>
            <a:ext cx="8017085" cy="348170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6BF0084-AFC5-4E96-A70E-5542CE84CABC}"/>
              </a:ext>
            </a:extLst>
          </p:cNvPr>
          <p:cNvSpPr/>
          <p:nvPr/>
        </p:nvSpPr>
        <p:spPr>
          <a:xfrm>
            <a:off x="265042" y="3623176"/>
            <a:ext cx="118739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dirty="0" err="1"/>
              <a:t>Мурашину</a:t>
            </a:r>
            <a:r>
              <a:rPr lang="ru-RU" dirty="0"/>
              <a:t> кислоту </a:t>
            </a:r>
            <a:r>
              <a:rPr lang="ru-RU" dirty="0" err="1"/>
              <a:t>вперше</a:t>
            </a:r>
            <a:r>
              <a:rPr lang="ru-RU" dirty="0"/>
              <a:t> </a:t>
            </a:r>
            <a:r>
              <a:rPr lang="ru-RU" dirty="0" err="1"/>
              <a:t>виділив</a:t>
            </a:r>
            <a:r>
              <a:rPr lang="ru-RU" dirty="0"/>
              <a:t> у 1670 р. </a:t>
            </a:r>
            <a:r>
              <a:rPr lang="ru-RU" dirty="0" err="1"/>
              <a:t>англійський</a:t>
            </a:r>
            <a:r>
              <a:rPr lang="ru-RU" dirty="0"/>
              <a:t> </a:t>
            </a:r>
            <a:r>
              <a:rPr lang="ru-RU" dirty="0" err="1"/>
              <a:t>натураліст</a:t>
            </a:r>
            <a:r>
              <a:rPr lang="ru-RU" dirty="0"/>
              <a:t> Джон Рей з </a:t>
            </a:r>
            <a:r>
              <a:rPr lang="ru-RU" dirty="0" err="1"/>
              <a:t>рудих</a:t>
            </a:r>
            <a:r>
              <a:rPr lang="ru-RU" dirty="0"/>
              <a:t> </a:t>
            </a:r>
            <a:r>
              <a:rPr lang="ru-RU" dirty="0" err="1"/>
              <a:t>лісових</a:t>
            </a:r>
            <a:r>
              <a:rPr lang="ru-RU" dirty="0"/>
              <a:t> </a:t>
            </a:r>
            <a:r>
              <a:rPr lang="ru-RU" dirty="0" err="1"/>
              <a:t>мурашок</a:t>
            </a:r>
            <a:r>
              <a:rPr lang="ru-RU" dirty="0"/>
              <a:t>. </a:t>
            </a:r>
          </a:p>
          <a:p>
            <a:pPr marL="342900" indent="-342900">
              <a:buAutoNum type="arabicPeriod"/>
            </a:pPr>
            <a:r>
              <a:rPr lang="ru-RU" dirty="0" err="1"/>
              <a:t>Масляну</a:t>
            </a:r>
            <a:r>
              <a:rPr lang="ru-RU" dirty="0"/>
              <a:t> кислоту 1814 р. </a:t>
            </a:r>
            <a:r>
              <a:rPr lang="ru-RU" dirty="0" err="1"/>
              <a:t>уперше</a:t>
            </a:r>
            <a:r>
              <a:rPr lang="ru-RU" dirty="0"/>
              <a:t> </a:t>
            </a:r>
            <a:r>
              <a:rPr lang="ru-RU" dirty="0" err="1"/>
              <a:t>виявив</a:t>
            </a:r>
            <a:r>
              <a:rPr lang="ru-RU" dirty="0"/>
              <a:t> у вершковому </a:t>
            </a:r>
            <a:r>
              <a:rPr lang="ru-RU" dirty="0" err="1"/>
              <a:t>маслі</a:t>
            </a:r>
            <a:r>
              <a:rPr lang="ru-RU" dirty="0"/>
              <a:t> </a:t>
            </a:r>
            <a:r>
              <a:rPr lang="ru-RU" dirty="0" err="1"/>
              <a:t>французький</a:t>
            </a:r>
            <a:r>
              <a:rPr lang="ru-RU" dirty="0"/>
              <a:t> </a:t>
            </a:r>
            <a:r>
              <a:rPr lang="ru-RU" dirty="0" err="1"/>
              <a:t>хімік</a:t>
            </a:r>
            <a:r>
              <a:rPr lang="ru-RU" dirty="0"/>
              <a:t> </a:t>
            </a:r>
            <a:r>
              <a:rPr lang="ru-RU" dirty="0" err="1"/>
              <a:t>Мішель</a:t>
            </a:r>
            <a:r>
              <a:rPr lang="ru-RU" dirty="0"/>
              <a:t> Ежен </a:t>
            </a:r>
            <a:r>
              <a:rPr lang="ru-RU" dirty="0" err="1"/>
              <a:t>Шеврьоль</a:t>
            </a:r>
            <a:r>
              <a:rPr lang="ru-RU" dirty="0"/>
              <a:t>. </a:t>
            </a:r>
          </a:p>
          <a:p>
            <a:pPr marL="342900" indent="-342900">
              <a:buAutoNum type="arabicPeriod"/>
            </a:pPr>
            <a:r>
              <a:rPr lang="ru-RU" dirty="0" err="1"/>
              <a:t>Бензоатну</a:t>
            </a:r>
            <a:r>
              <a:rPr lang="ru-RU" dirty="0"/>
              <a:t> кислоту </a:t>
            </a:r>
            <a:r>
              <a:rPr lang="ru-RU" dirty="0" err="1"/>
              <a:t>вперше</a:t>
            </a:r>
            <a:r>
              <a:rPr lang="ru-RU" dirty="0"/>
              <a:t> </a:t>
            </a:r>
            <a:r>
              <a:rPr lang="ru-RU" dirty="0" err="1"/>
              <a:t>виділено</a:t>
            </a:r>
            <a:r>
              <a:rPr lang="ru-RU" dirty="0"/>
              <a:t> в </a:t>
            </a:r>
            <a:r>
              <a:rPr lang="en-US" dirty="0"/>
              <a:t>XVI </a:t>
            </a:r>
            <a:r>
              <a:rPr lang="ru-RU" dirty="0"/>
              <a:t>ст. </a:t>
            </a:r>
            <a:r>
              <a:rPr lang="ru-RU" dirty="0" err="1"/>
              <a:t>сублімацією</a:t>
            </a:r>
            <a:r>
              <a:rPr lang="ru-RU" dirty="0"/>
              <a:t> з </a:t>
            </a:r>
            <a:r>
              <a:rPr lang="ru-RU" dirty="0" err="1"/>
              <a:t>бензойної</a:t>
            </a:r>
            <a:r>
              <a:rPr lang="ru-RU" dirty="0"/>
              <a:t> смоли (росного ладану),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добувають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стіраксового</a:t>
            </a:r>
            <a:r>
              <a:rPr lang="ru-RU" dirty="0"/>
              <a:t> дерева. </a:t>
            </a:r>
          </a:p>
          <a:p>
            <a:pPr marL="342900" indent="-342900">
              <a:buAutoNum type="arabicPeriod"/>
            </a:pPr>
            <a:r>
              <a:rPr lang="ru-RU" dirty="0" err="1"/>
              <a:t>Молочна</a:t>
            </a:r>
            <a:r>
              <a:rPr lang="ru-RU" dirty="0"/>
              <a:t> кислота - продукт молочнокислого </a:t>
            </a:r>
            <a:r>
              <a:rPr lang="ru-RU" dirty="0" err="1"/>
              <a:t>бродіння</a:t>
            </a:r>
            <a:r>
              <a:rPr lang="ru-RU" dirty="0"/>
              <a:t> </a:t>
            </a:r>
            <a:r>
              <a:rPr lang="ru-RU" dirty="0" err="1"/>
              <a:t>цукрів</a:t>
            </a:r>
            <a:r>
              <a:rPr lang="ru-RU" dirty="0"/>
              <a:t>, </a:t>
            </a:r>
            <a:r>
              <a:rPr lang="ru-RU" dirty="0" err="1"/>
              <a:t>утворюється</a:t>
            </a:r>
            <a:r>
              <a:rPr lang="ru-RU" dirty="0"/>
              <a:t> </a:t>
            </a:r>
            <a:r>
              <a:rPr lang="ru-RU" dirty="0" err="1"/>
              <a:t>внаслідок</a:t>
            </a:r>
            <a:r>
              <a:rPr lang="ru-RU" dirty="0"/>
              <a:t> </a:t>
            </a:r>
            <a:r>
              <a:rPr lang="ru-RU" dirty="0" err="1"/>
              <a:t>скисання</a:t>
            </a:r>
            <a:r>
              <a:rPr lang="ru-RU" dirty="0"/>
              <a:t> молока, </a:t>
            </a:r>
            <a:r>
              <a:rPr lang="ru-RU" dirty="0" err="1"/>
              <a:t>бродіння</a:t>
            </a:r>
            <a:r>
              <a:rPr lang="ru-RU" dirty="0"/>
              <a:t> вина й пива. </a:t>
            </a:r>
          </a:p>
          <a:p>
            <a:pPr marL="342900" indent="-342900">
              <a:buAutoNum type="arabicPeriod"/>
            </a:pPr>
            <a:r>
              <a:rPr lang="ru-RU" dirty="0"/>
              <a:t>У 1773 р. Франсуа </a:t>
            </a:r>
            <a:r>
              <a:rPr lang="ru-RU" dirty="0" err="1"/>
              <a:t>П’єр</a:t>
            </a:r>
            <a:r>
              <a:rPr lang="ru-RU" dirty="0"/>
              <a:t> </a:t>
            </a:r>
            <a:r>
              <a:rPr lang="ru-RU" dirty="0" err="1"/>
              <a:t>Саварі</a:t>
            </a:r>
            <a:r>
              <a:rPr lang="ru-RU" dirty="0"/>
              <a:t> з </a:t>
            </a:r>
            <a:r>
              <a:rPr lang="ru-RU" dirty="0" err="1"/>
              <a:t>Фрібурга</a:t>
            </a:r>
            <a:r>
              <a:rPr lang="ru-RU" dirty="0"/>
              <a:t> (</a:t>
            </a:r>
            <a:r>
              <a:rPr lang="ru-RU" dirty="0" err="1"/>
              <a:t>Швейцарія</a:t>
            </a:r>
            <a:r>
              <a:rPr lang="ru-RU" dirty="0"/>
              <a:t>) </a:t>
            </a:r>
            <a:r>
              <a:rPr lang="ru-RU" dirty="0" err="1"/>
              <a:t>виділив</a:t>
            </a:r>
            <a:r>
              <a:rPr lang="ru-RU" dirty="0"/>
              <a:t> </a:t>
            </a:r>
            <a:r>
              <a:rPr lang="ru-RU" dirty="0" err="1"/>
              <a:t>щавлеву</a:t>
            </a:r>
            <a:r>
              <a:rPr lang="ru-RU" dirty="0"/>
              <a:t> кислоту з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солі</a:t>
            </a:r>
            <a:r>
              <a:rPr lang="ru-RU" dirty="0"/>
              <a:t>, яка </a:t>
            </a:r>
            <a:r>
              <a:rPr lang="ru-RU" dirty="0" err="1"/>
              <a:t>міститься</a:t>
            </a:r>
            <a:r>
              <a:rPr lang="ru-RU" dirty="0"/>
              <a:t> в </a:t>
            </a:r>
            <a:r>
              <a:rPr lang="ru-RU" dirty="0" err="1"/>
              <a:t>щавлю</a:t>
            </a:r>
            <a:r>
              <a:rPr lang="ru-RU" dirty="0"/>
              <a:t>. </a:t>
            </a:r>
          </a:p>
          <a:p>
            <a:pPr marL="342900" indent="-342900">
              <a:buAutoNum type="arabicPeriod"/>
            </a:pPr>
            <a:r>
              <a:rPr lang="ru-RU" dirty="0" err="1"/>
              <a:t>Лимонну</a:t>
            </a:r>
            <a:r>
              <a:rPr lang="ru-RU" dirty="0"/>
              <a:t> кислоту </a:t>
            </a:r>
            <a:r>
              <a:rPr lang="ru-RU" dirty="0" err="1"/>
              <a:t>відкрив</a:t>
            </a:r>
            <a:r>
              <a:rPr lang="ru-RU" dirty="0"/>
              <a:t> та </a:t>
            </a:r>
            <a:r>
              <a:rPr lang="ru-RU" dirty="0" err="1"/>
              <a:t>виділив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соку </a:t>
            </a:r>
            <a:r>
              <a:rPr lang="ru-RU" dirty="0" err="1"/>
              <a:t>недостиглих</a:t>
            </a:r>
            <a:r>
              <a:rPr lang="ru-RU" dirty="0"/>
              <a:t> </a:t>
            </a:r>
            <a:r>
              <a:rPr lang="ru-RU" dirty="0" err="1"/>
              <a:t>плодів</a:t>
            </a:r>
            <a:r>
              <a:rPr lang="ru-RU" dirty="0"/>
              <a:t> лимона в 1784 р. </a:t>
            </a:r>
            <a:r>
              <a:rPr lang="ru-RU" dirty="0" err="1"/>
              <a:t>шведський</a:t>
            </a:r>
            <a:r>
              <a:rPr lang="ru-RU" dirty="0"/>
              <a:t> </a:t>
            </a:r>
            <a:r>
              <a:rPr lang="ru-RU" dirty="0" err="1"/>
              <a:t>хімік</a:t>
            </a:r>
            <a:r>
              <a:rPr lang="ru-RU" dirty="0"/>
              <a:t> Карл </a:t>
            </a:r>
            <a:r>
              <a:rPr lang="ru-RU" dirty="0" err="1"/>
              <a:t>Вільгельм</a:t>
            </a:r>
            <a:r>
              <a:rPr lang="ru-RU" dirty="0"/>
              <a:t> </a:t>
            </a:r>
            <a:r>
              <a:rPr lang="ru-RU" dirty="0" err="1"/>
              <a:t>Шеєле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11571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BBAC3E5-E715-49CA-BD9F-D9411480C5AD}"/>
              </a:ext>
            </a:extLst>
          </p:cNvPr>
          <p:cNvSpPr/>
          <p:nvPr/>
        </p:nvSpPr>
        <p:spPr>
          <a:xfrm>
            <a:off x="457200" y="1154082"/>
            <a:ext cx="11277600" cy="5196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dirty="0"/>
              <a:t>а) </a:t>
            </a:r>
            <a:r>
              <a:rPr lang="ru-RU" sz="2800" dirty="0" err="1"/>
              <a:t>валеріанова</a:t>
            </a:r>
            <a:r>
              <a:rPr lang="ru-RU" sz="2800" dirty="0"/>
              <a:t> СН</a:t>
            </a:r>
            <a:r>
              <a:rPr lang="ru-RU" sz="2800" baseline="-25000" dirty="0"/>
              <a:t>3</a:t>
            </a:r>
            <a:r>
              <a:rPr lang="ru-RU" sz="2800" dirty="0"/>
              <a:t>(СН</a:t>
            </a:r>
            <a:r>
              <a:rPr lang="ru-RU" sz="2800" baseline="-25000" dirty="0"/>
              <a:t>2</a:t>
            </a:r>
            <a:r>
              <a:rPr lang="ru-RU" sz="2800" dirty="0"/>
              <a:t>)</a:t>
            </a:r>
            <a:r>
              <a:rPr lang="ru-RU" sz="2800" baseline="-25000" dirty="0"/>
              <a:t>3</a:t>
            </a:r>
            <a:r>
              <a:rPr lang="ru-RU" sz="2800" dirty="0"/>
              <a:t>СООН та </a:t>
            </a:r>
            <a:r>
              <a:rPr lang="ru-RU" sz="2800" dirty="0" err="1"/>
              <a:t>ізовалеріанова</a:t>
            </a:r>
            <a:r>
              <a:rPr lang="ru-RU" sz="2800" dirty="0"/>
              <a:t> СН</a:t>
            </a:r>
            <a:r>
              <a:rPr lang="ru-RU" sz="2800" baseline="-25000" dirty="0"/>
              <a:t>3</a:t>
            </a:r>
            <a:r>
              <a:rPr lang="ru-RU" sz="2800" dirty="0"/>
              <a:t>СН(СН</a:t>
            </a:r>
            <a:r>
              <a:rPr lang="ru-RU" sz="2800" baseline="-25000" dirty="0"/>
              <a:t>3</a:t>
            </a:r>
            <a:r>
              <a:rPr lang="ru-RU" sz="2800" dirty="0"/>
              <a:t>)СН</a:t>
            </a:r>
            <a:r>
              <a:rPr lang="ru-RU" sz="2800" baseline="-25000" dirty="0"/>
              <a:t>2</a:t>
            </a:r>
            <a:r>
              <a:rPr lang="ru-RU" sz="2800" dirty="0"/>
              <a:t>СООН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б) </a:t>
            </a:r>
            <a:r>
              <a:rPr lang="ru-RU" sz="2800" dirty="0" err="1"/>
              <a:t>пеларгонова</a:t>
            </a:r>
            <a:r>
              <a:rPr lang="ru-RU" sz="2800" dirty="0"/>
              <a:t> СН</a:t>
            </a:r>
            <a:r>
              <a:rPr lang="ru-RU" sz="2800" baseline="-25000" dirty="0"/>
              <a:t>3</a:t>
            </a:r>
            <a:r>
              <a:rPr lang="ru-RU" sz="2800" dirty="0"/>
              <a:t>(СН</a:t>
            </a:r>
            <a:r>
              <a:rPr lang="ru-RU" sz="2800" baseline="-25000" dirty="0"/>
              <a:t>2</a:t>
            </a:r>
            <a:r>
              <a:rPr lang="ru-RU" sz="2800" dirty="0"/>
              <a:t>)</a:t>
            </a:r>
            <a:r>
              <a:rPr lang="ru-RU" sz="2800" baseline="-25000" dirty="0"/>
              <a:t>7</a:t>
            </a:r>
            <a:r>
              <a:rPr lang="ru-RU" sz="2800" dirty="0"/>
              <a:t>СООН; 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в) </a:t>
            </a:r>
            <a:r>
              <a:rPr lang="ru-RU" sz="2800" dirty="0" err="1"/>
              <a:t>пальмітинова</a:t>
            </a:r>
            <a:r>
              <a:rPr lang="ru-RU" sz="2800" dirty="0"/>
              <a:t> СН</a:t>
            </a:r>
            <a:r>
              <a:rPr lang="ru-RU" sz="2800" baseline="-25000" dirty="0"/>
              <a:t>3</a:t>
            </a:r>
            <a:r>
              <a:rPr lang="ru-RU" sz="2800" dirty="0"/>
              <a:t>(СН</a:t>
            </a:r>
            <a:r>
              <a:rPr lang="ru-RU" sz="2800" baseline="-25000" dirty="0"/>
              <a:t>2</a:t>
            </a:r>
            <a:r>
              <a:rPr lang="ru-RU" sz="2800" dirty="0"/>
              <a:t>)</a:t>
            </a:r>
            <a:r>
              <a:rPr lang="ru-RU" sz="2800" baseline="-25000" dirty="0"/>
              <a:t>14</a:t>
            </a:r>
            <a:r>
              <a:rPr lang="ru-RU" sz="2800" dirty="0"/>
              <a:t>СООН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г) </a:t>
            </a:r>
            <a:r>
              <a:rPr lang="ru-RU" sz="2800" dirty="0" err="1"/>
              <a:t>арахінова</a:t>
            </a:r>
            <a:r>
              <a:rPr lang="ru-RU" sz="2800" dirty="0"/>
              <a:t> СН</a:t>
            </a:r>
            <a:r>
              <a:rPr lang="ru-RU" sz="2800" baseline="-25000" dirty="0"/>
              <a:t>3</a:t>
            </a:r>
            <a:r>
              <a:rPr lang="ru-RU" sz="2800" dirty="0"/>
              <a:t>(СН</a:t>
            </a:r>
            <a:r>
              <a:rPr lang="ru-RU" sz="2800" baseline="-25000" dirty="0"/>
              <a:t>2</a:t>
            </a:r>
            <a:r>
              <a:rPr lang="ru-RU" sz="2800" dirty="0"/>
              <a:t>)</a:t>
            </a:r>
            <a:r>
              <a:rPr lang="ru-RU" sz="2800" baseline="-25000" dirty="0"/>
              <a:t>17</a:t>
            </a:r>
            <a:r>
              <a:rPr lang="ru-RU" sz="2800" dirty="0"/>
              <a:t>СООН й </a:t>
            </a:r>
            <a:r>
              <a:rPr lang="ru-RU" sz="2800" dirty="0" err="1"/>
              <a:t>арахідонова</a:t>
            </a:r>
            <a:r>
              <a:rPr lang="ru-RU" sz="2800" dirty="0"/>
              <a:t> СН</a:t>
            </a:r>
            <a:r>
              <a:rPr lang="ru-RU" sz="2800" baseline="-25000" dirty="0"/>
              <a:t>3</a:t>
            </a:r>
            <a:r>
              <a:rPr lang="ru-RU" sz="2800" dirty="0"/>
              <a:t>(СН</a:t>
            </a:r>
            <a:r>
              <a:rPr lang="ru-RU" sz="2800" baseline="-25000" dirty="0"/>
              <a:t>2</a:t>
            </a:r>
            <a:r>
              <a:rPr lang="ru-RU" sz="2800" dirty="0"/>
              <a:t>)</a:t>
            </a:r>
            <a:r>
              <a:rPr lang="ru-RU" sz="2800" baseline="-25000" dirty="0"/>
              <a:t>4</a:t>
            </a:r>
            <a:r>
              <a:rPr lang="ru-RU" sz="2800" dirty="0"/>
              <a:t>(СН=СНСН</a:t>
            </a:r>
            <a:r>
              <a:rPr lang="ru-RU" sz="2800" baseline="-25000" dirty="0"/>
              <a:t>2</a:t>
            </a:r>
            <a:r>
              <a:rPr lang="ru-RU" sz="2800" dirty="0"/>
              <a:t>)</a:t>
            </a:r>
            <a:r>
              <a:rPr lang="ru-RU" sz="2800" baseline="-25000" dirty="0"/>
              <a:t>4</a:t>
            </a:r>
            <a:r>
              <a:rPr lang="ru-RU" sz="2800" dirty="0"/>
              <a:t>(СН</a:t>
            </a:r>
            <a:r>
              <a:rPr lang="ru-RU" sz="2800" baseline="-25000" dirty="0"/>
              <a:t>2</a:t>
            </a:r>
            <a:r>
              <a:rPr lang="ru-RU" sz="2800" dirty="0"/>
              <a:t>)</a:t>
            </a:r>
            <a:r>
              <a:rPr lang="ru-RU" sz="2800" baseline="-25000" dirty="0"/>
              <a:t>2</a:t>
            </a:r>
            <a:r>
              <a:rPr lang="ru-RU" sz="2800" dirty="0"/>
              <a:t>СООН;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д) </a:t>
            </a:r>
            <a:r>
              <a:rPr lang="ru-RU" sz="2800" dirty="0" err="1"/>
              <a:t>винна</a:t>
            </a:r>
            <a:r>
              <a:rPr lang="ru-RU" sz="2800" dirty="0"/>
              <a:t> НООССН(ОН)СН(ОН)СООН;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е) </a:t>
            </a:r>
            <a:r>
              <a:rPr lang="ru-RU" sz="2800" dirty="0" err="1"/>
              <a:t>бурштинова</a:t>
            </a:r>
            <a:r>
              <a:rPr lang="ru-RU" sz="2800" dirty="0"/>
              <a:t> НООССН</a:t>
            </a:r>
            <a:r>
              <a:rPr lang="ru-RU" sz="2800" baseline="-25000" dirty="0"/>
              <a:t>2</a:t>
            </a:r>
            <a:r>
              <a:rPr lang="ru-RU" sz="2800" dirty="0"/>
              <a:t>СН</a:t>
            </a:r>
            <a:r>
              <a:rPr lang="ru-RU" sz="2800" baseline="-25000" dirty="0"/>
              <a:t>2</a:t>
            </a:r>
            <a:r>
              <a:rPr lang="ru-RU" sz="2800" dirty="0"/>
              <a:t>СООН;</a:t>
            </a:r>
          </a:p>
          <a:p>
            <a:pPr>
              <a:lnSpc>
                <a:spcPct val="150000"/>
              </a:lnSpc>
            </a:pPr>
            <a:r>
              <a:rPr lang="ru-RU" sz="2800" dirty="0"/>
              <a:t>є) </a:t>
            </a:r>
            <a:r>
              <a:rPr lang="ru-RU" sz="2800" dirty="0" err="1"/>
              <a:t>яблучна</a:t>
            </a:r>
            <a:r>
              <a:rPr lang="ru-RU" sz="2800" dirty="0"/>
              <a:t> НООССН</a:t>
            </a:r>
            <a:r>
              <a:rPr lang="ru-RU" sz="2800" baseline="-25000" dirty="0"/>
              <a:t>2</a:t>
            </a:r>
            <a:r>
              <a:rPr lang="ru-RU" sz="2800" dirty="0"/>
              <a:t>СН(ОН)СООН.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956115-5EC8-40B2-8734-BFD6480B0C83}"/>
              </a:ext>
            </a:extLst>
          </p:cNvPr>
          <p:cNvSpPr txBox="1"/>
          <p:nvPr/>
        </p:nvSpPr>
        <p:spPr>
          <a:xfrm>
            <a:off x="1232453" y="463826"/>
            <a:ext cx="61447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Приклади карбонових кислот</a:t>
            </a:r>
            <a:endParaRPr lang="ru-RU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4297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49060DD-46A2-412E-8575-A814B2070914}"/>
              </a:ext>
            </a:extLst>
          </p:cNvPr>
          <p:cNvSpPr/>
          <p:nvPr/>
        </p:nvSpPr>
        <p:spPr>
          <a:xfrm>
            <a:off x="1258957" y="243364"/>
            <a:ext cx="10111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Ізомерія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номенклатура </a:t>
            </a: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насичених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одноосновних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карбонових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кислот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D00D102-64D1-4AF1-B6E8-2BFC4B62C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3027" y="1505248"/>
            <a:ext cx="8487338" cy="272994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129EA2-0127-4511-BB77-63131B1947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6013" y="4558748"/>
            <a:ext cx="7397540" cy="177663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314B91-0E3A-44E5-96AB-19A411CDF527}"/>
              </a:ext>
            </a:extLst>
          </p:cNvPr>
          <p:cNvSpPr txBox="1"/>
          <p:nvPr/>
        </p:nvSpPr>
        <p:spPr>
          <a:xfrm>
            <a:off x="410817" y="1320582"/>
            <a:ext cx="46410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u="sng" dirty="0">
                <a:solidFill>
                  <a:srgbClr val="FF0000"/>
                </a:solidFill>
              </a:rPr>
              <a:t>1. Ізомерія карбонового ланцюга</a:t>
            </a:r>
            <a:endParaRPr lang="ru-RU" sz="2400" b="1" i="1" u="sng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A76673-A2BB-43E4-86FC-E25DA280255B}"/>
              </a:ext>
            </a:extLst>
          </p:cNvPr>
          <p:cNvSpPr txBox="1"/>
          <p:nvPr/>
        </p:nvSpPr>
        <p:spPr>
          <a:xfrm>
            <a:off x="569843" y="4558748"/>
            <a:ext cx="33361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u="sng" dirty="0">
                <a:solidFill>
                  <a:srgbClr val="FF0000"/>
                </a:solidFill>
              </a:rPr>
              <a:t>2. </a:t>
            </a:r>
            <a:r>
              <a:rPr lang="uk-UA" sz="2400" b="1" i="1" u="sng" dirty="0" err="1">
                <a:solidFill>
                  <a:srgbClr val="FF0000"/>
                </a:solidFill>
              </a:rPr>
              <a:t>Міжкласова</a:t>
            </a:r>
            <a:r>
              <a:rPr lang="uk-UA" sz="2400" b="1" i="1" u="sng" dirty="0">
                <a:solidFill>
                  <a:srgbClr val="FF0000"/>
                </a:solidFill>
              </a:rPr>
              <a:t> ізомерія</a:t>
            </a:r>
            <a:endParaRPr lang="ru-RU" sz="2400" b="1" i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8656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AEC15-4CF3-4FC3-B8C3-58C36C59D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Застосовуємо знання на практиці</a:t>
            </a:r>
            <a:endParaRPr lang="ru-RU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FF2E735-AF67-4187-AE9B-AF4040A1D5CD}"/>
              </a:ext>
            </a:extLst>
          </p:cNvPr>
          <p:cNvSpPr/>
          <p:nvPr/>
        </p:nvSpPr>
        <p:spPr>
          <a:xfrm>
            <a:off x="384313" y="2013178"/>
            <a:ext cx="113968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1. </a:t>
            </a:r>
            <a:r>
              <a:rPr lang="ru-RU" sz="2800" dirty="0" err="1"/>
              <a:t>Речовини</a:t>
            </a:r>
            <a:r>
              <a:rPr lang="ru-RU" sz="2800" dirty="0"/>
              <a:t> з </a:t>
            </a:r>
            <a:r>
              <a:rPr lang="ru-RU" sz="2800" dirty="0" err="1"/>
              <a:t>якими</a:t>
            </a:r>
            <a:r>
              <a:rPr lang="ru-RU" sz="2800" dirty="0"/>
              <a:t> формулами є: а) </a:t>
            </a:r>
            <a:r>
              <a:rPr lang="ru-RU" sz="2800" dirty="0" err="1"/>
              <a:t>одноосновними</a:t>
            </a:r>
            <a:r>
              <a:rPr lang="ru-RU" sz="2800" dirty="0"/>
              <a:t> </a:t>
            </a:r>
            <a:r>
              <a:rPr lang="ru-RU" sz="2800" dirty="0" err="1"/>
              <a:t>карбоновими</a:t>
            </a:r>
            <a:r>
              <a:rPr lang="ru-RU" sz="2800" dirty="0"/>
              <a:t> кислотами; б) </a:t>
            </a:r>
            <a:r>
              <a:rPr lang="ru-RU" sz="2800" dirty="0" err="1"/>
              <a:t>насиченими</a:t>
            </a:r>
            <a:r>
              <a:rPr lang="ru-RU" sz="2800" dirty="0"/>
              <a:t> </a:t>
            </a:r>
            <a:r>
              <a:rPr lang="ru-RU" sz="2800" dirty="0" err="1"/>
              <a:t>одноосновними</a:t>
            </a:r>
            <a:r>
              <a:rPr lang="ru-RU" sz="2800" dirty="0"/>
              <a:t> </a:t>
            </a:r>
            <a:r>
              <a:rPr lang="ru-RU" sz="2800" dirty="0" err="1"/>
              <a:t>карбоновими</a:t>
            </a:r>
            <a:r>
              <a:rPr lang="ru-RU" sz="2800" dirty="0"/>
              <a:t> кислотами?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2FE1C1-D74C-4CB4-92C8-C7F4BB6DD4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0123" y="3243103"/>
            <a:ext cx="9585557" cy="2653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6214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8BD353A-CD05-4BAA-8ABD-F171DC162A95}"/>
              </a:ext>
            </a:extLst>
          </p:cNvPr>
          <p:cNvSpPr/>
          <p:nvPr/>
        </p:nvSpPr>
        <p:spPr>
          <a:xfrm>
            <a:off x="410817" y="230113"/>
            <a:ext cx="1089328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2. </a:t>
            </a:r>
            <a:r>
              <a:rPr lang="ru-RU" sz="3200" dirty="0" err="1"/>
              <a:t>Серед</a:t>
            </a:r>
            <a:r>
              <a:rPr lang="ru-RU" sz="3200" dirty="0"/>
              <a:t> </a:t>
            </a:r>
            <a:r>
              <a:rPr lang="ru-RU" sz="3200" dirty="0" err="1"/>
              <a:t>наведених</a:t>
            </a:r>
            <a:r>
              <a:rPr lang="ru-RU" sz="3200" dirty="0"/>
              <a:t> формул </a:t>
            </a:r>
            <a:r>
              <a:rPr lang="ru-RU" sz="3200" dirty="0" err="1"/>
              <a:t>речовин</a:t>
            </a:r>
            <a:r>
              <a:rPr lang="ru-RU" sz="3200" dirty="0"/>
              <a:t> </a:t>
            </a:r>
            <a:r>
              <a:rPr lang="ru-RU" sz="3200" dirty="0" err="1"/>
              <a:t>визначте</a:t>
            </a:r>
            <a:r>
              <a:rPr lang="ru-RU" sz="3200" dirty="0"/>
              <a:t> </a:t>
            </a:r>
            <a:r>
              <a:rPr lang="ru-RU" sz="3200" dirty="0" err="1"/>
              <a:t>формули</a:t>
            </a:r>
            <a:r>
              <a:rPr lang="ru-RU" sz="3200" dirty="0"/>
              <a:t> </a:t>
            </a:r>
            <a:r>
              <a:rPr lang="ru-RU" sz="3200" dirty="0" err="1"/>
              <a:t>гомологів</a:t>
            </a:r>
            <a:r>
              <a:rPr lang="ru-RU" sz="3200" dirty="0"/>
              <a:t> та </a:t>
            </a:r>
            <a:r>
              <a:rPr lang="ru-RU" sz="3200" dirty="0" err="1"/>
              <a:t>ізомерів</a:t>
            </a:r>
            <a:r>
              <a:rPr lang="ru-RU" sz="3200" dirty="0"/>
              <a:t>: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FEEFA1A-61AF-4DD1-98C5-4D0CDDEA26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504" y="1534541"/>
            <a:ext cx="11135442" cy="4021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3595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F1D6013-843A-4739-BA1C-6765AB36714C}"/>
              </a:ext>
            </a:extLst>
          </p:cNvPr>
          <p:cNvSpPr/>
          <p:nvPr/>
        </p:nvSpPr>
        <p:spPr>
          <a:xfrm>
            <a:off x="739533" y="540890"/>
            <a:ext cx="107129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3. </a:t>
            </a:r>
            <a:r>
              <a:rPr lang="ru-RU" sz="3200" dirty="0" err="1"/>
              <a:t>Складіть</a:t>
            </a:r>
            <a:r>
              <a:rPr lang="ru-RU" sz="3200" dirty="0"/>
              <a:t> </a:t>
            </a:r>
            <a:r>
              <a:rPr lang="ru-RU" sz="3200" dirty="0" err="1"/>
              <a:t>назви</a:t>
            </a:r>
            <a:r>
              <a:rPr lang="ru-RU" sz="3200" dirty="0"/>
              <a:t> кислот за систематичною номенклатурою: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B2621B7-B873-4ECB-B6B3-0A6E8CD167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90416"/>
            <a:ext cx="11971678" cy="1496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880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598F186-3B3A-4B5D-867C-B4EB9F32BB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2903" y="2392315"/>
            <a:ext cx="3073495" cy="911651"/>
          </a:xfrm>
          <a:prstGeom prst="rect">
            <a:avLst/>
          </a:prstGeom>
        </p:spPr>
      </p:pic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7E44D6CE-4E62-469D-A3FF-A2A002E9E4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254335"/>
              </p:ext>
            </p:extLst>
          </p:nvPr>
        </p:nvGraphicFramePr>
        <p:xfrm>
          <a:off x="304800" y="152187"/>
          <a:ext cx="8678105" cy="5746970"/>
        </p:xfrm>
        <a:graphic>
          <a:graphicData uri="http://schemas.openxmlformats.org/drawingml/2006/table">
            <a:tbl>
              <a:tblPr/>
              <a:tblGrid>
                <a:gridCol w="1735621">
                  <a:extLst>
                    <a:ext uri="{9D8B030D-6E8A-4147-A177-3AD203B41FA5}">
                      <a16:colId xmlns:a16="http://schemas.microsoft.com/office/drawing/2014/main" val="2970766626"/>
                    </a:ext>
                  </a:extLst>
                </a:gridCol>
                <a:gridCol w="1735621">
                  <a:extLst>
                    <a:ext uri="{9D8B030D-6E8A-4147-A177-3AD203B41FA5}">
                      <a16:colId xmlns:a16="http://schemas.microsoft.com/office/drawing/2014/main" val="1692182896"/>
                    </a:ext>
                  </a:extLst>
                </a:gridCol>
                <a:gridCol w="1735621">
                  <a:extLst>
                    <a:ext uri="{9D8B030D-6E8A-4147-A177-3AD203B41FA5}">
                      <a16:colId xmlns:a16="http://schemas.microsoft.com/office/drawing/2014/main" val="4270526968"/>
                    </a:ext>
                  </a:extLst>
                </a:gridCol>
                <a:gridCol w="1735621">
                  <a:extLst>
                    <a:ext uri="{9D8B030D-6E8A-4147-A177-3AD203B41FA5}">
                      <a16:colId xmlns:a16="http://schemas.microsoft.com/office/drawing/2014/main" val="2663174907"/>
                    </a:ext>
                  </a:extLst>
                </a:gridCol>
                <a:gridCol w="1735621">
                  <a:extLst>
                    <a:ext uri="{9D8B030D-6E8A-4147-A177-3AD203B41FA5}">
                      <a16:colId xmlns:a16="http://schemas.microsoft.com/office/drawing/2014/main" val="2443104892"/>
                    </a:ext>
                  </a:extLst>
                </a:gridCol>
              </a:tblGrid>
              <a:tr h="631999">
                <a:tc>
                  <a:txBody>
                    <a:bodyPr/>
                    <a:lstStyle/>
                    <a:p>
                      <a:pPr algn="ctr"/>
                      <a:r>
                        <a:rPr lang="ru-RU" sz="1400" b="1">
                          <a:effectLst/>
                        </a:rPr>
                        <a:t>Формула</a:t>
                      </a:r>
                      <a:endParaRPr lang="ru-RU" sz="1400">
                        <a:effectLst/>
                      </a:endParaRP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effectLst/>
                        </a:rPr>
                        <a:t>t</a:t>
                      </a:r>
                      <a:r>
                        <a:rPr lang="ru-RU" sz="1400" b="1" baseline="-25000">
                          <a:effectLst/>
                        </a:rPr>
                        <a:t>пл.</a:t>
                      </a:r>
                      <a:r>
                        <a:rPr lang="ru-RU" sz="1400" b="1">
                          <a:effectLst/>
                        </a:rPr>
                        <a:t>, ℃</a:t>
                      </a:r>
                      <a:endParaRPr lang="ru-RU" sz="1400">
                        <a:effectLst/>
                      </a:endParaRP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>
                          <a:effectLst/>
                        </a:rPr>
                        <a:t>t</a:t>
                      </a:r>
                      <a:r>
                        <a:rPr lang="ru-RU" sz="1400" b="1" baseline="-25000">
                          <a:effectLst/>
                        </a:rPr>
                        <a:t>кип.</a:t>
                      </a:r>
                      <a:r>
                        <a:rPr lang="ru-RU" sz="1400" b="1">
                          <a:effectLst/>
                        </a:rPr>
                        <a:t>, ℃</a:t>
                      </a:r>
                      <a:endParaRPr lang="ru-RU" sz="1400">
                        <a:effectLst/>
                      </a:endParaRP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>
                          <a:effectLst/>
                        </a:rPr>
                        <a:t>Густина, г/мл</a:t>
                      </a:r>
                      <a:endParaRPr lang="ru-RU" sz="1400">
                        <a:effectLst/>
                      </a:endParaRP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>
                          <a:effectLst/>
                        </a:rPr>
                        <a:t>Розчинність у воді</a:t>
                      </a:r>
                      <a:endParaRPr lang="ru-RU" sz="1400">
                        <a:effectLst/>
                      </a:endParaRP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A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585486"/>
                  </a:ext>
                </a:extLst>
              </a:tr>
              <a:tr h="63199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effectLst/>
                        </a:rPr>
                        <a:t>HCOOH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effectLst/>
                        </a:rPr>
                        <a:t>8,25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effectLst/>
                        </a:rPr>
                        <a:t>100,7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1,22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Необмежено розчинна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6929493"/>
                  </a:ext>
                </a:extLst>
              </a:tr>
              <a:tr h="631999"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effectLst/>
                        </a:rPr>
                        <a:t>CH</a:t>
                      </a:r>
                      <a:r>
                        <a:rPr lang="en-US" sz="2000" baseline="-25000">
                          <a:effectLst/>
                        </a:rPr>
                        <a:t>3</a:t>
                      </a:r>
                      <a:r>
                        <a:rPr lang="en-US" sz="2000">
                          <a:effectLst/>
                        </a:rPr>
                        <a:t>COOH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16,75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118,1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effectLst/>
                        </a:rPr>
                        <a:t>1,05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Необмежено розчинна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101505"/>
                  </a:ext>
                </a:extLst>
              </a:tr>
              <a:tr h="631999"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effectLst/>
                        </a:rPr>
                        <a:t>C</a:t>
                      </a:r>
                      <a:r>
                        <a:rPr lang="en-US" sz="2000" baseline="-25000">
                          <a:effectLst/>
                        </a:rPr>
                        <a:t>2</a:t>
                      </a:r>
                      <a:r>
                        <a:rPr lang="en-US" sz="2000">
                          <a:effectLst/>
                        </a:rPr>
                        <a:t>H</a:t>
                      </a:r>
                      <a:r>
                        <a:rPr lang="en-US" sz="2000" baseline="-25000">
                          <a:effectLst/>
                        </a:rPr>
                        <a:t>5</a:t>
                      </a:r>
                      <a:r>
                        <a:rPr lang="en-US" sz="2000">
                          <a:effectLst/>
                        </a:rPr>
                        <a:t>COOH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-20,8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140,8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effectLst/>
                        </a:rPr>
                        <a:t>0,99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>
                          <a:effectLst/>
                        </a:rPr>
                        <a:t>Необмежено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розчинна</a:t>
                      </a:r>
                      <a:endParaRPr lang="ru-RU" sz="2000" dirty="0">
                        <a:effectLst/>
                      </a:endParaRP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445691"/>
                  </a:ext>
                </a:extLst>
              </a:tr>
              <a:tr h="620116"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effectLst/>
                        </a:rPr>
                        <a:t>C</a:t>
                      </a:r>
                      <a:r>
                        <a:rPr lang="en-US" sz="2000" baseline="-25000">
                          <a:effectLst/>
                        </a:rPr>
                        <a:t>3</a:t>
                      </a:r>
                      <a:r>
                        <a:rPr lang="en-US" sz="2000">
                          <a:effectLst/>
                        </a:rPr>
                        <a:t>H</a:t>
                      </a:r>
                      <a:r>
                        <a:rPr lang="en-US" sz="2000" baseline="-25000">
                          <a:effectLst/>
                        </a:rPr>
                        <a:t>7</a:t>
                      </a:r>
                      <a:r>
                        <a:rPr lang="en-US" sz="2000">
                          <a:effectLst/>
                        </a:rPr>
                        <a:t>COOH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effectLst/>
                        </a:rPr>
                        <a:t>-5,3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163,3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0,956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effectLst/>
                        </a:rPr>
                        <a:t>Добре </a:t>
                      </a:r>
                      <a:r>
                        <a:rPr lang="ru-RU" sz="2000" dirty="0" err="1">
                          <a:effectLst/>
                        </a:rPr>
                        <a:t>розчинна</a:t>
                      </a:r>
                      <a:endParaRPr lang="ru-RU" sz="2000" dirty="0">
                        <a:effectLst/>
                      </a:endParaRP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055953"/>
                  </a:ext>
                </a:extLst>
              </a:tr>
              <a:tr h="620116"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effectLst/>
                        </a:rPr>
                        <a:t>C</a:t>
                      </a:r>
                      <a:r>
                        <a:rPr lang="en-US" sz="2000" baseline="-25000">
                          <a:effectLst/>
                        </a:rPr>
                        <a:t>4</a:t>
                      </a:r>
                      <a:r>
                        <a:rPr lang="en-US" sz="2000">
                          <a:effectLst/>
                        </a:rPr>
                        <a:t>H</a:t>
                      </a:r>
                      <a:r>
                        <a:rPr lang="en-US" sz="2000" baseline="-25000">
                          <a:effectLst/>
                        </a:rPr>
                        <a:t>9</a:t>
                      </a:r>
                      <a:r>
                        <a:rPr lang="en-US" sz="2000">
                          <a:effectLst/>
                        </a:rPr>
                        <a:t>COOH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-34,5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186,4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0,94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>
                          <a:effectLst/>
                        </a:rPr>
                        <a:t>Розчинна</a:t>
                      </a:r>
                      <a:r>
                        <a:rPr lang="ru-RU" sz="2000" dirty="0">
                          <a:effectLst/>
                        </a:rPr>
                        <a:t> (5 %)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0855866"/>
                  </a:ext>
                </a:extLst>
              </a:tr>
              <a:tr h="631999"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effectLst/>
                        </a:rPr>
                        <a:t>C</a:t>
                      </a:r>
                      <a:r>
                        <a:rPr lang="en-US" sz="2000" baseline="-25000">
                          <a:effectLst/>
                        </a:rPr>
                        <a:t>5</a:t>
                      </a:r>
                      <a:r>
                        <a:rPr lang="en-US" sz="2000">
                          <a:effectLst/>
                        </a:rPr>
                        <a:t>H</a:t>
                      </a:r>
                      <a:r>
                        <a:rPr lang="en-US" sz="2000" baseline="-25000">
                          <a:effectLst/>
                        </a:rPr>
                        <a:t>11</a:t>
                      </a:r>
                      <a:r>
                        <a:rPr lang="en-US" sz="2000">
                          <a:effectLst/>
                        </a:rPr>
                        <a:t>COOH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-3,4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205,3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0,92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>
                          <a:effectLst/>
                        </a:rPr>
                        <a:t>Малорозчинна</a:t>
                      </a:r>
                      <a:r>
                        <a:rPr lang="ru-RU" sz="2000" dirty="0">
                          <a:effectLst/>
                        </a:rPr>
                        <a:t> (0,97 %)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1065918"/>
                  </a:ext>
                </a:extLst>
              </a:tr>
              <a:tr h="363806"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effectLst/>
                        </a:rPr>
                        <a:t>C</a:t>
                      </a:r>
                      <a:r>
                        <a:rPr lang="en-US" sz="2000" baseline="-25000">
                          <a:effectLst/>
                        </a:rPr>
                        <a:t>15</a:t>
                      </a:r>
                      <a:r>
                        <a:rPr lang="en-US" sz="2000">
                          <a:effectLst/>
                        </a:rPr>
                        <a:t>H</a:t>
                      </a:r>
                      <a:r>
                        <a:rPr lang="en-US" sz="2000" baseline="-25000">
                          <a:effectLst/>
                        </a:rPr>
                        <a:t>31</a:t>
                      </a:r>
                      <a:r>
                        <a:rPr lang="en-US" sz="2000">
                          <a:effectLst/>
                        </a:rPr>
                        <a:t>COOH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62,9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351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0,84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>
                          <a:effectLst/>
                        </a:rPr>
                        <a:t>Нерозчинна</a:t>
                      </a:r>
                      <a:endParaRPr lang="ru-RU" sz="2000" dirty="0">
                        <a:effectLst/>
                      </a:endParaRPr>
                    </a:p>
                    <a:p>
                      <a:pPr algn="ctr"/>
                      <a:endParaRPr lang="ru-RU" sz="2000" dirty="0">
                        <a:effectLst/>
                      </a:endParaRP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8716780"/>
                  </a:ext>
                </a:extLst>
              </a:tr>
              <a:tr h="363806"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effectLst/>
                        </a:rPr>
                        <a:t>C</a:t>
                      </a:r>
                      <a:r>
                        <a:rPr lang="en-US" sz="2000" baseline="-25000">
                          <a:effectLst/>
                        </a:rPr>
                        <a:t>17</a:t>
                      </a:r>
                      <a:r>
                        <a:rPr lang="en-US" sz="2000">
                          <a:effectLst/>
                        </a:rPr>
                        <a:t>H</a:t>
                      </a:r>
                      <a:r>
                        <a:rPr lang="en-US" sz="2000" baseline="-25000">
                          <a:effectLst/>
                        </a:rPr>
                        <a:t>35</a:t>
                      </a:r>
                      <a:r>
                        <a:rPr lang="en-US" sz="2000">
                          <a:effectLst/>
                        </a:rPr>
                        <a:t>COOH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effectLst/>
                        </a:rPr>
                        <a:t>69,6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376,1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>
                          <a:effectLst/>
                        </a:rPr>
                        <a:t>0,94</a:t>
                      </a: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>
                          <a:effectLst/>
                        </a:rPr>
                        <a:t>Нерозчинна</a:t>
                      </a:r>
                      <a:endParaRPr lang="ru-RU" sz="2000" dirty="0">
                        <a:effectLst/>
                      </a:endParaRPr>
                    </a:p>
                  </a:txBody>
                  <a:tcPr marL="0" marR="0" marT="76065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0716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89601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1AAF719-8993-4D69-814C-A199F4F5CF90}"/>
              </a:ext>
            </a:extLst>
          </p:cNvPr>
          <p:cNvSpPr/>
          <p:nvPr/>
        </p:nvSpPr>
        <p:spPr>
          <a:xfrm>
            <a:off x="4510469" y="2316765"/>
            <a:ext cx="317106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КАРБОНОВІ </a:t>
            </a:r>
          </a:p>
          <a:p>
            <a:pPr algn="ctr"/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КИСЛОТИ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B709707-8B69-4209-9DCA-11AC843D3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5" y="0"/>
            <a:ext cx="4280452" cy="634853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DC0EEDE-7D57-4C0F-93A5-AFD226196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8783" y="0"/>
            <a:ext cx="4280452" cy="6348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3013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1C9A39-3912-42C1-B4F9-A1E29E8CA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Виконайте письмові завдання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58D0B75-A6DD-4259-9F6D-563A142F894A}"/>
              </a:ext>
            </a:extLst>
          </p:cNvPr>
          <p:cNvSpPr/>
          <p:nvPr/>
        </p:nvSpPr>
        <p:spPr>
          <a:xfrm>
            <a:off x="225287" y="1737360"/>
            <a:ext cx="114167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1. Дайте </a:t>
            </a:r>
            <a:r>
              <a:rPr lang="ru-RU" sz="2800" dirty="0" err="1"/>
              <a:t>назви</a:t>
            </a:r>
            <a:r>
              <a:rPr lang="ru-RU" sz="2800" dirty="0"/>
              <a:t> </a:t>
            </a:r>
            <a:r>
              <a:rPr lang="ru-RU" sz="2800" dirty="0" err="1"/>
              <a:t>структурним</a:t>
            </a:r>
            <a:r>
              <a:rPr lang="ru-RU" sz="2800" dirty="0"/>
              <a:t> </a:t>
            </a:r>
            <a:r>
              <a:rPr lang="ru-RU" sz="2800" dirty="0" err="1"/>
              <a:t>ізомерам</a:t>
            </a:r>
            <a:r>
              <a:rPr lang="ru-RU" sz="2800" dirty="0"/>
              <a:t> </a:t>
            </a:r>
            <a:r>
              <a:rPr lang="ru-RU" sz="2800" dirty="0" err="1"/>
              <a:t>насичених</a:t>
            </a:r>
            <a:r>
              <a:rPr lang="ru-RU" sz="2800" dirty="0"/>
              <a:t> </a:t>
            </a:r>
            <a:r>
              <a:rPr lang="ru-RU" sz="2800" dirty="0" err="1"/>
              <a:t>одноосновних</a:t>
            </a:r>
            <a:r>
              <a:rPr lang="ru-RU" sz="2800" dirty="0"/>
              <a:t> </a:t>
            </a:r>
            <a:r>
              <a:rPr lang="ru-RU" sz="2800" dirty="0" err="1"/>
              <a:t>карбонових</a:t>
            </a:r>
            <a:r>
              <a:rPr lang="ru-RU" sz="2800" dirty="0"/>
              <a:t> кислот за систематичною номенклатурою: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E6EB58B-72A9-42FE-926C-E539D732B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341" y="4412619"/>
            <a:ext cx="7520924" cy="141833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B2239A-9904-4F61-BCCF-9D7C5B113C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341" y="2955706"/>
            <a:ext cx="7031789" cy="94658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5AEF32D-B486-4AB7-8FF0-4A7FE41301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0134" y="3015135"/>
            <a:ext cx="4077827" cy="95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9895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F5EEFCC-CBD9-4A33-95CB-9CE5064382BB}"/>
              </a:ext>
            </a:extLst>
          </p:cNvPr>
          <p:cNvSpPr/>
          <p:nvPr/>
        </p:nvSpPr>
        <p:spPr>
          <a:xfrm>
            <a:off x="715616" y="555439"/>
            <a:ext cx="1101255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2. </a:t>
            </a:r>
            <a:r>
              <a:rPr lang="ru-RU" sz="2800" dirty="0" err="1"/>
              <a:t>Складіть</a:t>
            </a:r>
            <a:r>
              <a:rPr lang="ru-RU" sz="2800" dirty="0"/>
              <a:t> </a:t>
            </a:r>
            <a:r>
              <a:rPr lang="ru-RU" sz="2800" dirty="0" err="1"/>
              <a:t>структурні</a:t>
            </a:r>
            <a:r>
              <a:rPr lang="ru-RU" sz="2800" dirty="0"/>
              <a:t> </a:t>
            </a:r>
            <a:r>
              <a:rPr lang="ru-RU" sz="2800" dirty="0" err="1"/>
              <a:t>формули</a:t>
            </a:r>
            <a:r>
              <a:rPr lang="ru-RU" sz="2800" dirty="0"/>
              <a:t> кислот за </a:t>
            </a:r>
            <a:r>
              <a:rPr lang="ru-RU" sz="2800" dirty="0" err="1"/>
              <a:t>їхніми</a:t>
            </a:r>
            <a:r>
              <a:rPr lang="ru-RU" sz="2800" dirty="0"/>
              <a:t> </a:t>
            </a:r>
            <a:r>
              <a:rPr lang="ru-RU" sz="2800" dirty="0" err="1"/>
              <a:t>назвами</a:t>
            </a:r>
            <a:r>
              <a:rPr lang="ru-RU" sz="2800" dirty="0"/>
              <a:t>: </a:t>
            </a:r>
          </a:p>
          <a:p>
            <a:pPr>
              <a:lnSpc>
                <a:spcPct val="150000"/>
              </a:lnSpc>
            </a:pPr>
            <a:endParaRPr lang="ru-RU" sz="2400" dirty="0"/>
          </a:p>
          <a:p>
            <a:r>
              <a:rPr lang="ru-RU" sz="2400" dirty="0"/>
              <a:t>а) 2,2-диметилбутанова кислота;  </a:t>
            </a:r>
          </a:p>
          <a:p>
            <a:r>
              <a:rPr lang="ru-RU" sz="2400" dirty="0"/>
              <a:t>б) 2-метил-3-хлоропентанова кислота; </a:t>
            </a:r>
          </a:p>
          <a:p>
            <a:r>
              <a:rPr lang="ru-RU" sz="2400" dirty="0"/>
              <a:t>в) 2-етил-3-метилпентанова кислота,</a:t>
            </a:r>
          </a:p>
          <a:p>
            <a:r>
              <a:rPr lang="ru-RU" sz="2400" dirty="0"/>
              <a:t>г) </a:t>
            </a:r>
            <a:r>
              <a:rPr lang="ru-RU" sz="2400" dirty="0" err="1"/>
              <a:t>диметилпропанової</a:t>
            </a:r>
            <a:r>
              <a:rPr lang="ru-RU" sz="2400" dirty="0"/>
              <a:t>;</a:t>
            </a:r>
          </a:p>
          <a:p>
            <a:r>
              <a:rPr lang="ru-RU" sz="2400" dirty="0"/>
              <a:t>д) 2-етил-3-метилпентанової;</a:t>
            </a:r>
          </a:p>
          <a:p>
            <a:r>
              <a:rPr lang="ru-RU" sz="2400" dirty="0"/>
              <a:t>е) 3-метил-2-хлоропентанової.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2E13B85-897A-47F1-B8E8-98372C53F8F5}"/>
              </a:ext>
            </a:extLst>
          </p:cNvPr>
          <p:cNvSpPr/>
          <p:nvPr/>
        </p:nvSpPr>
        <p:spPr>
          <a:xfrm>
            <a:off x="596347" y="4326330"/>
            <a:ext cx="111318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3. </a:t>
            </a:r>
            <a:r>
              <a:rPr lang="ru-RU" sz="2400" dirty="0" err="1"/>
              <a:t>Насичена</a:t>
            </a:r>
            <a:r>
              <a:rPr lang="ru-RU" sz="2400" dirty="0"/>
              <a:t> одноосновна </a:t>
            </a:r>
            <a:r>
              <a:rPr lang="ru-RU" sz="2400" dirty="0" err="1"/>
              <a:t>карбонова</a:t>
            </a:r>
            <a:r>
              <a:rPr lang="ru-RU" sz="2400" dirty="0"/>
              <a:t> кислота </a:t>
            </a:r>
            <a:r>
              <a:rPr lang="ru-RU" sz="2400" dirty="0" err="1"/>
              <a:t>має</a:t>
            </a:r>
            <a:r>
              <a:rPr lang="ru-RU" sz="2400" dirty="0"/>
              <a:t> </a:t>
            </a:r>
            <a:r>
              <a:rPr lang="ru-RU" sz="2400" dirty="0" err="1"/>
              <a:t>молярну</a:t>
            </a:r>
            <a:r>
              <a:rPr lang="ru-RU" sz="2400" dirty="0"/>
              <a:t> </a:t>
            </a:r>
            <a:r>
              <a:rPr lang="ru-RU" sz="2400" dirty="0" err="1"/>
              <a:t>масу</a:t>
            </a:r>
            <a:r>
              <a:rPr lang="ru-RU" sz="2400" dirty="0"/>
              <a:t> 116 г/моль і два </a:t>
            </a:r>
            <a:r>
              <a:rPr lang="ru-RU" sz="2400" dirty="0" err="1"/>
              <a:t>третинні</a:t>
            </a:r>
            <a:r>
              <a:rPr lang="ru-RU" sz="2400" dirty="0"/>
              <a:t> </a:t>
            </a:r>
            <a:r>
              <a:rPr lang="ru-RU" sz="2400" dirty="0" err="1"/>
              <a:t>атоми</a:t>
            </a:r>
            <a:r>
              <a:rPr lang="ru-RU" sz="2400" dirty="0"/>
              <a:t> Карбону у </a:t>
            </a:r>
            <a:r>
              <a:rPr lang="ru-RU" sz="2400" dirty="0" err="1"/>
              <a:t>вуглеводневому</a:t>
            </a:r>
            <a:r>
              <a:rPr lang="ru-RU" sz="2400" dirty="0"/>
              <a:t> </a:t>
            </a:r>
            <a:r>
              <a:rPr lang="ru-RU" sz="2400" dirty="0" err="1"/>
              <a:t>залишку</a:t>
            </a:r>
            <a:r>
              <a:rPr lang="ru-RU" sz="2400" dirty="0"/>
              <a:t>. </a:t>
            </a:r>
            <a:r>
              <a:rPr lang="ru-RU" sz="2400" dirty="0" err="1"/>
              <a:t>Виведіть</a:t>
            </a:r>
            <a:r>
              <a:rPr lang="ru-RU" sz="2400" dirty="0"/>
              <a:t> формулу </a:t>
            </a:r>
            <a:r>
              <a:rPr lang="ru-RU" sz="2400" dirty="0" err="1"/>
              <a:t>кислоти</a:t>
            </a:r>
            <a:r>
              <a:rPr lang="ru-RU" sz="2400" dirty="0"/>
              <a:t> і дайте </a:t>
            </a:r>
            <a:r>
              <a:rPr lang="ru-RU" sz="2400" dirty="0" err="1"/>
              <a:t>їй</a:t>
            </a:r>
            <a:r>
              <a:rPr lang="ru-RU" sz="2400" dirty="0"/>
              <a:t> </a:t>
            </a:r>
            <a:r>
              <a:rPr lang="ru-RU" sz="2400" dirty="0" err="1"/>
              <a:t>назву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9718682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92</TotalTime>
  <Words>665</Words>
  <Application>Microsoft Office PowerPoint</Application>
  <PresentationFormat>Широкий екран</PresentationFormat>
  <Paragraphs>105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0" baseType="lpstr">
      <vt:lpstr>Calibri</vt:lpstr>
      <vt:lpstr>Calibri Light</vt:lpstr>
      <vt:lpstr>Ретро</vt:lpstr>
      <vt:lpstr>10 клас. Тема уроку. Карбонові кислоти:  поширення в природі, класифікація, характеристична група. Насичені одноосновні карбонові кислоти: склад, будова молекул, загальна та структурні формули,  ізомерія, систематична номенклатура,  фізичні властивості</vt:lpstr>
      <vt:lpstr>Очікувані результати</vt:lpstr>
      <vt:lpstr>Інструктивна картка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Застосовуємо знання на практиці</vt:lpstr>
      <vt:lpstr>Презентація PowerPoint</vt:lpstr>
      <vt:lpstr>Презентація PowerPoint</vt:lpstr>
      <vt:lpstr>Презентація PowerPoint</vt:lpstr>
      <vt:lpstr>Презентація PowerPoint</vt:lpstr>
      <vt:lpstr>Виконайте письмові завдання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Рубан Оксана Анатоліївна</cp:lastModifiedBy>
  <cp:revision>12</cp:revision>
  <dcterms:created xsi:type="dcterms:W3CDTF">2022-12-17T12:54:43Z</dcterms:created>
  <dcterms:modified xsi:type="dcterms:W3CDTF">2023-12-18T18:04:42Z</dcterms:modified>
</cp:coreProperties>
</file>