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9"/>
  </p:notesMasterIdLst>
  <p:sldIdLst>
    <p:sldId id="256" r:id="rId2"/>
    <p:sldId id="258" r:id="rId3"/>
    <p:sldId id="266" r:id="rId4"/>
    <p:sldId id="268" r:id="rId5"/>
    <p:sldId id="269" r:id="rId6"/>
    <p:sldId id="267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965C7-B2F3-4075-9A3F-6DA5CC571FC6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09885-4D57-48D1-B60A-142E1E67AE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532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038225"/>
      </p:ext>
    </p:extLst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945832"/>
      </p:ext>
    </p:extLst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058305"/>
      </p:ext>
    </p:extLst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636218"/>
      </p:ext>
    </p:extLst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281053"/>
      </p:ext>
    </p:extLst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774478"/>
      </p:ext>
    </p:extLst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878548"/>
      </p:ext>
    </p:extLst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362102"/>
      </p:ext>
    </p:extLst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441668"/>
      </p:ext>
    </p:extLst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725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801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1561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714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626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005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902616"/>
      </p:ext>
    </p:extLst>
  </p:cSld>
  <p:clrMapOvr>
    <a:masterClrMapping/>
  </p:clrMapOvr>
  <p:transition spd="slow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989053"/>
      </p:ext>
    </p:extLst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4997D9B-247F-48C5-9C6A-5AB6232B1DE4}" type="datetimeFigureOut">
              <a:rPr lang="ru-RU" smtClean="0"/>
              <a:pPr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0003BC6-8F89-467C-81DB-0C7FA78633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818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ransition spd="slow">
    <p:fade thruBlk="1"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14290"/>
            <a:ext cx="8215370" cy="3171846"/>
          </a:xfrm>
        </p:spPr>
        <p:txBody>
          <a:bodyPr>
            <a:normAutofit/>
          </a:bodyPr>
          <a:lstStyle/>
          <a:p>
            <a:r>
              <a:rPr lang="uk-UA" i="1" dirty="0">
                <a:latin typeface="+mn-lt"/>
              </a:rPr>
              <a:t>Кислотні опади: причини виникнення, наслідки.</a:t>
            </a:r>
            <a:br>
              <a:rPr lang="uk-UA" i="1" dirty="0">
                <a:latin typeface="+mn-lt"/>
              </a:rPr>
            </a:br>
            <a:endParaRPr lang="uk-UA" i="1" dirty="0">
              <a:latin typeface="+mn-lt"/>
            </a:endParaRPr>
          </a:p>
        </p:txBody>
      </p:sp>
      <p:pic>
        <p:nvPicPr>
          <p:cNvPr id="13316" name="Picture 4" descr="http://www.xn--80aafhhjij3ah1i.com.ua/wp-content/uploads/2013/06/1371475904_Zagiblu-ribu-p-d-Peterbu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929066"/>
            <a:ext cx="4762500" cy="2676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Documents and Settings\Alina\Local Settings\Temporary Internet Files\Content.IE5\PEDZAJFQ\MP90043919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215" y="117558"/>
            <a:ext cx="8683625" cy="6512719"/>
          </a:xfrm>
          <a:prstGeom prst="rect">
            <a:avLst/>
          </a:prstGeom>
          <a:noFill/>
        </p:spPr>
      </p:pic>
      <p:sp>
        <p:nvSpPr>
          <p:cNvPr id="18" name="Овальная выноска 17"/>
          <p:cNvSpPr/>
          <p:nvPr/>
        </p:nvSpPr>
        <p:spPr>
          <a:xfrm>
            <a:off x="632541" y="457406"/>
            <a:ext cx="4214842" cy="1285884"/>
          </a:xfrm>
          <a:prstGeom prst="wedgeEllipseCallout">
            <a:avLst>
              <a:gd name="adj1" fmla="val -25579"/>
              <a:gd name="adj2" fmla="val 5805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75000"/>
                  </a:schemeClr>
                </a:solidFill>
              </a:rPr>
              <a:t>Чому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ж</a:t>
            </a:r>
            <a:r>
              <a:rPr lang="uk-UA" sz="2400" b="1" dirty="0">
                <a:solidFill>
                  <a:schemeClr val="tx2">
                    <a:lumMod val="75000"/>
                  </a:schemeClr>
                </a:solidFill>
              </a:rPr>
              <a:t> саме </a:t>
            </a:r>
            <a:r>
              <a:rPr lang="uk-UA" sz="2400" b="1" dirty="0" err="1">
                <a:solidFill>
                  <a:schemeClr val="tx2">
                    <a:lumMod val="75000"/>
                  </a:schemeClr>
                </a:solidFill>
              </a:rPr>
              <a:t>“Кислотні</a:t>
            </a:r>
            <a:r>
              <a:rPr lang="uk-UA" sz="2400" b="1" dirty="0">
                <a:solidFill>
                  <a:schemeClr val="tx2">
                    <a:lumMod val="75000"/>
                  </a:schemeClr>
                </a:solidFill>
              </a:rPr>
              <a:t> дощі"? 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362" name="AutoShape 2" descr="http://upload.wikimedia.org/wikipedia/commons/b/bb/PHscalenolang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4" name="AutoShape 4" descr="http://upload.wikimedia.org/wikipedia/commons/b/bb/PHscalenolang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6" name="AutoShape 6" descr="http://upload.wikimedia.org/wikipedia/commons/b/bb/PHscalenolang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8" name="AutoShape 8" descr="http://upload.wikimedia.org/wikipedia/commons/b/bb/PHscalenolang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70" name="AutoShape 10" descr="http://upload.wikimedia.org/wikipedia/commons/b/bb/PHscalenolang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23" name="Группа 22"/>
          <p:cNvGrpSpPr/>
          <p:nvPr/>
        </p:nvGrpSpPr>
        <p:grpSpPr>
          <a:xfrm>
            <a:off x="285719" y="3929066"/>
            <a:ext cx="4358289" cy="2701211"/>
            <a:chOff x="4857719" y="1000108"/>
            <a:chExt cx="4380667" cy="2887803"/>
          </a:xfrm>
        </p:grpSpPr>
        <p:pic>
          <p:nvPicPr>
            <p:cNvPr id="15372" name="Picture 12" descr="http://upload.wikimedia.org/wikipedia/commons/thumb/archive/b/bb/20120127133128!PHscalenolang.svg/460px-PHscalenolang.svg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000628" y="2786058"/>
              <a:ext cx="3929090" cy="1101853"/>
            </a:xfrm>
            <a:prstGeom prst="rect">
              <a:avLst/>
            </a:prstGeom>
            <a:noFill/>
          </p:spPr>
        </p:pic>
        <p:sp>
          <p:nvSpPr>
            <p:cNvPr id="12" name="Прямоугольник 11"/>
            <p:cNvSpPr/>
            <p:nvPr/>
          </p:nvSpPr>
          <p:spPr>
            <a:xfrm>
              <a:off x="4857719" y="1000108"/>
              <a:ext cx="4380667" cy="17438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sz="2000" b="1" i="1" dirty="0">
                  <a:solidFill>
                    <a:schemeClr val="accent4">
                      <a:lumMod val="50000"/>
                    </a:schemeClr>
                  </a:solidFill>
                </a:rPr>
                <a:t>Згідно з даними статистики, в різних куточках нашої планети випадали дощі, кислотність яких перевищувала норму в тисячу і більше разів.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3143239" y="1285860"/>
            <a:ext cx="5500727" cy="3267121"/>
            <a:chOff x="3143239" y="1500174"/>
            <a:chExt cx="5224181" cy="3052807"/>
          </a:xfrm>
        </p:grpSpPr>
        <p:sp>
          <p:nvSpPr>
            <p:cNvPr id="13" name="Выноска-облако 12"/>
            <p:cNvSpPr/>
            <p:nvPr/>
          </p:nvSpPr>
          <p:spPr>
            <a:xfrm flipH="1">
              <a:off x="3143239" y="1500174"/>
              <a:ext cx="5224181" cy="3052807"/>
            </a:xfrm>
            <a:prstGeom prst="cloudCallout">
              <a:avLst>
                <a:gd name="adj1" fmla="val -30667"/>
                <a:gd name="adj2" fmla="val 66914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uk-UA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3889551" y="1900685"/>
              <a:ext cx="3902920" cy="18980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b="1" dirty="0"/>
                <a:t>Кислотні дощі</a:t>
              </a:r>
              <a:r>
                <a:rPr lang="ru-RU" b="1" dirty="0"/>
                <a:t> (так само як </a:t>
              </a:r>
              <a:r>
                <a:rPr lang="ru-RU" b="1" dirty="0" err="1"/>
                <a:t>і</a:t>
              </a:r>
              <a:r>
                <a:rPr lang="uk-UA" b="1" dirty="0"/>
                <a:t> інші види опадів) отримали</a:t>
              </a:r>
              <a:r>
                <a:rPr lang="ru-RU" b="1" dirty="0"/>
                <a:t> </a:t>
              </a:r>
              <a:r>
                <a:rPr lang="uk-UA" b="1" dirty="0"/>
                <a:t>таку назву за високого вмісту кислоти. Нормальний показник для опадів - близько</a:t>
              </a:r>
              <a:r>
                <a:rPr lang="ru-RU" b="1" dirty="0"/>
                <a:t> 5,6 </a:t>
              </a:r>
              <a:r>
                <a:rPr lang="en-US" b="1" dirty="0" err="1"/>
                <a:t>pH.</a:t>
              </a:r>
              <a:r>
                <a:rPr lang="en-US" b="1" dirty="0"/>
                <a:t> </a:t>
              </a:r>
              <a:r>
                <a:rPr lang="uk-UA" b="1" dirty="0"/>
                <a:t>Із зменшенням цієї цифри кислотність зростає. Пройшовши рубіж </a:t>
              </a:r>
              <a:r>
                <a:rPr lang="ru-RU" b="1" dirty="0"/>
                <a:t>в 5,5 </a:t>
              </a:r>
              <a:r>
                <a:rPr lang="en-US" b="1" dirty="0"/>
                <a:t>pH, </a:t>
              </a:r>
              <a:r>
                <a:rPr lang="uk-UA" b="1" dirty="0"/>
                <a:t>дощ стає кислотним.</a:t>
              </a:r>
            </a:p>
          </p:txBody>
        </p:sp>
      </p:grpSp>
      <p:pic>
        <p:nvPicPr>
          <p:cNvPr id="16" name="Picture 3" descr="C:\Documents and Settings\Alina\Local Settings\Temporary Internet Files\Content.IE5\PEDZAJFQ\MM900356710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4343364"/>
            <a:ext cx="2039447" cy="2514636"/>
          </a:xfrm>
          <a:prstGeom prst="rect">
            <a:avLst/>
          </a:prstGeom>
          <a:noFill/>
        </p:spPr>
      </p:pic>
      <p:pic>
        <p:nvPicPr>
          <p:cNvPr id="1026" name="Picture 2" descr="C:\Documents and Settings\Alina\Local Settings\Temporary Internet Files\Content.IE5\PEDZAJFQ\MM900336396[1]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14282" y="1857364"/>
            <a:ext cx="1143008" cy="11430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1476">
              <a:srgbClr val="C1E5F2"/>
            </a:gs>
            <a:gs pos="50298">
              <a:srgbClr val="9FCBE9"/>
            </a:gs>
            <a:gs pos="29500">
              <a:srgbClr val="B1D9EE"/>
            </a:gs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89" y="202332"/>
            <a:ext cx="8604448" cy="645333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078314238"/>
      </p:ext>
    </p:extLst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60648"/>
            <a:ext cx="8316415" cy="623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122063"/>
      </p:ext>
    </p:extLst>
  </p:cSld>
  <p:clrMapOvr>
    <a:masterClrMapping/>
  </p:clrMapOvr>
  <p:transition spd="slow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88640"/>
            <a:ext cx="8604448" cy="645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428685"/>
      </p:ext>
    </p:extLst>
  </p:cSld>
  <p:clrMapOvr>
    <a:masterClrMapping/>
  </p:clrMapOvr>
  <p:transition spd="slow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8640"/>
            <a:ext cx="8676455" cy="650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294023"/>
      </p:ext>
    </p:extLst>
  </p:cSld>
  <p:clrMapOvr>
    <a:masterClrMapping/>
  </p:clrMapOvr>
  <p:transition spd="slow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Выноска-облако 10"/>
          <p:cNvSpPr/>
          <p:nvPr/>
        </p:nvSpPr>
        <p:spPr>
          <a:xfrm>
            <a:off x="2506640" y="4357694"/>
            <a:ext cx="4429155" cy="2500306"/>
          </a:xfrm>
          <a:prstGeom prst="cloudCallout">
            <a:avLst>
              <a:gd name="adj1" fmla="val 76060"/>
              <a:gd name="adj2" fmla="val -3712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400" b="1" dirty="0">
              <a:solidFill>
                <a:schemeClr val="tx1"/>
              </a:solidFill>
            </a:endParaRPr>
          </a:p>
          <a:p>
            <a:pPr algn="ctr"/>
            <a:r>
              <a:rPr lang="uk-UA" b="1" dirty="0">
                <a:solidFill>
                  <a:schemeClr val="tx1"/>
                </a:solidFill>
              </a:rPr>
              <a:t>Наслідки своїх необміркованих дій, ми бачимо вже сьогодні. Та ніхто нас не зупинить, доки ми самі не зупинимося, та не припинимо шкодити природі.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1187624" y="476672"/>
            <a:ext cx="6319677" cy="3738146"/>
          </a:xfrm>
          <a:prstGeom prst="cloudCallout">
            <a:avLst>
              <a:gd name="adj1" fmla="val -46623"/>
              <a:gd name="adj2" fmla="val 649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Таким чином</a:t>
            </a:r>
            <a:r>
              <a:rPr lang="uk-UA" b="1" dirty="0">
                <a:solidFill>
                  <a:schemeClr val="bg2">
                    <a:lumMod val="10000"/>
                  </a:schemeClr>
                </a:solidFill>
              </a:rPr>
              <a:t>, людство саме створює собі пастку!</a:t>
            </a:r>
          </a:p>
          <a:p>
            <a:pPr algn="ctr"/>
            <a:r>
              <a:rPr lang="uk-UA" b="1" dirty="0">
                <a:solidFill>
                  <a:schemeClr val="bg2">
                    <a:lumMod val="10000"/>
                  </a:schemeClr>
                </a:solidFill>
              </a:rPr>
              <a:t>Ми викидаємо відходи в річки, забруднюємо навколишнє середовище, вирубуємо ліси.</a:t>
            </a:r>
          </a:p>
          <a:p>
            <a:pPr algn="ctr"/>
            <a:r>
              <a:rPr lang="uk-UA" b="1" dirty="0">
                <a:solidFill>
                  <a:schemeClr val="bg2">
                    <a:lumMod val="10000"/>
                  </a:schemeClr>
                </a:solidFill>
              </a:rPr>
              <a:t>Кислотні дощі – це надзвичайно велике лихо для всього людства та природи, та поки що ми навіть не здогадуємося яку надзвичайно велику небезпеку несе воно за собою.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-7195"/>
            <a:ext cx="3286116" cy="1000132"/>
          </a:xfrm>
        </p:spPr>
        <p:txBody>
          <a:bodyPr/>
          <a:lstStyle/>
          <a:p>
            <a:r>
              <a:rPr lang="uk-UA" dirty="0"/>
              <a:t>Висновки.</a:t>
            </a:r>
          </a:p>
        </p:txBody>
      </p:sp>
      <p:pic>
        <p:nvPicPr>
          <p:cNvPr id="1029" name="Picture 5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5796" y="714356"/>
            <a:ext cx="2208204" cy="1928826"/>
          </a:xfrm>
          <a:prstGeom prst="rect">
            <a:avLst/>
          </a:prstGeom>
          <a:noFill/>
        </p:spPr>
      </p:pic>
      <p:pic>
        <p:nvPicPr>
          <p:cNvPr id="8" name="Picture 3" descr="C:\Documents and Settings\Alina\Local Settings\Temporary Internet Files\Content.IE5\PEDZAJFQ\MM900356710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350879" y="3857628"/>
            <a:ext cx="2357454" cy="2682620"/>
          </a:xfrm>
          <a:prstGeom prst="rect">
            <a:avLst/>
          </a:prstGeom>
          <a:noFill/>
        </p:spPr>
      </p:pic>
      <p:pic>
        <p:nvPicPr>
          <p:cNvPr id="10" name="Picture 2" descr="C:\Documents and Settings\Alina\Local Settings\Temporary Internet Files\Content.IE5\PEDZAJFQ\MM900336396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50111" y="3214686"/>
            <a:ext cx="1643042" cy="1364493"/>
          </a:xfrm>
          <a:prstGeom prst="rect">
            <a:avLst/>
          </a:prstGeom>
          <a:noFill/>
        </p:spPr>
      </p:pic>
      <p:pic>
        <p:nvPicPr>
          <p:cNvPr id="5122" name="Picture 2" descr="C:\Documents and Settings\Alina\Local Settings\Temporary Internet Files\Content.IE5\97BS9ABJ\MC90041085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43" y="1357298"/>
            <a:ext cx="1643042" cy="2281058"/>
          </a:xfrm>
          <a:prstGeom prst="rect">
            <a:avLst/>
          </a:prstGeom>
          <a:noFill/>
        </p:spPr>
      </p:pic>
      <p:pic>
        <p:nvPicPr>
          <p:cNvPr id="5123" name="Picture 3" descr="C:\Documents and Settings\Alina\Local Settings\Temporary Internet Files\Content.IE5\3S7YXT93\MC900437640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21483" y="4714860"/>
            <a:ext cx="2143140" cy="21431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2" grpId="0"/>
    </p:bld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</TotalTime>
  <Words>164</Words>
  <Application>Microsoft Office PowerPoint</Application>
  <PresentationFormat>Экран (4:3)</PresentationFormat>
  <Paragraphs>10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Tw Cen MT</vt:lpstr>
      <vt:lpstr>Капля</vt:lpstr>
      <vt:lpstr>Кислотні опади: причини виникнення, наслідки.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Висновки.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Кислотні опади: причини виникнення, наслідки, заходи по запобіганню негативних впливів </dc:title>
  <dc:creator>Алина</dc:creator>
  <cp:lastModifiedBy>Admin</cp:lastModifiedBy>
  <cp:revision>53</cp:revision>
  <dcterms:created xsi:type="dcterms:W3CDTF">2013-11-28T19:22:08Z</dcterms:created>
  <dcterms:modified xsi:type="dcterms:W3CDTF">2023-01-03T14:51:31Z</dcterms:modified>
</cp:coreProperties>
</file>