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7" r:id="rId4"/>
    <p:sldId id="256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9392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907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892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117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5598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89522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80230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07917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8334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5515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1434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8A4B6-BBE0-4FF7-9FA1-7865442AD1A8}" type="datetimeFigureOut">
              <a:rPr lang="uk-UA" smtClean="0"/>
              <a:t>06.10.2023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4B278-9EE9-4DB5-941D-686B67A1E25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9684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hyperlink" Target="https://phet.colorado.edu/sims/html/balancing-chemical-equations/latest/balancing-chemical-equations_uk.html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i.pinimg.com/564x/33/46/e0/3346e0d8b871ae7f2941517a3528eb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0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Горизонтальный свиток 5"/>
          <p:cNvSpPr/>
          <p:nvPr/>
        </p:nvSpPr>
        <p:spPr>
          <a:xfrm>
            <a:off x="1187624" y="1700808"/>
            <a:ext cx="7056784" cy="2664296"/>
          </a:xfrm>
          <a:prstGeom prst="horizontalScrol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Запрошуємо </a:t>
            </a:r>
          </a:p>
          <a:p>
            <a:pPr algn="ctr"/>
            <a:r>
              <a:rPr lang="uk-UA" sz="4800" b="1" dirty="0" smtClean="0">
                <a:solidFill>
                  <a:schemeClr val="tx2"/>
                </a:solidFill>
                <a:latin typeface="Monotype Corsiva" panose="03010101010201010101" pitchFamily="66" charset="0"/>
              </a:rPr>
              <a:t>на  урок  хімії!</a:t>
            </a:r>
            <a:endParaRPr lang="uk-UA" sz="4800" b="1" dirty="0">
              <a:solidFill>
                <a:schemeClr val="tx2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57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769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01" y="188640"/>
            <a:ext cx="9144000" cy="648072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Б</a:t>
            </a:r>
            <a:r>
              <a:rPr lang="uk-UA" sz="2000" b="1" dirty="0" smtClean="0">
                <a:effectLst/>
                <a:latin typeface="Times New Roman"/>
                <a:ea typeface="Calibri"/>
                <a:cs typeface="Times New Roman"/>
              </a:rPr>
              <a:t>ром       </a:t>
            </a:r>
            <a:r>
              <a:rPr lang="uk-UA" sz="20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Б</a:t>
            </a:r>
            <a:r>
              <a:rPr lang="uk-UA" sz="2000" b="1" dirty="0" smtClean="0">
                <a:effectLst/>
                <a:latin typeface="Times New Roman"/>
                <a:ea typeface="Calibri"/>
                <a:cs typeface="Times New Roman"/>
              </a:rPr>
              <a:t>ерилій       </a:t>
            </a:r>
            <a:r>
              <a:rPr lang="uk-UA" sz="2000" b="1" dirty="0" err="1" smtClean="0">
                <a:effectLst/>
                <a:latin typeface="Times New Roman"/>
                <a:ea typeface="Calibri"/>
                <a:cs typeface="Times New Roman"/>
              </a:rPr>
              <a:t>Ку</a:t>
            </a:r>
            <a:r>
              <a:rPr lang="uk-UA" sz="2000" b="1" dirty="0" err="1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п</a:t>
            </a:r>
            <a:r>
              <a:rPr lang="uk-UA" sz="2000" b="1" dirty="0" err="1" smtClean="0">
                <a:effectLst/>
                <a:latin typeface="Times New Roman"/>
                <a:ea typeface="Calibri"/>
                <a:cs typeface="Times New Roman"/>
              </a:rPr>
              <a:t>рум</a:t>
            </a:r>
            <a:r>
              <a:rPr lang="uk-UA" sz="20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      Б</a:t>
            </a:r>
            <a:r>
              <a:rPr lang="uk-UA" sz="2000" b="1" dirty="0" smtClean="0">
                <a:effectLst/>
                <a:latin typeface="Times New Roman"/>
                <a:ea typeface="Calibri"/>
                <a:cs typeface="Times New Roman"/>
              </a:rPr>
              <a:t>ор             </a:t>
            </a:r>
            <a:r>
              <a:rPr lang="uk-UA" sz="20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Б</a:t>
            </a:r>
            <a:r>
              <a:rPr lang="uk-UA" sz="2000" b="1" dirty="0" smtClean="0">
                <a:effectLst/>
                <a:latin typeface="Times New Roman"/>
                <a:ea typeface="Calibri"/>
                <a:cs typeface="Times New Roman"/>
              </a:rPr>
              <a:t>арій       </a:t>
            </a:r>
            <a:r>
              <a:rPr lang="uk-UA" sz="20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П</a:t>
            </a:r>
            <a:r>
              <a:rPr lang="uk-UA" sz="2000" b="1" dirty="0" smtClean="0">
                <a:effectLst/>
                <a:latin typeface="Times New Roman"/>
                <a:ea typeface="Calibri"/>
                <a:cs typeface="Times New Roman"/>
              </a:rPr>
              <a:t>ЛЮМ</a:t>
            </a:r>
            <a:r>
              <a:rPr lang="uk-UA" sz="20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Б</a:t>
            </a:r>
            <a:r>
              <a:rPr lang="uk-UA" sz="2000" b="1" dirty="0" smtClean="0">
                <a:effectLst/>
                <a:latin typeface="Times New Roman"/>
                <a:ea typeface="Calibri"/>
                <a:cs typeface="Times New Roman"/>
              </a:rPr>
              <a:t>УМ</a:t>
            </a:r>
            <a:endParaRPr lang="uk-UA" sz="20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07504" y="3861048"/>
            <a:ext cx="9035291" cy="833884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АЛАДІЙ    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ЛАТИНА   КАР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ОЛОНІЙ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k-UA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Б</a:t>
            </a:r>
            <a:r>
              <a:rPr lang="uk-UA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ОРІЙ         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ТОН</a:t>
            </a:r>
            <a:endParaRPr lang="uk-UA" sz="1600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159"/>
          <a:stretch/>
        </p:blipFill>
        <p:spPr bwMode="auto">
          <a:xfrm>
            <a:off x="0" y="727795"/>
            <a:ext cx="9144000" cy="18722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3"/>
          <a:srcRect l="1480" t="19367" r="25714" b="52662"/>
          <a:stretch/>
        </p:blipFill>
        <p:spPr bwMode="auto">
          <a:xfrm>
            <a:off x="0" y="4918572"/>
            <a:ext cx="9142795" cy="18467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2" name="Picture 4" descr="https://i.pinimg.com/564x/96/35/49/963549dab4ca540ffb6ac47fefdcb5c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54" y="2636912"/>
            <a:ext cx="2681891" cy="1786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69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" name="Рисунок 4" descr="https://i.pinimg.com/564x/32/bc/a2/32bca2351af7d10ee387fc5c31d817ea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36" t="52846" r="8689" b="10204"/>
          <a:stretch/>
        </p:blipFill>
        <p:spPr bwMode="auto">
          <a:xfrm rot="5400000">
            <a:off x="658847" y="3598592"/>
            <a:ext cx="3132292" cy="32496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i.pinimg.com/564x/32/bc/a2/32bca2351af7d10ee387fc5c31d817ea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t="2788" r="69237" b="2535"/>
          <a:stretch/>
        </p:blipFill>
        <p:spPr bwMode="auto">
          <a:xfrm rot="5400000">
            <a:off x="3901615" y="-3901616"/>
            <a:ext cx="1340768" cy="9144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Стокова ілюстрація Пробірка — Завантажте зображення зараз - Пробірка,  Бульбашка, Векторне зображення - iStoc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0" r="50000" b="15843"/>
          <a:stretch/>
        </p:blipFill>
        <p:spPr bwMode="auto">
          <a:xfrm rot="20589989">
            <a:off x="209085" y="2987565"/>
            <a:ext cx="543409" cy="152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34" r="9121"/>
          <a:stretch/>
        </p:blipFill>
        <p:spPr bwMode="auto">
          <a:xfrm>
            <a:off x="5187801" y="3729048"/>
            <a:ext cx="3193367" cy="312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Стокова ілюстрація Пробірка — Завантажте зображення зараз - Пробірка,  Бульбашка, Векторне зображення - iStoc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0" r="50000" b="15843"/>
          <a:stretch/>
        </p:blipFill>
        <p:spPr bwMode="auto">
          <a:xfrm>
            <a:off x="6605889" y="2420888"/>
            <a:ext cx="543409" cy="152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Химическая колба рисунок - 71 фото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3" t="20884" r="20751" b="11234"/>
          <a:stretch/>
        </p:blipFill>
        <p:spPr bwMode="auto">
          <a:xfrm>
            <a:off x="875492" y="2941541"/>
            <a:ext cx="802604" cy="93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Химическая колба рисунок - 71 фото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3" t="20884" r="20751" b="11234"/>
          <a:stretch/>
        </p:blipFill>
        <p:spPr bwMode="auto">
          <a:xfrm rot="911288">
            <a:off x="8232753" y="3746047"/>
            <a:ext cx="802604" cy="93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Спиртівка Klebrig СЛ-2 з феноловим ковпачком та підставкою (ЛО-65811) •  Краща ціна в Києві, Україні • Купити в Епіцентрі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0" t="11504" r="18625" b="13222"/>
          <a:stretch/>
        </p:blipFill>
        <p:spPr bwMode="auto">
          <a:xfrm>
            <a:off x="1753278" y="2642186"/>
            <a:ext cx="943429" cy="110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Спиртівка Klebrig СЛ-2 з феноловим ковпачком та підставкою (ЛО-65811) •  Краща ціна в Києві, Україні • Купити в Епіцентрі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0" t="11504" r="18625" b="13222"/>
          <a:stretch/>
        </p:blipFill>
        <p:spPr bwMode="auto">
          <a:xfrm>
            <a:off x="5364088" y="2954925"/>
            <a:ext cx="943429" cy="110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3" descr="Пробіркотримач металевий з дерев'яною ручкою | Steklopribor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43"/>
          <a:stretch/>
        </p:blipFill>
        <p:spPr bwMode="auto">
          <a:xfrm>
            <a:off x="3058966" y="2859658"/>
            <a:ext cx="1252808" cy="108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43"/>
          <a:stretch/>
        </p:blipFill>
        <p:spPr bwMode="auto">
          <a:xfrm>
            <a:off x="4463646" y="4219452"/>
            <a:ext cx="1260482" cy="10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96" t="8698" r="18389" b="8909"/>
          <a:stretch/>
        </p:blipFill>
        <p:spPr bwMode="auto">
          <a:xfrm>
            <a:off x="3616325" y="3877913"/>
            <a:ext cx="914401" cy="1303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500" y="2781797"/>
            <a:ext cx="91440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9558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https://i.pinimg.com/564x/41/dc/b5/41dcb5fd7d4a8166c6dd4cf90f7143a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35"/>
          <a:stretch/>
        </p:blipFill>
        <p:spPr bwMode="auto">
          <a:xfrm>
            <a:off x="2361921" y="1484783"/>
            <a:ext cx="3256592" cy="522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ыноска-облако 2"/>
          <p:cNvSpPr/>
          <p:nvPr/>
        </p:nvSpPr>
        <p:spPr>
          <a:xfrm>
            <a:off x="1547664" y="-99392"/>
            <a:ext cx="7272807" cy="2492896"/>
          </a:xfrm>
          <a:prstGeom prst="cloudCallout">
            <a:avLst>
              <a:gd name="adj1" fmla="val -20332"/>
              <a:gd name="adj2" fmla="val 6927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atin typeface="Comic Sans MS" panose="030F0702030302020204" pitchFamily="66" charset="0"/>
              </a:rPr>
              <a:t>Тема.  «Схема хімічної  реакції.  Хімічні  рівняння.»</a:t>
            </a:r>
            <a:endParaRPr lang="uk-UA" sz="3200" dirty="0">
              <a:latin typeface="Comic Sans MS" panose="030F0702030302020204" pitchFamily="66" charset="0"/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 rot="16200000">
            <a:off x="3416146" y="1115433"/>
            <a:ext cx="6848867" cy="4606842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ПРОДУКТИ</a:t>
            </a:r>
            <a:r>
              <a:rPr lang="uk-UA" sz="3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</a:t>
            </a:r>
            <a:r>
              <a:rPr lang="uk-UA" sz="4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РЕАКЦІЇ</a:t>
            </a:r>
            <a:endParaRPr lang="uk-UA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Заголовок 10"/>
          <p:cNvSpPr txBox="1">
            <a:spLocks/>
          </p:cNvSpPr>
          <p:nvPr/>
        </p:nvSpPr>
        <p:spPr>
          <a:xfrm>
            <a:off x="29313" y="3433566"/>
            <a:ext cx="9123036" cy="3424434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 dirty="0" smtClean="0">
                <a:latin typeface="Comic Sans MS" panose="030F0702030302020204" pitchFamily="66" charset="0"/>
              </a:rPr>
              <a:t>ІНДЕКС </a:t>
            </a:r>
            <a:endParaRPr lang="uk-UA" b="1" dirty="0">
              <a:latin typeface="Comic Sans MS" panose="030F0702030302020204" pitchFamily="66" charset="0"/>
            </a:endParaRPr>
          </a:p>
        </p:txBody>
      </p:sp>
      <p:sp>
        <p:nvSpPr>
          <p:cNvPr id="5" name="Блок-схема: объединение 4"/>
          <p:cNvSpPr/>
          <p:nvPr/>
        </p:nvSpPr>
        <p:spPr>
          <a:xfrm>
            <a:off x="29313" y="9132"/>
            <a:ext cx="9144000" cy="3424434"/>
          </a:xfrm>
          <a:prstGeom prst="flowChartMer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36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uk-UA" sz="36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uk-UA" sz="36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uk-UA" sz="4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КОЕФІЦІЄНТ</a:t>
            </a:r>
            <a:endParaRPr lang="uk-UA" sz="4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Блок-схема: извлечение 5"/>
          <p:cNvSpPr/>
          <p:nvPr/>
        </p:nvSpPr>
        <p:spPr>
          <a:xfrm rot="5400000">
            <a:off x="-1124170" y="1143003"/>
            <a:ext cx="6858001" cy="4572000"/>
          </a:xfrm>
          <a:prstGeom prst="flowChartExtra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РЕАГЕНТИ</a:t>
            </a:r>
            <a:r>
              <a:rPr lang="uk-UA" dirty="0" smtClean="0"/>
              <a:t> 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4699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3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404664"/>
            <a:ext cx="7772400" cy="1470025"/>
          </a:xfrm>
        </p:spPr>
        <p:txBody>
          <a:bodyPr>
            <a:normAutofit fontScale="90000"/>
          </a:bodyPr>
          <a:lstStyle/>
          <a:p>
            <a:pPr marL="228600">
              <a:lnSpc>
                <a:spcPct val="150000"/>
              </a:lnSpc>
              <a:spcAft>
                <a:spcPts val="1000"/>
              </a:spcAft>
              <a:tabLst>
                <a:tab pos="1581785" algn="l"/>
              </a:tabLst>
            </a:pPr>
            <a:r>
              <a:rPr lang="en-US" sz="3600" b="1" dirty="0" err="1" smtClean="0">
                <a:effectLst/>
                <a:latin typeface="Times New Roman"/>
                <a:ea typeface="Calibri"/>
                <a:cs typeface="Times New Roman"/>
              </a:rPr>
              <a:t>CaCO</a:t>
            </a:r>
            <a:r>
              <a:rPr lang="uk-UA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3</a:t>
            </a:r>
            <a:r>
              <a:rPr lang="uk-UA" sz="3600" b="1" dirty="0" smtClean="0">
                <a:effectLst/>
                <a:latin typeface="Times New Roman"/>
                <a:ea typeface="Calibri"/>
                <a:cs typeface="Times New Roman"/>
              </a:rPr>
              <a:t>+</a:t>
            </a:r>
            <a:r>
              <a:rPr lang="en-US" sz="3600" b="1" dirty="0" err="1" smtClean="0">
                <a:effectLst/>
                <a:latin typeface="Times New Roman"/>
                <a:ea typeface="Calibri"/>
                <a:cs typeface="Times New Roman"/>
              </a:rPr>
              <a:t>HCl</a:t>
            </a:r>
            <a:r>
              <a:rPr lang="ru-RU" sz="3600" b="1" dirty="0" smtClean="0">
                <a:effectLst/>
                <a:latin typeface="Times New Roman"/>
                <a:ea typeface="Calibri"/>
                <a:cs typeface="Times New Roman"/>
              </a:rPr>
              <a:t>	      </a:t>
            </a:r>
            <a:r>
              <a:rPr lang="en-US" sz="3600" b="1" dirty="0" err="1" smtClean="0">
                <a:effectLst/>
                <a:latin typeface="Times New Roman"/>
                <a:ea typeface="Calibri"/>
                <a:cs typeface="Times New Roman"/>
              </a:rPr>
              <a:t>CaCl</a:t>
            </a:r>
            <a:r>
              <a:rPr lang="ru-RU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2 </a:t>
            </a:r>
            <a:r>
              <a:rPr lang="ru-RU" sz="3600" b="1" dirty="0" smtClean="0">
                <a:effectLst/>
                <a:latin typeface="Times New Roman"/>
                <a:ea typeface="Calibri"/>
                <a:cs typeface="Times New Roman"/>
              </a:rPr>
              <a:t>+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CO</a:t>
            </a:r>
            <a:r>
              <a:rPr lang="ru-RU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ru-RU" sz="3600" b="1" dirty="0" smtClean="0">
                <a:effectLst/>
                <a:latin typeface="Times New Roman"/>
                <a:ea typeface="Calibri"/>
                <a:cs typeface="Times New Roman"/>
              </a:rPr>
              <a:t>+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ru-RU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O</a:t>
            </a:r>
            <a:r>
              <a:rPr lang="uk-UA" sz="3600" dirty="0">
                <a:ea typeface="Calibri"/>
                <a:cs typeface="Times New Roman"/>
              </a:rPr>
              <a:t/>
            </a:r>
            <a:br>
              <a:rPr lang="uk-UA" sz="3600" dirty="0">
                <a:ea typeface="Calibri"/>
                <a:cs typeface="Times New Roman"/>
              </a:rPr>
            </a:br>
            <a:endParaRPr lang="uk-UA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661302" y="2924944"/>
            <a:ext cx="6655114" cy="1752600"/>
          </a:xfrm>
        </p:spPr>
        <p:txBody>
          <a:bodyPr/>
          <a:lstStyle/>
          <a:p>
            <a:r>
              <a:rPr lang="en-US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CaCO</a:t>
            </a:r>
            <a:r>
              <a:rPr lang="uk-UA" b="1" baseline="-25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3</a:t>
            </a:r>
            <a:r>
              <a:rPr lang="uk-UA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+2</a:t>
            </a:r>
            <a:r>
              <a:rPr lang="en-US" b="1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HCl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	 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</a:t>
            </a:r>
            <a:r>
              <a:rPr lang="en-US" b="1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CaCl</a:t>
            </a:r>
            <a:r>
              <a:rPr lang="ru-RU" b="1" baseline="-25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+</a:t>
            </a:r>
            <a:r>
              <a:rPr lang="en-US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CO</a:t>
            </a:r>
            <a:r>
              <a:rPr lang="ru-RU" b="1" baseline="-25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+</a:t>
            </a:r>
            <a:r>
              <a:rPr lang="en-US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H</a:t>
            </a:r>
            <a:r>
              <a:rPr lang="ru-RU" b="1" baseline="-25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</a:t>
            </a:r>
            <a:r>
              <a:rPr lang="en-US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O</a:t>
            </a:r>
            <a:r>
              <a:rPr lang="uk-UA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uk-UA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uk-UA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4283968" y="764704"/>
            <a:ext cx="57773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348588" y="3212976"/>
            <a:ext cx="57773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Выноска-облако 9"/>
          <p:cNvSpPr/>
          <p:nvPr/>
        </p:nvSpPr>
        <p:spPr>
          <a:xfrm>
            <a:off x="1945378" y="1052736"/>
            <a:ext cx="5832648" cy="1296144"/>
          </a:xfrm>
          <a:prstGeom prst="cloudCallout">
            <a:avLst>
              <a:gd name="adj1" fmla="val 55383"/>
              <a:gd name="adj2" fmla="val -51461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Comic Sans MS" panose="030F0702030302020204" pitchFamily="66" charset="0"/>
              </a:rPr>
              <a:t>СХЕМА  ХІМІЧНОЇ  РЕАКЦІЇ</a:t>
            </a:r>
            <a:endParaRPr lang="uk-UA" sz="2400" b="1" dirty="0">
              <a:latin typeface="Comic Sans MS" panose="030F0702030302020204" pitchFamily="66" charset="0"/>
            </a:endParaRPr>
          </a:p>
        </p:txBody>
      </p:sp>
      <p:sp>
        <p:nvSpPr>
          <p:cNvPr id="14" name="Выноска-облако 13"/>
          <p:cNvSpPr/>
          <p:nvPr/>
        </p:nvSpPr>
        <p:spPr>
          <a:xfrm>
            <a:off x="1911058" y="3789040"/>
            <a:ext cx="5832648" cy="1296144"/>
          </a:xfrm>
          <a:prstGeom prst="cloudCallout">
            <a:avLst>
              <a:gd name="adj1" fmla="val -40851"/>
              <a:gd name="adj2" fmla="val -74254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Comic Sans MS" panose="030F0702030302020204" pitchFamily="66" charset="0"/>
              </a:rPr>
              <a:t>РІВНЯННЯ  РЕАКЦІЇ</a:t>
            </a:r>
            <a:endParaRPr lang="uk-UA" sz="2400" b="1" dirty="0">
              <a:latin typeface="Comic Sans MS" panose="030F0702030302020204" pitchFamily="66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4348588" y="3356992"/>
            <a:ext cx="51311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02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p"/>
      <p:bldP spid="10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35696" y="1916832"/>
            <a:ext cx="6192688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3600" dirty="0" smtClean="0"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uk-UA" sz="36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uk-UA" sz="3600" dirty="0" smtClean="0">
                <a:effectLst/>
                <a:latin typeface="Times New Roman"/>
                <a:ea typeface="Calibri"/>
                <a:cs typeface="Times New Roman"/>
              </a:rPr>
              <a:t>Х</a:t>
            </a:r>
            <a:r>
              <a:rPr lang="uk-UA" sz="3600" b="1" dirty="0" smtClean="0">
                <a:effectLst/>
                <a:latin typeface="Times New Roman"/>
                <a:ea typeface="Calibri"/>
                <a:cs typeface="Times New Roman"/>
              </a:rPr>
              <a:t>імічне рівняння</a:t>
            </a:r>
            <a:r>
              <a:rPr lang="uk-UA" sz="3600" dirty="0" smtClean="0">
                <a:effectLst/>
                <a:latin typeface="Times New Roman"/>
                <a:ea typeface="Calibri"/>
                <a:cs typeface="Times New Roman"/>
              </a:rPr>
              <a:t> – це запис хімічної реакції за допомогою  формул реагентів та продуктів реакції, який відповідає закону збереження маси речовини.</a:t>
            </a:r>
            <a:r>
              <a:rPr lang="uk-UA" sz="3600" dirty="0">
                <a:ea typeface="Calibri"/>
                <a:cs typeface="Times New Roman"/>
              </a:rPr>
              <a:t/>
            </a:r>
            <a:br>
              <a:rPr lang="uk-UA" sz="3600" dirty="0">
                <a:ea typeface="Calibri"/>
                <a:cs typeface="Times New Roman"/>
              </a:rPr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8073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85019" y="404664"/>
            <a:ext cx="7772400" cy="1470025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en-US" sz="3200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Ca</a:t>
            </a:r>
            <a:r>
              <a:rPr lang="en-US" sz="3200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</a:t>
            </a:r>
            <a:r>
              <a:rPr lang="en-US" sz="3200" b="1" dirty="0" err="1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O</a:t>
            </a:r>
            <a:r>
              <a:rPr lang="uk-UA" sz="3200" b="1" baseline="-25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3  </a:t>
            </a:r>
            <a:r>
              <a:rPr lang="uk-UA" sz="32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+  2</a:t>
            </a:r>
            <a:r>
              <a:rPr lang="en-US" sz="3200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HCl</a:t>
            </a:r>
            <a:r>
              <a:rPr lang="ru-RU" sz="32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	      </a:t>
            </a:r>
            <a:r>
              <a:rPr lang="en-US" sz="3200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CaCl</a:t>
            </a:r>
            <a:r>
              <a:rPr lang="ru-RU" sz="3200" b="1" baseline="-25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 </a:t>
            </a:r>
            <a:r>
              <a:rPr lang="ru-RU" sz="3200" b="1" baseline="-25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ru-RU" sz="32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+   </a:t>
            </a:r>
            <a:r>
              <a:rPr lang="en-US" sz="32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CO</a:t>
            </a:r>
            <a:r>
              <a:rPr lang="ru-RU" sz="3200" b="1" baseline="-25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   </a:t>
            </a:r>
            <a:r>
              <a:rPr lang="ru-RU" sz="32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+   </a:t>
            </a:r>
            <a:r>
              <a:rPr lang="en-US" sz="32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H</a:t>
            </a:r>
            <a:r>
              <a:rPr lang="ru-RU" sz="3200" b="1" baseline="-25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O</a:t>
            </a:r>
            <a:r>
              <a:rPr lang="uk-UA" sz="32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uk-UA" sz="32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uk-UA" sz="32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/>
            </a:r>
            <a:br>
              <a:rPr lang="uk-UA" sz="32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endParaRPr lang="uk-UA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4" name="Picture 4" descr="C:\Users\юля К\Desktop\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1" t="13154" r="62208" b="50000"/>
          <a:stretch/>
        </p:blipFill>
        <p:spPr bwMode="auto">
          <a:xfrm>
            <a:off x="2501322" y="1898511"/>
            <a:ext cx="3634010" cy="303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>
            <a:off x="3823349" y="620688"/>
            <a:ext cx="703275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873153" y="755685"/>
            <a:ext cx="60366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Овал 11"/>
          <p:cNvSpPr/>
          <p:nvPr/>
        </p:nvSpPr>
        <p:spPr>
          <a:xfrm>
            <a:off x="1028416" y="863473"/>
            <a:ext cx="504056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Овал 15"/>
          <p:cNvSpPr/>
          <p:nvPr/>
        </p:nvSpPr>
        <p:spPr>
          <a:xfrm>
            <a:off x="1539411" y="836712"/>
            <a:ext cx="504056" cy="432048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Овал 16"/>
          <p:cNvSpPr/>
          <p:nvPr/>
        </p:nvSpPr>
        <p:spPr>
          <a:xfrm>
            <a:off x="1988634" y="1277083"/>
            <a:ext cx="504056" cy="4320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Овал 17"/>
          <p:cNvSpPr/>
          <p:nvPr/>
        </p:nvSpPr>
        <p:spPr>
          <a:xfrm>
            <a:off x="1988634" y="1709131"/>
            <a:ext cx="504056" cy="4320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Овал 18"/>
          <p:cNvSpPr/>
          <p:nvPr/>
        </p:nvSpPr>
        <p:spPr>
          <a:xfrm>
            <a:off x="2002986" y="881400"/>
            <a:ext cx="504056" cy="4320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Овал 19"/>
          <p:cNvSpPr/>
          <p:nvPr/>
        </p:nvSpPr>
        <p:spPr>
          <a:xfrm>
            <a:off x="3059832" y="1039315"/>
            <a:ext cx="504056" cy="432048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FF00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3571321" y="1039315"/>
            <a:ext cx="504056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Овал 21"/>
          <p:cNvSpPr/>
          <p:nvPr/>
        </p:nvSpPr>
        <p:spPr>
          <a:xfrm>
            <a:off x="3563888" y="1493107"/>
            <a:ext cx="504056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Овал 22"/>
          <p:cNvSpPr/>
          <p:nvPr/>
        </p:nvSpPr>
        <p:spPr>
          <a:xfrm>
            <a:off x="5046928" y="814376"/>
            <a:ext cx="504056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Овал 23"/>
          <p:cNvSpPr/>
          <p:nvPr/>
        </p:nvSpPr>
        <p:spPr>
          <a:xfrm>
            <a:off x="5046928" y="1255339"/>
            <a:ext cx="504056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Овал 24"/>
          <p:cNvSpPr/>
          <p:nvPr/>
        </p:nvSpPr>
        <p:spPr>
          <a:xfrm>
            <a:off x="3067265" y="1493107"/>
            <a:ext cx="504056" cy="432048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FF00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7452320" y="863473"/>
            <a:ext cx="504056" cy="432048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FF00"/>
              </a:solidFill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7461640" y="1310928"/>
            <a:ext cx="504056" cy="432048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FF00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7956376" y="863473"/>
            <a:ext cx="504056" cy="4320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9" name="Овал 28"/>
          <p:cNvSpPr/>
          <p:nvPr/>
        </p:nvSpPr>
        <p:spPr>
          <a:xfrm>
            <a:off x="4542872" y="832673"/>
            <a:ext cx="504056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Овал 29"/>
          <p:cNvSpPr/>
          <p:nvPr/>
        </p:nvSpPr>
        <p:spPr>
          <a:xfrm>
            <a:off x="6012160" y="804538"/>
            <a:ext cx="504056" cy="432048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1" name="Овал 30"/>
          <p:cNvSpPr/>
          <p:nvPr/>
        </p:nvSpPr>
        <p:spPr>
          <a:xfrm>
            <a:off x="6516216" y="1313448"/>
            <a:ext cx="504056" cy="4320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2" name="Овал 31"/>
          <p:cNvSpPr/>
          <p:nvPr/>
        </p:nvSpPr>
        <p:spPr>
          <a:xfrm>
            <a:off x="6516216" y="863473"/>
            <a:ext cx="504056" cy="4320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Волна 12"/>
          <p:cNvSpPr/>
          <p:nvPr/>
        </p:nvSpPr>
        <p:spPr>
          <a:xfrm>
            <a:off x="395536" y="5301208"/>
            <a:ext cx="5739796" cy="1152128"/>
          </a:xfrm>
          <a:prstGeom prst="wav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k-UA" i="1" u="sng" dirty="0">
                <a:hlinkClick r:id="rId4"/>
              </a:rPr>
              <a:t>https://phet.colorado.edu/sims/html/balancing-chemical-equations/latest/balancing-chemical-equations_uk.html</a:t>
            </a:r>
            <a:endParaRPr lang="uk-UA" i="1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515" y="4880498"/>
            <a:ext cx="1252153" cy="125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574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5" r="47389" b="5489"/>
          <a:stretch/>
        </p:blipFill>
        <p:spPr bwMode="auto">
          <a:xfrm rot="16200000">
            <a:off x="1495037" y="-883478"/>
            <a:ext cx="6765486" cy="8532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528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51</Words>
  <Application>Microsoft Office PowerPoint</Application>
  <PresentationFormat>Экран (4:3)</PresentationFormat>
  <Paragraphs>19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Бром       Берилій       Купрум      Бор             Барій       ПЛЮМБУМ</vt:lpstr>
      <vt:lpstr>Презентация PowerPoint</vt:lpstr>
      <vt:lpstr>Презентация PowerPoint</vt:lpstr>
      <vt:lpstr>CaCO3+HCl       CaCl2 +CO2+H2O </vt:lpstr>
      <vt:lpstr> Хімічне рівняння – це запис хімічної реакції за допомогою  формул реагентів та продуктів реакції, який відповідає закону збереження маси речовини. </vt:lpstr>
      <vt:lpstr>CaCO3  +  2HCl       CaCl2   +   CO2   +   H2O  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юля К</dc:creator>
  <cp:lastModifiedBy>юля К</cp:lastModifiedBy>
  <cp:revision>22</cp:revision>
  <dcterms:created xsi:type="dcterms:W3CDTF">2023-10-06T14:32:58Z</dcterms:created>
  <dcterms:modified xsi:type="dcterms:W3CDTF">2023-10-06T22:24:45Z</dcterms:modified>
</cp:coreProperties>
</file>