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8" r:id="rId3"/>
    <p:sldId id="258" r:id="rId4"/>
    <p:sldId id="257" r:id="rId5"/>
    <p:sldId id="267" r:id="rId6"/>
    <p:sldId id="259" r:id="rId7"/>
    <p:sldId id="260" r:id="rId8"/>
    <p:sldId id="263" r:id="rId9"/>
    <p:sldId id="264" r:id="rId10"/>
    <p:sldId id="262" r:id="rId11"/>
    <p:sldId id="266" r:id="rId12"/>
    <p:sldId id="265" r:id="rId13"/>
    <p:sldId id="269" r:id="rId14"/>
    <p:sldId id="270" r:id="rId15"/>
    <p:sldId id="271" r:id="rId16"/>
    <p:sldId id="272" r:id="rId17"/>
    <p:sldId id="273" r:id="rId18"/>
    <p:sldId id="275" r:id="rId19"/>
    <p:sldId id="277" r:id="rId20"/>
    <p:sldId id="278" r:id="rId21"/>
    <p:sldId id="279" r:id="rId22"/>
    <p:sldId id="280" r:id="rId23"/>
    <p:sldId id="281" r:id="rId24"/>
    <p:sldId id="276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AE12"/>
    <a:srgbClr val="003366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913" autoAdjust="0"/>
    <p:restoredTop sz="94660"/>
  </p:normalViewPr>
  <p:slideViewPr>
    <p:cSldViewPr>
      <p:cViewPr varScale="1">
        <p:scale>
          <a:sx n="68" d="100"/>
          <a:sy n="68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90C66B-2E10-4EF0-B30E-5536BD9E40A8}" type="doc">
      <dgm:prSet loTypeId="urn:microsoft.com/office/officeart/2005/8/layout/orgChart1" loCatId="hierarchy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5C5614CB-2EDE-4E05-A485-ABF44BBF9E2A}">
      <dgm:prSet phldrT="[Текст]"/>
      <dgm:spPr>
        <a:effectLst>
          <a:reflection blurRad="6350" stA="50000" endA="300" endPos="38500" dist="50800" dir="5400000" sy="-100000" algn="bl" rotWithShape="0"/>
        </a:effectLst>
      </dgm:spPr>
      <dgm:t>
        <a:bodyPr/>
        <a:lstStyle/>
        <a:p>
          <a:r>
            <a:rPr lang="uk-UA" b="1" dirty="0" smtClean="0"/>
            <a:t>Агрегатний стан</a:t>
          </a:r>
          <a:endParaRPr lang="ru-RU" b="1" dirty="0"/>
        </a:p>
      </dgm:t>
    </dgm:pt>
    <dgm:pt modelId="{BFE18E23-1C42-46BE-9BB5-18505009C6C4}" type="parTrans" cxnId="{950A5A8D-C5F3-41F7-965A-31A1CBE6AED9}">
      <dgm:prSet/>
      <dgm:spPr/>
      <dgm:t>
        <a:bodyPr/>
        <a:lstStyle/>
        <a:p>
          <a:endParaRPr lang="ru-RU"/>
        </a:p>
      </dgm:t>
    </dgm:pt>
    <dgm:pt modelId="{6FAFD144-D978-4D07-ACE9-9659E1999594}" type="sibTrans" cxnId="{950A5A8D-C5F3-41F7-965A-31A1CBE6AED9}">
      <dgm:prSet/>
      <dgm:spPr/>
      <dgm:t>
        <a:bodyPr/>
        <a:lstStyle/>
        <a:p>
          <a:endParaRPr lang="ru-RU"/>
        </a:p>
      </dgm:t>
    </dgm:pt>
    <dgm:pt modelId="{8CCA8565-2E4A-4EAB-864D-2BFE7672688E}">
      <dgm:prSet phldrT="[Текст]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uk-UA" b="1" dirty="0" smtClean="0"/>
            <a:t>тверда</a:t>
          </a:r>
          <a:endParaRPr lang="ru-RU" b="1" dirty="0"/>
        </a:p>
      </dgm:t>
    </dgm:pt>
    <dgm:pt modelId="{7008CE29-1D95-462D-8F30-4094D9C4038C}" type="parTrans" cxnId="{71BEECF5-52FF-47FD-AF82-06AF51E63D23}">
      <dgm:prSet/>
      <dgm:spPr/>
      <dgm:t>
        <a:bodyPr/>
        <a:lstStyle/>
        <a:p>
          <a:endParaRPr lang="ru-RU"/>
        </a:p>
      </dgm:t>
    </dgm:pt>
    <dgm:pt modelId="{A16778D6-CC23-4467-B295-FBC88C514D8E}" type="sibTrans" cxnId="{71BEECF5-52FF-47FD-AF82-06AF51E63D23}">
      <dgm:prSet/>
      <dgm:spPr/>
      <dgm:t>
        <a:bodyPr/>
        <a:lstStyle/>
        <a:p>
          <a:endParaRPr lang="ru-RU"/>
        </a:p>
      </dgm:t>
    </dgm:pt>
    <dgm:pt modelId="{25884E73-D21F-4D3B-ADD6-3AA6919494B2}">
      <dgm:prSet phldrT="[Текст]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uk-UA" b="1" dirty="0" smtClean="0"/>
            <a:t>рідка</a:t>
          </a:r>
          <a:endParaRPr lang="ru-RU" b="1" dirty="0"/>
        </a:p>
      </dgm:t>
    </dgm:pt>
    <dgm:pt modelId="{54003682-DF8E-4101-B323-5A8DC97F01F9}" type="parTrans" cxnId="{E1ED98BD-C09C-4218-9D98-72A25F4C0FBF}">
      <dgm:prSet/>
      <dgm:spPr/>
      <dgm:t>
        <a:bodyPr/>
        <a:lstStyle/>
        <a:p>
          <a:endParaRPr lang="ru-RU"/>
        </a:p>
      </dgm:t>
    </dgm:pt>
    <dgm:pt modelId="{CEEC5B55-6F99-4E9B-8B2C-09C032E64296}" type="sibTrans" cxnId="{E1ED98BD-C09C-4218-9D98-72A25F4C0FBF}">
      <dgm:prSet/>
      <dgm:spPr/>
      <dgm:t>
        <a:bodyPr/>
        <a:lstStyle/>
        <a:p>
          <a:endParaRPr lang="ru-RU"/>
        </a:p>
      </dgm:t>
    </dgm:pt>
    <dgm:pt modelId="{9FF38CD9-B715-45B7-A0D4-982477A6E9B9}">
      <dgm:prSet phldrT="[Текст]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uk-UA" b="1" dirty="0" smtClean="0"/>
            <a:t>газоподібна</a:t>
          </a:r>
          <a:endParaRPr lang="ru-RU" b="1" dirty="0"/>
        </a:p>
      </dgm:t>
    </dgm:pt>
    <dgm:pt modelId="{16C0658D-E1A8-414D-83BA-DB52A160F639}" type="parTrans" cxnId="{CBBE9646-6C56-40AD-8204-157B8E8685FC}">
      <dgm:prSet/>
      <dgm:spPr/>
      <dgm:t>
        <a:bodyPr/>
        <a:lstStyle/>
        <a:p>
          <a:endParaRPr lang="ru-RU"/>
        </a:p>
      </dgm:t>
    </dgm:pt>
    <dgm:pt modelId="{6B0AA619-5660-4C2B-B807-B7F09D78A49E}" type="sibTrans" cxnId="{CBBE9646-6C56-40AD-8204-157B8E8685FC}">
      <dgm:prSet/>
      <dgm:spPr/>
      <dgm:t>
        <a:bodyPr/>
        <a:lstStyle/>
        <a:p>
          <a:endParaRPr lang="ru-RU"/>
        </a:p>
      </dgm:t>
    </dgm:pt>
    <dgm:pt modelId="{8D551140-7D37-41D6-8E7F-E3A0282437F7}" type="pres">
      <dgm:prSet presAssocID="{2490C66B-2E10-4EF0-B30E-5536BD9E40A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E934121-2DBA-4798-802A-82608296BB35}" type="pres">
      <dgm:prSet presAssocID="{5C5614CB-2EDE-4E05-A485-ABF44BBF9E2A}" presName="hierRoot1" presStyleCnt="0">
        <dgm:presLayoutVars>
          <dgm:hierBranch val="init"/>
        </dgm:presLayoutVars>
      </dgm:prSet>
      <dgm:spPr/>
    </dgm:pt>
    <dgm:pt modelId="{188B7ECF-30A1-42EE-9305-9376686CCB76}" type="pres">
      <dgm:prSet presAssocID="{5C5614CB-2EDE-4E05-A485-ABF44BBF9E2A}" presName="rootComposite1" presStyleCnt="0"/>
      <dgm:spPr/>
    </dgm:pt>
    <dgm:pt modelId="{1D82CD68-F6C1-4BA3-88E2-E977455998C5}" type="pres">
      <dgm:prSet presAssocID="{5C5614CB-2EDE-4E05-A485-ABF44BBF9E2A}" presName="rootText1" presStyleLbl="node0" presStyleIdx="0" presStyleCnt="1" custScaleX="175880" custScaleY="155807" custLinFactNeighborX="1080" custLinFactNeighborY="-4531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F631AAE4-EAA6-46F7-8678-D39C339BCD21}" type="pres">
      <dgm:prSet presAssocID="{5C5614CB-2EDE-4E05-A485-ABF44BBF9E2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01D64B2-5F55-4FE9-AF7D-0CAE1D598BF9}" type="pres">
      <dgm:prSet presAssocID="{5C5614CB-2EDE-4E05-A485-ABF44BBF9E2A}" presName="hierChild2" presStyleCnt="0"/>
      <dgm:spPr/>
    </dgm:pt>
    <dgm:pt modelId="{BB6FEB99-C377-4E04-96A5-9140EFAFB5EA}" type="pres">
      <dgm:prSet presAssocID="{7008CE29-1D95-462D-8F30-4094D9C4038C}" presName="Name37" presStyleLbl="parChTrans1D2" presStyleIdx="0" presStyleCnt="3"/>
      <dgm:spPr/>
      <dgm:t>
        <a:bodyPr/>
        <a:lstStyle/>
        <a:p>
          <a:endParaRPr lang="ru-RU"/>
        </a:p>
      </dgm:t>
    </dgm:pt>
    <dgm:pt modelId="{8AC12A80-E92B-44B2-B3D5-D5E6311EE452}" type="pres">
      <dgm:prSet presAssocID="{8CCA8565-2E4A-4EAB-864D-2BFE7672688E}" presName="hierRoot2" presStyleCnt="0">
        <dgm:presLayoutVars>
          <dgm:hierBranch val="init"/>
        </dgm:presLayoutVars>
      </dgm:prSet>
      <dgm:spPr/>
    </dgm:pt>
    <dgm:pt modelId="{0A30DC01-BEC2-4793-AB14-4C1D51D41279}" type="pres">
      <dgm:prSet presAssocID="{8CCA8565-2E4A-4EAB-864D-2BFE7672688E}" presName="rootComposite" presStyleCnt="0"/>
      <dgm:spPr/>
    </dgm:pt>
    <dgm:pt modelId="{C3634522-A336-47BF-BA12-6E14F7CC160D}" type="pres">
      <dgm:prSet presAssocID="{8CCA8565-2E4A-4EAB-864D-2BFE7672688E}" presName="rootText" presStyleLbl="node2" presStyleIdx="0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A8C650BA-63DB-4E82-A938-B2D7855DC8EF}" type="pres">
      <dgm:prSet presAssocID="{8CCA8565-2E4A-4EAB-864D-2BFE7672688E}" presName="rootConnector" presStyleLbl="node2" presStyleIdx="0" presStyleCnt="3"/>
      <dgm:spPr/>
      <dgm:t>
        <a:bodyPr/>
        <a:lstStyle/>
        <a:p>
          <a:endParaRPr lang="ru-RU"/>
        </a:p>
      </dgm:t>
    </dgm:pt>
    <dgm:pt modelId="{64ADF799-249C-43DA-B792-2E6031EA0E7E}" type="pres">
      <dgm:prSet presAssocID="{8CCA8565-2E4A-4EAB-864D-2BFE7672688E}" presName="hierChild4" presStyleCnt="0"/>
      <dgm:spPr/>
    </dgm:pt>
    <dgm:pt modelId="{0E6747E1-B7FE-4BBB-999D-7146E196A564}" type="pres">
      <dgm:prSet presAssocID="{8CCA8565-2E4A-4EAB-864D-2BFE7672688E}" presName="hierChild5" presStyleCnt="0"/>
      <dgm:spPr/>
    </dgm:pt>
    <dgm:pt modelId="{611C0264-B967-4A9A-8839-257F9CEE0069}" type="pres">
      <dgm:prSet presAssocID="{54003682-DF8E-4101-B323-5A8DC97F01F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B22369C8-B58A-46A7-8772-07FFE41453CA}" type="pres">
      <dgm:prSet presAssocID="{25884E73-D21F-4D3B-ADD6-3AA6919494B2}" presName="hierRoot2" presStyleCnt="0">
        <dgm:presLayoutVars>
          <dgm:hierBranch val="init"/>
        </dgm:presLayoutVars>
      </dgm:prSet>
      <dgm:spPr/>
    </dgm:pt>
    <dgm:pt modelId="{13FAB4C7-41B3-4AB5-A5B1-0E157D77EB04}" type="pres">
      <dgm:prSet presAssocID="{25884E73-D21F-4D3B-ADD6-3AA6919494B2}" presName="rootComposite" presStyleCnt="0"/>
      <dgm:spPr/>
    </dgm:pt>
    <dgm:pt modelId="{919D6904-83A4-4A5B-98AD-9C85AAE824B5}" type="pres">
      <dgm:prSet presAssocID="{25884E73-D21F-4D3B-ADD6-3AA6919494B2}" presName="rootText" presStyleLbl="node2" presStyleIdx="1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FF361E10-4345-4423-AA0F-339A8DDB8AD3}" type="pres">
      <dgm:prSet presAssocID="{25884E73-D21F-4D3B-ADD6-3AA6919494B2}" presName="rootConnector" presStyleLbl="node2" presStyleIdx="1" presStyleCnt="3"/>
      <dgm:spPr/>
      <dgm:t>
        <a:bodyPr/>
        <a:lstStyle/>
        <a:p>
          <a:endParaRPr lang="ru-RU"/>
        </a:p>
      </dgm:t>
    </dgm:pt>
    <dgm:pt modelId="{10DED2EA-5642-43BF-A7D2-16F37E985D9E}" type="pres">
      <dgm:prSet presAssocID="{25884E73-D21F-4D3B-ADD6-3AA6919494B2}" presName="hierChild4" presStyleCnt="0"/>
      <dgm:spPr/>
    </dgm:pt>
    <dgm:pt modelId="{45C26931-427E-4A20-B871-3E24ACB5443B}" type="pres">
      <dgm:prSet presAssocID="{25884E73-D21F-4D3B-ADD6-3AA6919494B2}" presName="hierChild5" presStyleCnt="0"/>
      <dgm:spPr/>
    </dgm:pt>
    <dgm:pt modelId="{81CEA21E-45A8-4693-8ADB-FE22467EC6B9}" type="pres">
      <dgm:prSet presAssocID="{16C0658D-E1A8-414D-83BA-DB52A160F639}" presName="Name37" presStyleLbl="parChTrans1D2" presStyleIdx="2" presStyleCnt="3"/>
      <dgm:spPr/>
      <dgm:t>
        <a:bodyPr/>
        <a:lstStyle/>
        <a:p>
          <a:endParaRPr lang="ru-RU"/>
        </a:p>
      </dgm:t>
    </dgm:pt>
    <dgm:pt modelId="{DB251FB0-CCD9-46FF-BD0A-E44F453784B0}" type="pres">
      <dgm:prSet presAssocID="{9FF38CD9-B715-45B7-A0D4-982477A6E9B9}" presName="hierRoot2" presStyleCnt="0">
        <dgm:presLayoutVars>
          <dgm:hierBranch val="init"/>
        </dgm:presLayoutVars>
      </dgm:prSet>
      <dgm:spPr/>
    </dgm:pt>
    <dgm:pt modelId="{5326FC61-AA5E-4924-B41A-BB9CB15B505A}" type="pres">
      <dgm:prSet presAssocID="{9FF38CD9-B715-45B7-A0D4-982477A6E9B9}" presName="rootComposite" presStyleCnt="0"/>
      <dgm:spPr/>
    </dgm:pt>
    <dgm:pt modelId="{BBFDF46B-0FD1-4EF4-8098-00F16993BB59}" type="pres">
      <dgm:prSet presAssocID="{9FF38CD9-B715-45B7-A0D4-982477A6E9B9}" presName="rootText" presStyleLbl="node2" presStyleIdx="2" presStyleCnt="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C435D9AF-01AE-4D48-B8C2-110CDC6AF6AE}" type="pres">
      <dgm:prSet presAssocID="{9FF38CD9-B715-45B7-A0D4-982477A6E9B9}" presName="rootConnector" presStyleLbl="node2" presStyleIdx="2" presStyleCnt="3"/>
      <dgm:spPr/>
      <dgm:t>
        <a:bodyPr/>
        <a:lstStyle/>
        <a:p>
          <a:endParaRPr lang="ru-RU"/>
        </a:p>
      </dgm:t>
    </dgm:pt>
    <dgm:pt modelId="{C007B31E-225A-4F98-B71B-E25A377C891A}" type="pres">
      <dgm:prSet presAssocID="{9FF38CD9-B715-45B7-A0D4-982477A6E9B9}" presName="hierChild4" presStyleCnt="0"/>
      <dgm:spPr/>
    </dgm:pt>
    <dgm:pt modelId="{C2D6F828-7FF9-4879-9734-9D45B231AFC0}" type="pres">
      <dgm:prSet presAssocID="{9FF38CD9-B715-45B7-A0D4-982477A6E9B9}" presName="hierChild5" presStyleCnt="0"/>
      <dgm:spPr/>
    </dgm:pt>
    <dgm:pt modelId="{E31CD808-47B9-4C0E-9809-545BA01A0900}" type="pres">
      <dgm:prSet presAssocID="{5C5614CB-2EDE-4E05-A485-ABF44BBF9E2A}" presName="hierChild3" presStyleCnt="0"/>
      <dgm:spPr/>
    </dgm:pt>
  </dgm:ptLst>
  <dgm:cxnLst>
    <dgm:cxn modelId="{87F30B79-B258-4F6B-9229-5899CF6662FE}" type="presOf" srcId="{8CCA8565-2E4A-4EAB-864D-2BFE7672688E}" destId="{A8C650BA-63DB-4E82-A938-B2D7855DC8EF}" srcOrd="1" destOrd="0" presId="urn:microsoft.com/office/officeart/2005/8/layout/orgChart1"/>
    <dgm:cxn modelId="{556C630C-2104-4340-898F-E8CE90DFF71A}" type="presOf" srcId="{5C5614CB-2EDE-4E05-A485-ABF44BBF9E2A}" destId="{1D82CD68-F6C1-4BA3-88E2-E977455998C5}" srcOrd="0" destOrd="0" presId="urn:microsoft.com/office/officeart/2005/8/layout/orgChart1"/>
    <dgm:cxn modelId="{71BEECF5-52FF-47FD-AF82-06AF51E63D23}" srcId="{5C5614CB-2EDE-4E05-A485-ABF44BBF9E2A}" destId="{8CCA8565-2E4A-4EAB-864D-2BFE7672688E}" srcOrd="0" destOrd="0" parTransId="{7008CE29-1D95-462D-8F30-4094D9C4038C}" sibTransId="{A16778D6-CC23-4467-B295-FBC88C514D8E}"/>
    <dgm:cxn modelId="{1E311BB1-5C4C-440E-8B80-1CF7E4584A70}" type="presOf" srcId="{25884E73-D21F-4D3B-ADD6-3AA6919494B2}" destId="{919D6904-83A4-4A5B-98AD-9C85AAE824B5}" srcOrd="0" destOrd="0" presId="urn:microsoft.com/office/officeart/2005/8/layout/orgChart1"/>
    <dgm:cxn modelId="{03F5D163-3788-49DC-AFBE-85BC009B3752}" type="presOf" srcId="{54003682-DF8E-4101-B323-5A8DC97F01F9}" destId="{611C0264-B967-4A9A-8839-257F9CEE0069}" srcOrd="0" destOrd="0" presId="urn:microsoft.com/office/officeart/2005/8/layout/orgChart1"/>
    <dgm:cxn modelId="{7F42FEE9-42D1-4E65-B850-FC61E96FD3B0}" type="presOf" srcId="{8CCA8565-2E4A-4EAB-864D-2BFE7672688E}" destId="{C3634522-A336-47BF-BA12-6E14F7CC160D}" srcOrd="0" destOrd="0" presId="urn:microsoft.com/office/officeart/2005/8/layout/orgChart1"/>
    <dgm:cxn modelId="{BA0BCD73-5212-447C-80C5-5FF577760286}" type="presOf" srcId="{9FF38CD9-B715-45B7-A0D4-982477A6E9B9}" destId="{C435D9AF-01AE-4D48-B8C2-110CDC6AF6AE}" srcOrd="1" destOrd="0" presId="urn:microsoft.com/office/officeart/2005/8/layout/orgChart1"/>
    <dgm:cxn modelId="{084D425E-80B3-4D0D-A876-A64939E2167A}" type="presOf" srcId="{5C5614CB-2EDE-4E05-A485-ABF44BBF9E2A}" destId="{F631AAE4-EAA6-46F7-8678-D39C339BCD21}" srcOrd="1" destOrd="0" presId="urn:microsoft.com/office/officeart/2005/8/layout/orgChart1"/>
    <dgm:cxn modelId="{83ECE737-7095-46A4-93F4-3C2A3CBE58EE}" type="presOf" srcId="{2490C66B-2E10-4EF0-B30E-5536BD9E40A8}" destId="{8D551140-7D37-41D6-8E7F-E3A0282437F7}" srcOrd="0" destOrd="0" presId="urn:microsoft.com/office/officeart/2005/8/layout/orgChart1"/>
    <dgm:cxn modelId="{C8EDE41F-0C82-4A7E-A28D-CF7A756BFEAF}" type="presOf" srcId="{9FF38CD9-B715-45B7-A0D4-982477A6E9B9}" destId="{BBFDF46B-0FD1-4EF4-8098-00F16993BB59}" srcOrd="0" destOrd="0" presId="urn:microsoft.com/office/officeart/2005/8/layout/orgChart1"/>
    <dgm:cxn modelId="{E1ED98BD-C09C-4218-9D98-72A25F4C0FBF}" srcId="{5C5614CB-2EDE-4E05-A485-ABF44BBF9E2A}" destId="{25884E73-D21F-4D3B-ADD6-3AA6919494B2}" srcOrd="1" destOrd="0" parTransId="{54003682-DF8E-4101-B323-5A8DC97F01F9}" sibTransId="{CEEC5B55-6F99-4E9B-8B2C-09C032E64296}"/>
    <dgm:cxn modelId="{FA5E762B-D216-4000-91ED-6925058FCC66}" type="presOf" srcId="{25884E73-D21F-4D3B-ADD6-3AA6919494B2}" destId="{FF361E10-4345-4423-AA0F-339A8DDB8AD3}" srcOrd="1" destOrd="0" presId="urn:microsoft.com/office/officeart/2005/8/layout/orgChart1"/>
    <dgm:cxn modelId="{60356A0A-E478-4FCE-A53B-AC9FEBEAC628}" type="presOf" srcId="{16C0658D-E1A8-414D-83BA-DB52A160F639}" destId="{81CEA21E-45A8-4693-8ADB-FE22467EC6B9}" srcOrd="0" destOrd="0" presId="urn:microsoft.com/office/officeart/2005/8/layout/orgChart1"/>
    <dgm:cxn modelId="{07F57248-BE23-41DA-B907-5D26392ED021}" type="presOf" srcId="{7008CE29-1D95-462D-8F30-4094D9C4038C}" destId="{BB6FEB99-C377-4E04-96A5-9140EFAFB5EA}" srcOrd="0" destOrd="0" presId="urn:microsoft.com/office/officeart/2005/8/layout/orgChart1"/>
    <dgm:cxn modelId="{CBBE9646-6C56-40AD-8204-157B8E8685FC}" srcId="{5C5614CB-2EDE-4E05-A485-ABF44BBF9E2A}" destId="{9FF38CD9-B715-45B7-A0D4-982477A6E9B9}" srcOrd="2" destOrd="0" parTransId="{16C0658D-E1A8-414D-83BA-DB52A160F639}" sibTransId="{6B0AA619-5660-4C2B-B807-B7F09D78A49E}"/>
    <dgm:cxn modelId="{950A5A8D-C5F3-41F7-965A-31A1CBE6AED9}" srcId="{2490C66B-2E10-4EF0-B30E-5536BD9E40A8}" destId="{5C5614CB-2EDE-4E05-A485-ABF44BBF9E2A}" srcOrd="0" destOrd="0" parTransId="{BFE18E23-1C42-46BE-9BB5-18505009C6C4}" sibTransId="{6FAFD144-D978-4D07-ACE9-9659E1999594}"/>
    <dgm:cxn modelId="{DEF0A438-7013-4D6A-94BF-BC96BB744A2E}" type="presParOf" srcId="{8D551140-7D37-41D6-8E7F-E3A0282437F7}" destId="{3E934121-2DBA-4798-802A-82608296BB35}" srcOrd="0" destOrd="0" presId="urn:microsoft.com/office/officeart/2005/8/layout/orgChart1"/>
    <dgm:cxn modelId="{F94F1C99-FBBF-4E12-BCCA-09269651874A}" type="presParOf" srcId="{3E934121-2DBA-4798-802A-82608296BB35}" destId="{188B7ECF-30A1-42EE-9305-9376686CCB76}" srcOrd="0" destOrd="0" presId="urn:microsoft.com/office/officeart/2005/8/layout/orgChart1"/>
    <dgm:cxn modelId="{5E5ADEF0-DDC3-465D-A66A-079D6C2B28C1}" type="presParOf" srcId="{188B7ECF-30A1-42EE-9305-9376686CCB76}" destId="{1D82CD68-F6C1-4BA3-88E2-E977455998C5}" srcOrd="0" destOrd="0" presId="urn:microsoft.com/office/officeart/2005/8/layout/orgChart1"/>
    <dgm:cxn modelId="{E6405DC4-D576-4A6D-89AD-84E337D1B4C5}" type="presParOf" srcId="{188B7ECF-30A1-42EE-9305-9376686CCB76}" destId="{F631AAE4-EAA6-46F7-8678-D39C339BCD21}" srcOrd="1" destOrd="0" presId="urn:microsoft.com/office/officeart/2005/8/layout/orgChart1"/>
    <dgm:cxn modelId="{76C2EF51-545A-4BDD-8469-353EC093C634}" type="presParOf" srcId="{3E934121-2DBA-4798-802A-82608296BB35}" destId="{801D64B2-5F55-4FE9-AF7D-0CAE1D598BF9}" srcOrd="1" destOrd="0" presId="urn:microsoft.com/office/officeart/2005/8/layout/orgChart1"/>
    <dgm:cxn modelId="{94AD9813-7F10-4F5C-8909-F99520D0681C}" type="presParOf" srcId="{801D64B2-5F55-4FE9-AF7D-0CAE1D598BF9}" destId="{BB6FEB99-C377-4E04-96A5-9140EFAFB5EA}" srcOrd="0" destOrd="0" presId="urn:microsoft.com/office/officeart/2005/8/layout/orgChart1"/>
    <dgm:cxn modelId="{03178B30-415A-45DA-9C97-5FC7550B6731}" type="presParOf" srcId="{801D64B2-5F55-4FE9-AF7D-0CAE1D598BF9}" destId="{8AC12A80-E92B-44B2-B3D5-D5E6311EE452}" srcOrd="1" destOrd="0" presId="urn:microsoft.com/office/officeart/2005/8/layout/orgChart1"/>
    <dgm:cxn modelId="{FABF3BF8-DEE1-4A46-B4CD-02DBC2ECC136}" type="presParOf" srcId="{8AC12A80-E92B-44B2-B3D5-D5E6311EE452}" destId="{0A30DC01-BEC2-4793-AB14-4C1D51D41279}" srcOrd="0" destOrd="0" presId="urn:microsoft.com/office/officeart/2005/8/layout/orgChart1"/>
    <dgm:cxn modelId="{62443410-94A1-4E05-8F6B-CD73681B42F2}" type="presParOf" srcId="{0A30DC01-BEC2-4793-AB14-4C1D51D41279}" destId="{C3634522-A336-47BF-BA12-6E14F7CC160D}" srcOrd="0" destOrd="0" presId="urn:microsoft.com/office/officeart/2005/8/layout/orgChart1"/>
    <dgm:cxn modelId="{9ACA2DCD-CAEB-4FCA-BDFA-6B597939FAC5}" type="presParOf" srcId="{0A30DC01-BEC2-4793-AB14-4C1D51D41279}" destId="{A8C650BA-63DB-4E82-A938-B2D7855DC8EF}" srcOrd="1" destOrd="0" presId="urn:microsoft.com/office/officeart/2005/8/layout/orgChart1"/>
    <dgm:cxn modelId="{4831F0C0-19E6-4009-960B-45F4EB6357E4}" type="presParOf" srcId="{8AC12A80-E92B-44B2-B3D5-D5E6311EE452}" destId="{64ADF799-249C-43DA-B792-2E6031EA0E7E}" srcOrd="1" destOrd="0" presId="urn:microsoft.com/office/officeart/2005/8/layout/orgChart1"/>
    <dgm:cxn modelId="{2071E241-BF42-46C9-960E-48AA5AAFB128}" type="presParOf" srcId="{8AC12A80-E92B-44B2-B3D5-D5E6311EE452}" destId="{0E6747E1-B7FE-4BBB-999D-7146E196A564}" srcOrd="2" destOrd="0" presId="urn:microsoft.com/office/officeart/2005/8/layout/orgChart1"/>
    <dgm:cxn modelId="{6774EF16-663A-4F99-9721-BF5441DCD152}" type="presParOf" srcId="{801D64B2-5F55-4FE9-AF7D-0CAE1D598BF9}" destId="{611C0264-B967-4A9A-8839-257F9CEE0069}" srcOrd="2" destOrd="0" presId="urn:microsoft.com/office/officeart/2005/8/layout/orgChart1"/>
    <dgm:cxn modelId="{B4826449-DD67-4E3B-B350-E96B6BB2D91D}" type="presParOf" srcId="{801D64B2-5F55-4FE9-AF7D-0CAE1D598BF9}" destId="{B22369C8-B58A-46A7-8772-07FFE41453CA}" srcOrd="3" destOrd="0" presId="urn:microsoft.com/office/officeart/2005/8/layout/orgChart1"/>
    <dgm:cxn modelId="{35E87658-28D2-42E4-B785-FC6F88FDEE2C}" type="presParOf" srcId="{B22369C8-B58A-46A7-8772-07FFE41453CA}" destId="{13FAB4C7-41B3-4AB5-A5B1-0E157D77EB04}" srcOrd="0" destOrd="0" presId="urn:microsoft.com/office/officeart/2005/8/layout/orgChart1"/>
    <dgm:cxn modelId="{78AE1409-C735-4C49-BF85-688B37BC8D92}" type="presParOf" srcId="{13FAB4C7-41B3-4AB5-A5B1-0E157D77EB04}" destId="{919D6904-83A4-4A5B-98AD-9C85AAE824B5}" srcOrd="0" destOrd="0" presId="urn:microsoft.com/office/officeart/2005/8/layout/orgChart1"/>
    <dgm:cxn modelId="{6DA7B5FD-F3FF-4078-AF06-B8B9A4AC6A83}" type="presParOf" srcId="{13FAB4C7-41B3-4AB5-A5B1-0E157D77EB04}" destId="{FF361E10-4345-4423-AA0F-339A8DDB8AD3}" srcOrd="1" destOrd="0" presId="urn:microsoft.com/office/officeart/2005/8/layout/orgChart1"/>
    <dgm:cxn modelId="{13FC498D-79EF-431B-8FDA-7B79314F422C}" type="presParOf" srcId="{B22369C8-B58A-46A7-8772-07FFE41453CA}" destId="{10DED2EA-5642-43BF-A7D2-16F37E985D9E}" srcOrd="1" destOrd="0" presId="urn:microsoft.com/office/officeart/2005/8/layout/orgChart1"/>
    <dgm:cxn modelId="{97D89BE2-1A51-488C-86C5-C7E69636E1A0}" type="presParOf" srcId="{B22369C8-B58A-46A7-8772-07FFE41453CA}" destId="{45C26931-427E-4A20-B871-3E24ACB5443B}" srcOrd="2" destOrd="0" presId="urn:microsoft.com/office/officeart/2005/8/layout/orgChart1"/>
    <dgm:cxn modelId="{32512CD1-6CAB-4E39-86D7-9224366BCA6A}" type="presParOf" srcId="{801D64B2-5F55-4FE9-AF7D-0CAE1D598BF9}" destId="{81CEA21E-45A8-4693-8ADB-FE22467EC6B9}" srcOrd="4" destOrd="0" presId="urn:microsoft.com/office/officeart/2005/8/layout/orgChart1"/>
    <dgm:cxn modelId="{522D7749-C781-4232-AAFE-9F05DB066BDA}" type="presParOf" srcId="{801D64B2-5F55-4FE9-AF7D-0CAE1D598BF9}" destId="{DB251FB0-CCD9-46FF-BD0A-E44F453784B0}" srcOrd="5" destOrd="0" presId="urn:microsoft.com/office/officeart/2005/8/layout/orgChart1"/>
    <dgm:cxn modelId="{690A392F-2FD5-4C3B-ADB8-76EC114C7AB5}" type="presParOf" srcId="{DB251FB0-CCD9-46FF-BD0A-E44F453784B0}" destId="{5326FC61-AA5E-4924-B41A-BB9CB15B505A}" srcOrd="0" destOrd="0" presId="urn:microsoft.com/office/officeart/2005/8/layout/orgChart1"/>
    <dgm:cxn modelId="{7C7C4E58-AA67-4BC8-B309-B3AD32D2D170}" type="presParOf" srcId="{5326FC61-AA5E-4924-B41A-BB9CB15B505A}" destId="{BBFDF46B-0FD1-4EF4-8098-00F16993BB59}" srcOrd="0" destOrd="0" presId="urn:microsoft.com/office/officeart/2005/8/layout/orgChart1"/>
    <dgm:cxn modelId="{3EBC7B36-D7E3-474C-8C0F-BD601204FF6A}" type="presParOf" srcId="{5326FC61-AA5E-4924-B41A-BB9CB15B505A}" destId="{C435D9AF-01AE-4D48-B8C2-110CDC6AF6AE}" srcOrd="1" destOrd="0" presId="urn:microsoft.com/office/officeart/2005/8/layout/orgChart1"/>
    <dgm:cxn modelId="{28039C5B-09AD-480C-9A7E-C79B8546AB22}" type="presParOf" srcId="{DB251FB0-CCD9-46FF-BD0A-E44F453784B0}" destId="{C007B31E-225A-4F98-B71B-E25A377C891A}" srcOrd="1" destOrd="0" presId="urn:microsoft.com/office/officeart/2005/8/layout/orgChart1"/>
    <dgm:cxn modelId="{5401193E-5E71-48C0-8D53-FC7336163517}" type="presParOf" srcId="{DB251FB0-CCD9-46FF-BD0A-E44F453784B0}" destId="{C2D6F828-7FF9-4879-9734-9D45B231AFC0}" srcOrd="2" destOrd="0" presId="urn:microsoft.com/office/officeart/2005/8/layout/orgChart1"/>
    <dgm:cxn modelId="{0AE05405-BCAC-4046-87EA-D4E92BE03770}" type="presParOf" srcId="{3E934121-2DBA-4798-802A-82608296BB35}" destId="{E31CD808-47B9-4C0E-9809-545BA01A0900}" srcOrd="2" destOrd="0" presId="urn:microsoft.com/office/officeart/2005/8/layout/orgChart1"/>
  </dgm:cxnLst>
  <dgm:bg/>
  <dgm:whole>
    <a:ln>
      <a:solidFill>
        <a:schemeClr val="accent6">
          <a:lumMod val="50000"/>
        </a:schemeClr>
      </a:solidFill>
    </a:ln>
  </dgm:whole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33E8C064-D419-48D3-B91F-13152BD2AE52}" type="datetimeFigureOut">
              <a:rPr lang="ru-RU"/>
              <a:pPr>
                <a:defRPr/>
              </a:pPr>
              <a:t>05.12.2016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8A555B13-9221-4F1A-915C-09008D7F1F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36BA67A-68A4-4156-8ED7-5A345B347130}" type="slidenum">
              <a:rPr lang="ru-RU">
                <a:cs typeface="Arial" charset="0"/>
              </a:rPr>
              <a:pPr/>
              <a:t>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5B873-C0DA-4CBB-B118-199F387F0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A3308-57A5-42AE-807D-6BAD0AE6D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90B9C-D77F-4031-A914-4DB178DCEC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6F174-1220-460E-9F05-E616C86774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D02F4E-03D1-4743-97E1-E1DB6037DE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2B904-2E02-4DCD-9279-EB24426548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34524-BE08-437E-B51C-994182E704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552C2D-0238-43AD-B9D8-13CC17E1A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34A27-0FD8-4120-95B6-6E0B46C482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36E90-8269-40A1-B60D-EC3CF8FA0E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FF9D0-3BDC-47A2-8552-829018CF33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75D5F835-9801-4007-A6D7-47E96897DD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%D0%90%D1%82%D0%BE%D0%B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uk.wikipedia.org/wiki/%D0%A2%D0%B5%D0%BC%D0%BF%D0%B5%D1%80%D0%B0%D1%82%D1%83%D1%80%D0%B0_%D0%BF%D0%BB%D0%B0%D0%B2%D0%BB%D0%B5%D0%BD%D0%BD%D1%8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%D0%9B%D1%96%D0%B4" TargetMode="External"/><Relationship Id="rId2" Type="http://schemas.openxmlformats.org/officeDocument/2006/relationships/hyperlink" Target="http://uk.wikipedia.org/wiki/%D0%94%D1%96%D0%BE%D0%BA%D1%81%D0%B8%D0%B4_%D0%B2%D1%83%D0%B3%D0%BB%D0%B5%D1%86%D1%8E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916113"/>
            <a:ext cx="6121400" cy="1368425"/>
          </a:xfrm>
        </p:spPr>
        <p:txBody>
          <a:bodyPr/>
          <a:lstStyle/>
          <a:p>
            <a:r>
              <a:rPr lang="uk-UA" b="1" smtClean="0">
                <a:solidFill>
                  <a:srgbClr val="003366"/>
                </a:solidFill>
              </a:rPr>
              <a:t>Будова речовини</a:t>
            </a:r>
            <a:br>
              <a:rPr lang="uk-UA" b="1" smtClean="0">
                <a:solidFill>
                  <a:srgbClr val="003366"/>
                </a:solidFill>
              </a:rPr>
            </a:br>
            <a:r>
              <a:rPr lang="uk-UA" b="1" smtClean="0">
                <a:solidFill>
                  <a:srgbClr val="003366"/>
                </a:solidFill>
              </a:rPr>
              <a:t>Кристалічні гратки</a:t>
            </a:r>
            <a:endParaRPr lang="ru-RU" b="1" smtClean="0">
              <a:solidFill>
                <a:srgbClr val="003366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3573463"/>
            <a:ext cx="5545137" cy="985837"/>
          </a:xfrm>
        </p:spPr>
        <p:txBody>
          <a:bodyPr/>
          <a:lstStyle/>
          <a:p>
            <a:endParaRPr lang="uk-UA" smtClean="0">
              <a:solidFill>
                <a:srgbClr val="003366"/>
              </a:solidFill>
            </a:endParaRPr>
          </a:p>
          <a:p>
            <a:endParaRPr lang="uk-UA" smtClean="0">
              <a:solidFill>
                <a:srgbClr val="003366"/>
              </a:solidFill>
            </a:endParaRPr>
          </a:p>
          <a:p>
            <a:endParaRPr lang="uk-UA" smtClean="0">
              <a:solidFill>
                <a:srgbClr val="003366"/>
              </a:solidFill>
            </a:endParaRPr>
          </a:p>
          <a:p>
            <a:endParaRPr lang="uk-UA" smtClean="0">
              <a:solidFill>
                <a:srgbClr val="003366"/>
              </a:solidFill>
            </a:endParaRPr>
          </a:p>
          <a:p>
            <a:endParaRPr lang="ru-RU" smtClean="0">
              <a:solidFill>
                <a:srgbClr val="003366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3857628"/>
            <a:ext cx="2857500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043488"/>
          </a:xfrm>
        </p:spPr>
        <p:txBody>
          <a:bodyPr/>
          <a:lstStyle/>
          <a:p>
            <a:pPr>
              <a:buFontTx/>
              <a:buNone/>
            </a:pPr>
            <a:r>
              <a:rPr lang="ru-RU" sz="4000" b="1" smtClean="0">
                <a:solidFill>
                  <a:schemeClr val="bg1"/>
                </a:solidFill>
              </a:rPr>
              <a:t>  «Будь-яка речовина - від найпростішої до найскладнішої - має три різні, але взаємопов'язані сторони - властивість, склад, будова»</a:t>
            </a:r>
            <a:endParaRPr lang="ru-RU" sz="400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r>
              <a:rPr lang="uk-UA" sz="4000" b="1" smtClean="0">
                <a:solidFill>
                  <a:schemeClr val="bg1"/>
                </a:solidFill>
              </a:rPr>
              <a:t>  </a:t>
            </a:r>
          </a:p>
          <a:p>
            <a:pPr>
              <a:buFontTx/>
              <a:buNone/>
            </a:pPr>
            <a:r>
              <a:rPr lang="uk-UA" sz="4000" b="1" smtClean="0">
                <a:solidFill>
                  <a:schemeClr val="bg1"/>
                </a:solidFill>
              </a:rPr>
              <a:t>                                 В. М. Кєдров.                                                                                                </a:t>
            </a:r>
            <a:endParaRPr lang="ru-RU" sz="4000" smtClean="0">
              <a:solidFill>
                <a:schemeClr val="bg1"/>
              </a:solidFill>
            </a:endParaRP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5113337" cy="777875"/>
          </a:xfrm>
        </p:spPr>
        <p:txBody>
          <a:bodyPr/>
          <a:lstStyle/>
          <a:p>
            <a:r>
              <a:rPr lang="uk-UA" b="1" smtClean="0">
                <a:solidFill>
                  <a:srgbClr val="003366"/>
                </a:solidFill>
              </a:rPr>
              <a:t>речовина</a:t>
            </a:r>
            <a:endParaRPr lang="ru-RU" b="1" smtClean="0">
              <a:solidFill>
                <a:srgbClr val="003366"/>
              </a:solidFill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714348" y="1643050"/>
          <a:ext cx="7548594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Овал 11"/>
          <p:cNvSpPr/>
          <p:nvPr/>
        </p:nvSpPr>
        <p:spPr>
          <a:xfrm>
            <a:off x="5286375" y="3000375"/>
            <a:ext cx="460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5113337" cy="777875"/>
          </a:xfrm>
        </p:spPr>
        <p:txBody>
          <a:bodyPr/>
          <a:lstStyle/>
          <a:p>
            <a:r>
              <a:rPr lang="uk-UA" b="1" smtClean="0">
                <a:solidFill>
                  <a:srgbClr val="003366"/>
                </a:solidFill>
              </a:rPr>
              <a:t>вода</a:t>
            </a:r>
            <a:endParaRPr lang="ru-RU" b="1" smtClean="0">
              <a:solidFill>
                <a:srgbClr val="003366"/>
              </a:solidFill>
            </a:endParaRP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>
              <a:buFontTx/>
              <a:buNone/>
            </a:pPr>
            <a:r>
              <a:rPr lang="uk-UA" smtClean="0">
                <a:solidFill>
                  <a:schemeClr val="bg1"/>
                </a:solidFill>
              </a:rPr>
              <a:t>   </a:t>
            </a:r>
            <a:r>
              <a:rPr lang="uk-UA" sz="4000" smtClean="0">
                <a:solidFill>
                  <a:schemeClr val="bg1"/>
                </a:solidFill>
              </a:rPr>
              <a:t>рідка         тверда     газоподібна</a:t>
            </a:r>
            <a:endParaRPr lang="ru-RU" sz="4000" smtClean="0">
              <a:solidFill>
                <a:schemeClr val="bg1"/>
              </a:solidFill>
            </a:endParaRPr>
          </a:p>
        </p:txBody>
      </p:sp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4143375"/>
            <a:ext cx="2428875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2500313"/>
            <a:ext cx="2357437" cy="269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4000500"/>
            <a:ext cx="26146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285875"/>
            <a:ext cx="3071812" cy="534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42875" y="1471613"/>
            <a:ext cx="542925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uk-UA" sz="3200" b="1" u="sng" dirty="0">
                <a:solidFill>
                  <a:srgbClr val="C00000"/>
                </a:solidFill>
                <a:cs typeface="+mn-cs"/>
              </a:rPr>
              <a:t>Кристалічні речовини </a:t>
            </a:r>
            <a:r>
              <a:rPr lang="uk-UA" sz="3200" dirty="0">
                <a:solidFill>
                  <a:schemeClr val="bg1"/>
                </a:solidFill>
                <a:cs typeface="+mn-cs"/>
              </a:rPr>
              <a:t>мають упорядковане розташування структурних частинок  зі сталою </a:t>
            </a:r>
            <a:r>
              <a:rPr lang="uk-UA" sz="3200" u="sng" dirty="0">
                <a:solidFill>
                  <a:schemeClr val="accent6">
                    <a:lumMod val="20000"/>
                    <a:lumOff val="80000"/>
                  </a:schemeClr>
                </a:solidFill>
                <a:cs typeface="+mn-cs"/>
              </a:rPr>
              <a:t>температурою плавлення</a:t>
            </a:r>
          </a:p>
          <a:p>
            <a:pPr>
              <a:buFont typeface="Wingdings" pitchFamily="2" charset="2"/>
              <a:buChar char="q"/>
              <a:defRPr/>
            </a:pPr>
            <a:r>
              <a:rPr lang="ru-RU" sz="3200" b="1" u="sng" dirty="0" err="1" smtClean="0">
                <a:solidFill>
                  <a:srgbClr val="C00000"/>
                </a:solidFill>
                <a:cs typeface="+mn-cs"/>
              </a:rPr>
              <a:t>Аморфні</a:t>
            </a:r>
            <a:r>
              <a:rPr lang="ru-RU" sz="3200" b="1" u="sng" dirty="0" smtClean="0">
                <a:solidFill>
                  <a:srgbClr val="C00000"/>
                </a:solidFill>
                <a:cs typeface="+mn-cs"/>
              </a:rPr>
              <a:t> </a:t>
            </a:r>
            <a:r>
              <a:rPr lang="ru-RU" sz="3200" b="1" u="sng" dirty="0" err="1">
                <a:solidFill>
                  <a:srgbClr val="C00000"/>
                </a:solidFill>
                <a:cs typeface="+mn-cs"/>
              </a:rPr>
              <a:t>речовини</a:t>
            </a:r>
            <a:r>
              <a:rPr lang="ru-RU" sz="3200" u="sng" dirty="0">
                <a:solidFill>
                  <a:srgbClr val="C00000"/>
                </a:solidFill>
                <a:cs typeface="+mn-cs"/>
              </a:rPr>
              <a:t> </a:t>
            </a:r>
          </a:p>
          <a:p>
            <a:pPr>
              <a:defRPr/>
            </a:pPr>
            <a:r>
              <a:rPr lang="ru-RU" sz="3200" dirty="0">
                <a:solidFill>
                  <a:schemeClr val="bg1"/>
                </a:solidFill>
                <a:cs typeface="+mn-cs"/>
              </a:rPr>
              <a:t>не </a:t>
            </a:r>
            <a:r>
              <a:rPr lang="ru-RU" sz="3200" dirty="0" err="1">
                <a:solidFill>
                  <a:schemeClr val="bg1"/>
                </a:solidFill>
                <a:cs typeface="+mn-cs"/>
              </a:rPr>
              <a:t>мають</a:t>
            </a:r>
            <a:r>
              <a:rPr lang="ru-RU" sz="3200" dirty="0">
                <a:solidFill>
                  <a:schemeClr val="bg1"/>
                </a:solidFill>
                <a:cs typeface="+mn-cs"/>
              </a:rPr>
              <a:t>  порядку в </a:t>
            </a:r>
            <a:r>
              <a:rPr lang="ru-RU" sz="3200" dirty="0" err="1">
                <a:solidFill>
                  <a:schemeClr val="bg1"/>
                </a:solidFill>
                <a:cs typeface="+mn-cs"/>
              </a:rPr>
              <a:t>розташуванні</a:t>
            </a:r>
            <a:r>
              <a:rPr lang="ru-RU" sz="3200" dirty="0">
                <a:solidFill>
                  <a:schemeClr val="bg1"/>
                </a:solidFill>
                <a:cs typeface="+mn-cs"/>
              </a:rPr>
              <a:t> </a:t>
            </a:r>
            <a:r>
              <a:rPr lang="ru-RU" sz="3200" dirty="0" err="1">
                <a:solidFill>
                  <a:schemeClr val="bg1"/>
                </a:solidFill>
                <a:cs typeface="+mn-cs"/>
                <a:hlinkClick r:id="rId3" tooltip="Атом"/>
              </a:rPr>
              <a:t>атомів</a:t>
            </a:r>
            <a:r>
              <a:rPr lang="ru-RU" sz="3200" dirty="0">
                <a:solidFill>
                  <a:schemeClr val="bg1"/>
                </a:solidFill>
                <a:cs typeface="+mn-cs"/>
              </a:rPr>
              <a:t> </a:t>
            </a:r>
            <a:r>
              <a:rPr lang="ru-RU" sz="3200" dirty="0" err="1">
                <a:solidFill>
                  <a:schemeClr val="bg1"/>
                </a:solidFill>
                <a:cs typeface="+mn-cs"/>
              </a:rPr>
              <a:t>і</a:t>
            </a:r>
            <a:r>
              <a:rPr lang="ru-RU" sz="3200" dirty="0">
                <a:solidFill>
                  <a:schemeClr val="bg1"/>
                </a:solidFill>
                <a:cs typeface="+mn-cs"/>
              </a:rPr>
              <a:t> не </a:t>
            </a:r>
            <a:r>
              <a:rPr lang="ru-RU" sz="3200" dirty="0" err="1">
                <a:solidFill>
                  <a:schemeClr val="bg1"/>
                </a:solidFill>
                <a:cs typeface="+mn-cs"/>
              </a:rPr>
              <a:t>мають</a:t>
            </a:r>
            <a:r>
              <a:rPr lang="ru-RU" sz="3200" dirty="0">
                <a:solidFill>
                  <a:schemeClr val="bg1"/>
                </a:solidFill>
                <a:cs typeface="+mn-cs"/>
              </a:rPr>
              <a:t> </a:t>
            </a:r>
            <a:r>
              <a:rPr lang="ru-RU" sz="3200" dirty="0" err="1">
                <a:solidFill>
                  <a:schemeClr val="bg1"/>
                </a:solidFill>
                <a:cs typeface="+mn-cs"/>
              </a:rPr>
              <a:t>чітко</a:t>
            </a:r>
            <a:r>
              <a:rPr lang="ru-RU" sz="3200" dirty="0">
                <a:solidFill>
                  <a:schemeClr val="bg1"/>
                </a:solidFill>
                <a:cs typeface="+mn-cs"/>
              </a:rPr>
              <a:t> </a:t>
            </a:r>
            <a:r>
              <a:rPr lang="ru-RU" sz="3200" dirty="0" err="1">
                <a:solidFill>
                  <a:schemeClr val="bg1"/>
                </a:solidFill>
                <a:cs typeface="+mn-cs"/>
              </a:rPr>
              <a:t>визначеної</a:t>
            </a:r>
            <a:r>
              <a:rPr lang="ru-RU" sz="3200" dirty="0">
                <a:solidFill>
                  <a:schemeClr val="bg1"/>
                </a:solidFill>
                <a:cs typeface="+mn-cs"/>
              </a:rPr>
              <a:t> </a:t>
            </a:r>
            <a:r>
              <a:rPr lang="ru-RU" sz="3200" dirty="0" err="1">
                <a:solidFill>
                  <a:schemeClr val="bg1"/>
                </a:solidFill>
                <a:cs typeface="+mn-cs"/>
                <a:hlinkClick r:id="rId4" tooltip="Температура плавлення"/>
              </a:rPr>
              <a:t>температури</a:t>
            </a:r>
            <a:r>
              <a:rPr lang="ru-RU" sz="3200" dirty="0">
                <a:solidFill>
                  <a:schemeClr val="bg1"/>
                </a:solidFill>
                <a:cs typeface="+mn-cs"/>
                <a:hlinkClick r:id="rId4" tooltip="Температура плавлення"/>
              </a:rPr>
              <a:t> </a:t>
            </a:r>
            <a:r>
              <a:rPr lang="ru-RU" sz="3200" dirty="0" err="1">
                <a:solidFill>
                  <a:schemeClr val="bg1"/>
                </a:solidFill>
                <a:cs typeface="+mn-cs"/>
                <a:hlinkClick r:id="rId4" tooltip="Температура плавлення"/>
              </a:rPr>
              <a:t>плавлення</a:t>
            </a:r>
            <a:r>
              <a:rPr lang="ru-RU" sz="3200" dirty="0">
                <a:solidFill>
                  <a:schemeClr val="bg1"/>
                </a:solidFill>
                <a:cs typeface="+mn-cs"/>
              </a:rPr>
              <a:t>.</a:t>
            </a:r>
          </a:p>
          <a:p>
            <a:pPr>
              <a:defRPr/>
            </a:pPr>
            <a:endParaRPr lang="ru-RU" sz="2800" dirty="0">
              <a:solidFill>
                <a:schemeClr val="bg1"/>
              </a:solidFill>
              <a:cs typeface="+mn-cs"/>
            </a:endParaRPr>
          </a:p>
          <a:p>
            <a:pPr>
              <a:defRPr/>
            </a:pPr>
            <a:endParaRPr lang="uk-UA" dirty="0">
              <a:solidFill>
                <a:schemeClr val="bg1"/>
              </a:solidFill>
              <a:cs typeface="+mn-cs"/>
            </a:endParaRPr>
          </a:p>
          <a:p>
            <a:pPr>
              <a:defRPr/>
            </a:pPr>
            <a:endParaRPr lang="ru-RU" dirty="0">
              <a:solidFill>
                <a:schemeClr val="bg1"/>
              </a:solidFill>
              <a:cs typeface="+mn-cs"/>
            </a:endParaRPr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0" y="357188"/>
            <a:ext cx="53578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4000" b="1">
                <a:solidFill>
                  <a:srgbClr val="003366"/>
                </a:solidFill>
              </a:rPr>
              <a:t>Тверді речовини</a:t>
            </a:r>
            <a:endParaRPr lang="ru-RU" sz="4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5113337" cy="777875"/>
          </a:xfrm>
        </p:spPr>
        <p:txBody>
          <a:bodyPr/>
          <a:lstStyle/>
          <a:p>
            <a:r>
              <a:rPr lang="uk-UA" sz="4000" b="1" smtClean="0">
                <a:solidFill>
                  <a:srgbClr val="003366"/>
                </a:solidFill>
              </a:rPr>
              <a:t>Аморфні речовини</a:t>
            </a:r>
            <a:endParaRPr lang="ru-RU" sz="4000" b="1" smtClean="0">
              <a:solidFill>
                <a:srgbClr val="003366"/>
              </a:solidFill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8750"/>
            <a:ext cx="8229600" cy="5095875"/>
          </a:xfrm>
        </p:spPr>
        <p:txBody>
          <a:bodyPr/>
          <a:lstStyle/>
          <a:p>
            <a:pPr>
              <a:buFontTx/>
              <a:buNone/>
            </a:pPr>
            <a:endParaRPr lang="uk-UA" sz="4400" b="1" u="sng" smtClean="0">
              <a:solidFill>
                <a:srgbClr val="FFC000"/>
              </a:solidFill>
            </a:endParaRPr>
          </a:p>
          <a:p>
            <a:pPr>
              <a:buFontTx/>
              <a:buNone/>
            </a:pPr>
            <a:endParaRPr lang="uk-UA" sz="4400" b="1" u="sng" smtClean="0">
              <a:solidFill>
                <a:srgbClr val="FFC000"/>
              </a:solidFill>
            </a:endParaRPr>
          </a:p>
          <a:p>
            <a:pPr>
              <a:buFontTx/>
              <a:buNone/>
            </a:pPr>
            <a:endParaRPr lang="ru-RU" sz="4400" b="1" u="sng" smtClean="0">
              <a:solidFill>
                <a:srgbClr val="FFC000"/>
              </a:solidFill>
            </a:endParaRPr>
          </a:p>
        </p:txBody>
      </p:sp>
      <p:pic>
        <p:nvPicPr>
          <p:cNvPr id="21507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571625"/>
            <a:ext cx="441483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4143375"/>
            <a:ext cx="4492625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99013" y="1571625"/>
            <a:ext cx="4059237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02163" y="4071938"/>
            <a:ext cx="4398962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5392737" cy="777875"/>
          </a:xfrm>
        </p:spPr>
        <p:txBody>
          <a:bodyPr/>
          <a:lstStyle/>
          <a:p>
            <a:r>
              <a:rPr lang="uk-UA" sz="3600" b="1" smtClean="0">
                <a:solidFill>
                  <a:srgbClr val="003366"/>
                </a:solidFill>
              </a:rPr>
              <a:t>Кристалічні речовини</a:t>
            </a:r>
            <a:endParaRPr lang="ru-RU" sz="3600" b="1" smtClean="0">
              <a:solidFill>
                <a:srgbClr val="003366"/>
              </a:solidFill>
            </a:endParaRP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571625"/>
            <a:ext cx="8229600" cy="4924425"/>
          </a:xfrm>
        </p:spPr>
        <p:txBody>
          <a:bodyPr/>
          <a:lstStyle/>
          <a:p>
            <a:pPr>
              <a:buFontTx/>
              <a:buNone/>
            </a:pPr>
            <a:endParaRPr lang="uk-UA" sz="4400" b="1" u="sng" smtClean="0">
              <a:solidFill>
                <a:srgbClr val="FFC000"/>
              </a:solidFill>
            </a:endParaRPr>
          </a:p>
        </p:txBody>
      </p:sp>
      <p:pic>
        <p:nvPicPr>
          <p:cNvPr id="22531" name="Picture 22" descr="металлы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643063"/>
            <a:ext cx="438785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628775"/>
            <a:ext cx="407035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857625"/>
            <a:ext cx="40354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5321300" cy="777875"/>
          </a:xfrm>
        </p:spPr>
        <p:txBody>
          <a:bodyPr/>
          <a:lstStyle/>
          <a:p>
            <a:r>
              <a:rPr lang="uk-UA" sz="4000" b="1" smtClean="0">
                <a:solidFill>
                  <a:srgbClr val="003366"/>
                </a:solidFill>
              </a:rPr>
              <a:t>Кристалічні гратки</a:t>
            </a:r>
            <a:endParaRPr lang="ru-RU" sz="4000" b="1" smtClean="0">
              <a:solidFill>
                <a:srgbClr val="003366"/>
              </a:solidFill>
            </a:endParaRP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1600200"/>
            <a:ext cx="8543925" cy="4924425"/>
          </a:xfrm>
        </p:spPr>
        <p:txBody>
          <a:bodyPr/>
          <a:lstStyle/>
          <a:p>
            <a:r>
              <a:rPr lang="ru-RU" sz="3600" b="1" i="1" u="sng" smtClean="0">
                <a:solidFill>
                  <a:srgbClr val="00B0F0"/>
                </a:solidFill>
                <a:latin typeface="Bookman Old Style" pitchFamily="18" charset="0"/>
              </a:rPr>
              <a:t>Кристалічні гратки </a:t>
            </a:r>
            <a:r>
              <a:rPr lang="ru-RU" sz="3600" b="1" i="1" smtClean="0">
                <a:solidFill>
                  <a:srgbClr val="00B0F0"/>
                </a:solidFill>
                <a:latin typeface="Bookman Old Style" pitchFamily="18" charset="0"/>
              </a:rPr>
              <a:t> </a:t>
            </a:r>
            <a:r>
              <a:rPr lang="ru-RU" sz="3600" i="1" smtClean="0">
                <a:solidFill>
                  <a:schemeClr val="bg1"/>
                </a:solidFill>
                <a:latin typeface="Bookman Old Style" pitchFamily="18" charset="0"/>
              </a:rPr>
              <a:t>речовин-це упорядочне розміщення частинок (атомів, молекул, йонів) у певних точках простору. Точки розміщення частинок називається </a:t>
            </a:r>
            <a:r>
              <a:rPr lang="ru-RU" sz="3600" b="1" i="1" u="sng" smtClean="0">
                <a:solidFill>
                  <a:srgbClr val="00B0F0"/>
                </a:solidFill>
                <a:latin typeface="Bookman Old Style" pitchFamily="18" charset="0"/>
              </a:rPr>
              <a:t>вузлами кристалічної гратки</a:t>
            </a:r>
            <a:r>
              <a:rPr lang="ru-RU" b="1" i="1" u="sng" smtClean="0">
                <a:solidFill>
                  <a:srgbClr val="00B0F0"/>
                </a:solidFill>
                <a:latin typeface="Bookman Old Style" pitchFamily="18" charset="0"/>
              </a:rPr>
              <a:t>.</a:t>
            </a:r>
            <a:endParaRPr lang="ru-RU" b="1" u="sng" smtClean="0">
              <a:solidFill>
                <a:srgbClr val="00B0F0"/>
              </a:solidFill>
            </a:endParaRPr>
          </a:p>
        </p:txBody>
      </p:sp>
      <p:pic>
        <p:nvPicPr>
          <p:cNvPr id="23555" name="Рисунок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4429125"/>
            <a:ext cx="20002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5535612" cy="777875"/>
          </a:xfrm>
        </p:spPr>
        <p:txBody>
          <a:bodyPr/>
          <a:lstStyle/>
          <a:p>
            <a:r>
              <a:rPr lang="uk-UA" sz="3200" b="1" smtClean="0">
                <a:solidFill>
                  <a:srgbClr val="003366"/>
                </a:solidFill>
              </a:rPr>
              <a:t>Типи кристалічних граток</a:t>
            </a:r>
            <a:endParaRPr lang="ru-RU" sz="3200" b="1" smtClean="0">
              <a:solidFill>
                <a:srgbClr val="003366"/>
              </a:solidFill>
            </a:endParaRP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00188"/>
            <a:ext cx="8229600" cy="5024437"/>
          </a:xfrm>
        </p:spPr>
        <p:txBody>
          <a:bodyPr/>
          <a:lstStyle/>
          <a:p>
            <a:pPr>
              <a:buFontTx/>
              <a:buNone/>
            </a:pPr>
            <a:r>
              <a:rPr lang="uk-UA" smtClean="0">
                <a:solidFill>
                  <a:schemeClr val="bg1"/>
                </a:solidFill>
              </a:rPr>
              <a:t>      йонні                           молекулярні</a:t>
            </a:r>
            <a:endParaRPr lang="ru-RU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uk-UA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uk-UA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uk-UA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r>
              <a:rPr lang="uk-UA" smtClean="0">
                <a:solidFill>
                  <a:schemeClr val="bg1"/>
                </a:solidFill>
              </a:rPr>
              <a:t>     атомні                            металічні</a:t>
            </a:r>
            <a:endParaRPr lang="ru-RU" smtClean="0">
              <a:solidFill>
                <a:schemeClr val="bg1"/>
              </a:solidFill>
            </a:endParaRPr>
          </a:p>
        </p:txBody>
      </p:sp>
      <p:pic>
        <p:nvPicPr>
          <p:cNvPr id="24579" name="Picture 7" descr="хлорид натр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071688"/>
            <a:ext cx="2232025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9" descr="ме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4429125"/>
            <a:ext cx="3240087" cy="190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Рисунок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0" y="2000250"/>
            <a:ext cx="2500313" cy="202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5" y="4429125"/>
            <a:ext cx="20002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5113337" cy="777875"/>
          </a:xfrm>
        </p:spPr>
        <p:txBody>
          <a:bodyPr/>
          <a:lstStyle/>
          <a:p>
            <a:r>
              <a:rPr lang="uk-UA" b="1" smtClean="0">
                <a:solidFill>
                  <a:srgbClr val="003366"/>
                </a:solidFill>
              </a:rPr>
              <a:t>висновок</a:t>
            </a:r>
            <a:endParaRPr lang="ru-RU" b="1" smtClean="0">
              <a:solidFill>
                <a:srgbClr val="003366"/>
              </a:solidFill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686800" cy="4924425"/>
          </a:xfrm>
        </p:spPr>
        <p:txBody>
          <a:bodyPr/>
          <a:lstStyle/>
          <a:p>
            <a:r>
              <a:rPr lang="ru-RU" sz="4400" b="1" smtClean="0">
                <a:solidFill>
                  <a:schemeClr val="bg1"/>
                </a:solidFill>
              </a:rPr>
              <a:t>Властивості речовини у твердому стані залежать від типа кристалічних граток  (від того, які частинки містяться в вузлах кристалічної гратки).</a:t>
            </a:r>
          </a:p>
          <a:p>
            <a:endParaRPr lang="ru-RU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27"/>
          <p:cNvGraphicFramePr>
            <a:graphicFrameLocks noGrp="1"/>
          </p:cNvGraphicFramePr>
          <p:nvPr/>
        </p:nvGraphicFramePr>
        <p:xfrm>
          <a:off x="0" y="1643050"/>
          <a:ext cx="8858280" cy="521495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428860"/>
                <a:gridCol w="1671589"/>
                <a:gridCol w="1684126"/>
                <a:gridCol w="1391235"/>
                <a:gridCol w="1682470"/>
              </a:tblGrid>
              <a:tr h="1637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i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Тип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1" i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кристалічної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1" i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гратки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Структурні частинки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зв’язку між частинками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Приклади речовин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Фізичні властивості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  <a:tr h="9518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u="sng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Атомна</a:t>
                      </a:r>
                      <a:endParaRPr kumimoji="0" lang="ru-RU" sz="2000" b="1" u="sng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  <a:tr h="14087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uk-UA" sz="20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u="sng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Иона</a:t>
                      </a:r>
                      <a:endParaRPr kumimoji="0" lang="ru-RU" sz="20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  <a:tr h="12170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1" u="sng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Молекулярна</a:t>
                      </a:r>
                      <a:endParaRPr kumimoji="0" lang="ru-RU" sz="2000" b="1" u="sng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2000" b="1" u="sng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26626" name="Прямоугольник 2"/>
          <p:cNvSpPr>
            <a:spLocks noChangeArrowheads="1"/>
          </p:cNvSpPr>
          <p:nvPr/>
        </p:nvSpPr>
        <p:spPr bwMode="auto">
          <a:xfrm>
            <a:off x="0" y="428625"/>
            <a:ext cx="5429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Кристалічні гратки, види зв’язку</a:t>
            </a:r>
          </a:p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 і властивості речовин.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33375"/>
            <a:ext cx="5572125" cy="777875"/>
          </a:xfrm>
        </p:spPr>
        <p:txBody>
          <a:bodyPr/>
          <a:lstStyle/>
          <a:p>
            <a:pPr algn="l"/>
            <a:r>
              <a:rPr lang="uk-UA" b="1" smtClean="0">
                <a:solidFill>
                  <a:srgbClr val="003366"/>
                </a:solidFill>
              </a:rPr>
              <a:t> </a:t>
            </a:r>
            <a:r>
              <a:rPr lang="uk-UA" sz="3000" b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Атомні кристалічні гратки</a:t>
            </a:r>
            <a:endParaRPr lang="ru-RU" sz="3000" b="1" smtClean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924425"/>
          </a:xfrm>
        </p:spPr>
        <p:txBody>
          <a:bodyPr/>
          <a:lstStyle/>
          <a:p>
            <a:r>
              <a:rPr lang="uk-UA" b="1" i="1" smtClean="0"/>
              <a:t> </a:t>
            </a:r>
            <a:endParaRPr lang="ru-RU" smtClean="0"/>
          </a:p>
          <a:p>
            <a:r>
              <a:rPr lang="ru-RU" b="1" smtClean="0"/>
              <a:t> </a:t>
            </a:r>
            <a:endParaRPr lang="ru-RU" smtClean="0"/>
          </a:p>
          <a:p>
            <a:endParaRPr lang="ru-RU" smtClean="0">
              <a:solidFill>
                <a:schemeClr val="bg1"/>
              </a:solidFill>
            </a:endParaRP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3714750"/>
            <a:ext cx="27003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571625"/>
            <a:ext cx="2928937" cy="201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Прямоугольник 8"/>
          <p:cNvSpPr>
            <a:spLocks noChangeArrowheads="1"/>
          </p:cNvSpPr>
          <p:nvPr/>
        </p:nvSpPr>
        <p:spPr bwMode="auto">
          <a:xfrm>
            <a:off x="3500438" y="1071563"/>
            <a:ext cx="5214937" cy="649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Атомними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називають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кристалічні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гратки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вузлах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містяться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окремі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атоми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з'єднанні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міцним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u="sng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ковалентним</a:t>
            </a:r>
            <a:r>
              <a:rPr lang="ru-RU" sz="2800" i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u="sng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з'вязком</a:t>
            </a:r>
            <a:r>
              <a:rPr lang="ru-RU" sz="2800" i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None/>
            </a:pP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 них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відносяться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                              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бор,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кремній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германій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кварц, алмаз,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графіт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None/>
            </a:pP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Речовини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АКГ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високі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температури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плавлення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високу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твердість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воді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розчинні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uk-UA" dirty="0"/>
          </a:p>
          <a:p>
            <a:pPr>
              <a:buFont typeface="Wingdings" pitchFamily="2" charset="2"/>
              <a:buNone/>
            </a:pPr>
            <a:endParaRPr lang="uk-UA" dirty="0"/>
          </a:p>
          <a:p>
            <a:pPr>
              <a:buFont typeface="Wingdings" pitchFamily="2" charset="2"/>
              <a:buNone/>
            </a:pPr>
            <a:endParaRPr lang="uk-UA" dirty="0"/>
          </a:p>
          <a:p>
            <a:pPr>
              <a:buFont typeface="Wingdings" pitchFamily="2" charset="2"/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75" y="428625"/>
            <a:ext cx="45720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3200" b="1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Алмаз</a:t>
            </a:r>
            <a:endParaRPr lang="ru-RU" sz="32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1357313"/>
            <a:ext cx="3586162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Прямоугольник 3"/>
          <p:cNvSpPr>
            <a:spLocks noChangeArrowheads="1"/>
          </p:cNvSpPr>
          <p:nvPr/>
        </p:nvSpPr>
        <p:spPr bwMode="auto">
          <a:xfrm>
            <a:off x="500063" y="1428750"/>
            <a:ext cx="3357562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sz="4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Алмаз</a:t>
            </a:r>
            <a:r>
              <a:rPr lang="ru-RU" sz="4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-самий твердий природний матеріал</a:t>
            </a:r>
          </a:p>
          <a:p>
            <a:pPr algn="ctr">
              <a:buFont typeface="Wingdings" pitchFamily="2" charset="2"/>
              <a:buNone/>
            </a:pPr>
            <a:endParaRPr lang="ru-RU" sz="4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ru-RU" sz="4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uk-UA" sz="4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ru-RU" sz="4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4071938"/>
            <a:ext cx="3643313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Прямоугольник 6"/>
          <p:cNvSpPr>
            <a:spLocks noChangeArrowheads="1"/>
          </p:cNvSpPr>
          <p:nvPr/>
        </p:nvSpPr>
        <p:spPr bwMode="auto">
          <a:xfrm>
            <a:off x="571500" y="4000500"/>
            <a:ext cx="40719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endParaRPr lang="uk-UA" sz="4000" b="1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uk-UA" sz="2800" b="1">
                <a:solidFill>
                  <a:schemeClr val="bg1"/>
                </a:solidFill>
              </a:rPr>
              <a:t> </a:t>
            </a:r>
            <a:r>
              <a:rPr lang="en-US" sz="2800" b="1">
                <a:solidFill>
                  <a:schemeClr val="bg1"/>
                </a:solidFill>
              </a:rPr>
              <a:t>t </a:t>
            </a:r>
            <a:r>
              <a:rPr lang="uk-UA" sz="2800" b="1">
                <a:solidFill>
                  <a:schemeClr val="bg1"/>
                </a:solidFill>
              </a:rPr>
              <a:t>пл. – 3700 -4000°С</a:t>
            </a:r>
          </a:p>
          <a:p>
            <a:pPr>
              <a:buFont typeface="Wingdings" pitchFamily="2" charset="2"/>
              <a:buChar char="q"/>
            </a:pPr>
            <a:r>
              <a:rPr lang="uk-UA" sz="2800" b="1">
                <a:solidFill>
                  <a:schemeClr val="bg1"/>
                </a:solidFill>
              </a:rPr>
              <a:t> у воді нерозчинний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88" y="428625"/>
            <a:ext cx="4572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uk-UA" sz="2800" b="1" dirty="0" err="1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Йонні</a:t>
            </a:r>
            <a:r>
              <a:rPr lang="uk-UA" sz="2800" b="1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кристалічні </a:t>
            </a:r>
            <a:r>
              <a:rPr lang="uk-UA" sz="2800" b="1" dirty="0" err="1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гратки</a:t>
            </a:r>
            <a:endParaRPr lang="ru-RU" sz="28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8" name="Прямоугольник 2"/>
          <p:cNvSpPr>
            <a:spLocks noChangeArrowheads="1"/>
          </p:cNvSpPr>
          <p:nvPr/>
        </p:nvSpPr>
        <p:spPr bwMode="auto">
          <a:xfrm>
            <a:off x="571500" y="1857375"/>
            <a:ext cx="4572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None/>
            </a:pPr>
            <a:endParaRPr lang="uk-UA" sz="4000" b="1">
              <a:solidFill>
                <a:schemeClr val="bg1"/>
              </a:solidFill>
            </a:endParaRPr>
          </a:p>
          <a:p>
            <a:pPr algn="ctr">
              <a:buFont typeface="Wingdings" pitchFamily="2" charset="2"/>
              <a:buNone/>
            </a:pPr>
            <a:endParaRPr lang="uk-UA" sz="4000" b="1">
              <a:solidFill>
                <a:schemeClr val="bg1"/>
              </a:solidFill>
            </a:endParaRPr>
          </a:p>
          <a:p>
            <a:pPr algn="ctr">
              <a:buFont typeface="Wingdings" pitchFamily="2" charset="2"/>
              <a:buNone/>
            </a:pPr>
            <a:endParaRPr lang="uk-UA" sz="4000" b="1">
              <a:solidFill>
                <a:schemeClr val="bg1"/>
              </a:solidFill>
            </a:endParaRPr>
          </a:p>
          <a:p>
            <a:pPr algn="ctr">
              <a:buFont typeface="Wingdings" pitchFamily="2" charset="2"/>
              <a:buNone/>
            </a:pPr>
            <a:endParaRPr lang="ru-RU" sz="4000">
              <a:solidFill>
                <a:schemeClr val="bg1"/>
              </a:solidFill>
            </a:endParaRPr>
          </a:p>
        </p:txBody>
      </p:sp>
      <p:sp>
        <p:nvSpPr>
          <p:cNvPr id="29699" name="Прямоугольник 4"/>
          <p:cNvSpPr>
            <a:spLocks noChangeArrowheads="1"/>
          </p:cNvSpPr>
          <p:nvPr/>
        </p:nvSpPr>
        <p:spPr bwMode="auto">
          <a:xfrm>
            <a:off x="357188" y="1857375"/>
            <a:ext cx="5000625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У </a:t>
            </a:r>
            <a:r>
              <a:rPr lang="ru-RU" sz="2400" dirty="0" err="1">
                <a:solidFill>
                  <a:schemeClr val="bg1"/>
                </a:solidFill>
              </a:rPr>
              <a:t>вузлах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розміщенні</a:t>
            </a:r>
            <a:r>
              <a:rPr lang="ru-RU" sz="2400" dirty="0">
                <a:solidFill>
                  <a:schemeClr val="bg1"/>
                </a:solidFill>
              </a:rPr>
              <a:t> позитивно </a:t>
            </a:r>
            <a:r>
              <a:rPr lang="ru-RU" sz="2400" dirty="0" err="1">
                <a:solidFill>
                  <a:schemeClr val="bg1"/>
                </a:solidFill>
              </a:rPr>
              <a:t>і</a:t>
            </a:r>
            <a:r>
              <a:rPr lang="ru-RU" sz="2400" dirty="0">
                <a:solidFill>
                  <a:schemeClr val="bg1"/>
                </a:solidFill>
              </a:rPr>
              <a:t> негативно </a:t>
            </a:r>
            <a:r>
              <a:rPr lang="ru-RU" sz="2400" dirty="0" err="1">
                <a:solidFill>
                  <a:schemeClr val="bg1"/>
                </a:solidFill>
              </a:rPr>
              <a:t>заряджені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йони</a:t>
            </a:r>
            <a:r>
              <a:rPr lang="ru-RU" sz="2400" dirty="0">
                <a:solidFill>
                  <a:schemeClr val="bg1"/>
                </a:solidFill>
              </a:rPr>
              <a:t> , </a:t>
            </a:r>
            <a:r>
              <a:rPr lang="ru-RU" sz="2400" dirty="0" err="1">
                <a:solidFill>
                  <a:schemeClr val="bg1"/>
                </a:solidFill>
              </a:rPr>
              <a:t>що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втримуються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електростатичними</a:t>
            </a:r>
            <a:r>
              <a:rPr lang="ru-RU" sz="2400" dirty="0">
                <a:solidFill>
                  <a:schemeClr val="bg1"/>
                </a:solidFill>
              </a:rPr>
              <a:t> силами </a:t>
            </a:r>
            <a:r>
              <a:rPr lang="ru-RU" sz="2400" dirty="0" err="1">
                <a:solidFill>
                  <a:schemeClr val="bg1"/>
                </a:solidFill>
              </a:rPr>
              <a:t>притягання.Їх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утворюють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речивини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з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u="sng" dirty="0" err="1">
                <a:solidFill>
                  <a:schemeClr val="bg1"/>
                </a:solidFill>
              </a:rPr>
              <a:t>йонним</a:t>
            </a:r>
            <a:r>
              <a:rPr lang="ru-RU" sz="2400" u="sng" dirty="0">
                <a:solidFill>
                  <a:schemeClr val="bg1"/>
                </a:solidFill>
              </a:rPr>
              <a:t> </a:t>
            </a:r>
            <a:r>
              <a:rPr lang="ru-RU" sz="2400" u="sng" dirty="0" err="1">
                <a:solidFill>
                  <a:schemeClr val="bg1"/>
                </a:solidFill>
              </a:rPr>
              <a:t>зв’язком</a:t>
            </a:r>
            <a:r>
              <a:rPr lang="ru-RU" sz="2400" u="sng" dirty="0">
                <a:solidFill>
                  <a:schemeClr val="bg1"/>
                </a:solidFill>
              </a:rPr>
              <a:t>.</a:t>
            </a:r>
          </a:p>
          <a:p>
            <a:endParaRPr lang="uk-UA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 них відносяться: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деякі основні оксиди;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основи</a:t>
            </a:r>
            <a:r>
              <a:rPr lang="uk-UA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солі</a:t>
            </a:r>
            <a:endParaRPr lang="uk-UA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0" name="Рисунок 1" descr="модель кристаллической решёт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1268413"/>
            <a:ext cx="3529013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Прямоугольник 10"/>
          <p:cNvSpPr>
            <a:spLocks noChangeArrowheads="1"/>
          </p:cNvSpPr>
          <p:nvPr/>
        </p:nvSpPr>
        <p:spPr bwMode="auto">
          <a:xfrm>
            <a:off x="5003800" y="3776663"/>
            <a:ext cx="3357563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r>
              <a:rPr lang="uk-UA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Речовини з ЙКГ:</a:t>
            </a:r>
          </a:p>
          <a:p>
            <a:pPr>
              <a:buFont typeface="Wingdings" pitchFamily="2" charset="2"/>
              <a:buChar char="Ø"/>
            </a:pPr>
            <a:r>
              <a:rPr lang="uk-UA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тверді;</a:t>
            </a:r>
          </a:p>
          <a:p>
            <a:pPr>
              <a:buFont typeface="Wingdings" pitchFamily="2" charset="2"/>
              <a:buChar char="Ø"/>
            </a:pPr>
            <a:r>
              <a:rPr lang="uk-UA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мають високу температуру плавлення;</a:t>
            </a:r>
          </a:p>
          <a:p>
            <a:pPr>
              <a:buFont typeface="Wingdings" pitchFamily="2" charset="2"/>
              <a:buChar char="Ø"/>
            </a:pPr>
            <a:r>
              <a:rPr lang="uk-UA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розчинні у воді.</a:t>
            </a:r>
          </a:p>
          <a:p>
            <a:pPr>
              <a:buFont typeface="Wingdings" pitchFamily="2" charset="2"/>
              <a:buNone/>
            </a:pPr>
            <a:endParaRPr lang="ru-RU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25"/>
            <a:ext cx="7772400" cy="642938"/>
          </a:xfrm>
        </p:spPr>
        <p:txBody>
          <a:bodyPr/>
          <a:lstStyle/>
          <a:p>
            <a:pPr>
              <a:defRPr/>
            </a:pPr>
            <a:r>
              <a:rPr lang="uk-UA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кухонна сіль</a:t>
            </a:r>
            <a:r>
              <a:rPr lang="ru-RU" dirty="0" smtClean="0">
                <a:solidFill>
                  <a:schemeClr val="accent6"/>
                </a:solidFill>
              </a:rPr>
              <a:t/>
            </a:r>
            <a:br>
              <a:rPr lang="ru-RU" dirty="0" smtClean="0">
                <a:solidFill>
                  <a:schemeClr val="accent6"/>
                </a:solidFill>
              </a:rPr>
            </a:br>
            <a:endParaRPr lang="ru-RU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1500188"/>
            <a:ext cx="2700337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Прямоугольник 6"/>
          <p:cNvSpPr>
            <a:spLocks noChangeArrowheads="1"/>
          </p:cNvSpPr>
          <p:nvPr/>
        </p:nvSpPr>
        <p:spPr bwMode="auto">
          <a:xfrm>
            <a:off x="571500" y="3929063"/>
            <a:ext cx="4071938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endParaRPr lang="uk-UA" sz="4000" b="1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uk-UA" sz="2800" b="1">
                <a:solidFill>
                  <a:schemeClr val="bg1"/>
                </a:solidFill>
              </a:rPr>
              <a:t> </a:t>
            </a:r>
            <a:r>
              <a:rPr lang="en-US" sz="2800" b="1">
                <a:solidFill>
                  <a:schemeClr val="bg1"/>
                </a:solidFill>
              </a:rPr>
              <a:t>t </a:t>
            </a:r>
            <a:r>
              <a:rPr lang="uk-UA" sz="2800" b="1">
                <a:solidFill>
                  <a:schemeClr val="bg1"/>
                </a:solidFill>
              </a:rPr>
              <a:t>пл. – 800,8°С;</a:t>
            </a:r>
          </a:p>
          <a:p>
            <a:pPr>
              <a:buFont typeface="Wingdings" pitchFamily="2" charset="2"/>
              <a:buChar char="q"/>
            </a:pPr>
            <a:r>
              <a:rPr lang="en-US" sz="2800" b="1">
                <a:solidFill>
                  <a:schemeClr val="bg1"/>
                </a:solidFill>
              </a:rPr>
              <a:t>t </a:t>
            </a:r>
            <a:r>
              <a:rPr lang="uk-UA" sz="2800" b="1">
                <a:solidFill>
                  <a:schemeClr val="bg1"/>
                </a:solidFill>
              </a:rPr>
              <a:t>кіп. – 1465°С; </a:t>
            </a:r>
          </a:p>
          <a:p>
            <a:pPr>
              <a:buFont typeface="Wingdings" pitchFamily="2" charset="2"/>
              <a:buChar char="q"/>
            </a:pPr>
            <a:r>
              <a:rPr lang="uk-UA" sz="2800" b="1">
                <a:solidFill>
                  <a:schemeClr val="bg1"/>
                </a:solidFill>
              </a:rPr>
              <a:t> у воді розчинна</a:t>
            </a:r>
          </a:p>
          <a:p>
            <a:r>
              <a:rPr lang="uk-UA" sz="2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0724" name="Прямоугольник 8"/>
          <p:cNvSpPr>
            <a:spLocks noChangeArrowheads="1"/>
          </p:cNvSpPr>
          <p:nvPr/>
        </p:nvSpPr>
        <p:spPr bwMode="auto">
          <a:xfrm>
            <a:off x="571500" y="1857375"/>
            <a:ext cx="5000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r>
              <a:rPr lang="uk-UA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Натрій хлорид (</a:t>
            </a:r>
            <a:r>
              <a:rPr lang="en-US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uk-UA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– природний мінерал, твердий, кристалічний, білого кольору.</a:t>
            </a:r>
          </a:p>
          <a:p>
            <a:pPr>
              <a:buFont typeface="Wingdings" pitchFamily="2" charset="2"/>
              <a:buNone/>
            </a:pPr>
            <a:endParaRPr lang="ru-RU" sz="2800">
              <a:solidFill>
                <a:schemeClr val="bg1"/>
              </a:solidFill>
            </a:endParaRPr>
          </a:p>
        </p:txBody>
      </p:sp>
      <p:pic>
        <p:nvPicPr>
          <p:cNvPr id="3072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88" y="4071938"/>
            <a:ext cx="2714625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428625"/>
            <a:ext cx="6858000" cy="6429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uk-UA" sz="2800" b="1" kern="0" dirty="0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</a:t>
            </a:r>
            <a:r>
              <a:rPr lang="uk-UA" sz="2800" b="1" kern="0" dirty="0" err="1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олекулярні</a:t>
            </a:r>
            <a:r>
              <a:rPr lang="uk-UA" sz="2800" b="1" kern="0" dirty="0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кристалічні </a:t>
            </a:r>
            <a:r>
              <a:rPr lang="uk-UA" sz="2800" b="1" kern="0" dirty="0" err="1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гратки</a:t>
            </a:r>
            <a:r>
              <a:rPr lang="ru-RU" sz="4300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300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</a:br>
            <a:endParaRPr lang="ru-RU" sz="43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1746" name="Рисунок 5" descr="строение молекулы иод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1288" y="908050"/>
            <a:ext cx="3922712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214313" y="1571625"/>
            <a:ext cx="5857875" cy="5286375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ru-RU" sz="2400" b="1" u="sng">
                <a:solidFill>
                  <a:schemeClr val="bg1"/>
                </a:solidFill>
              </a:rPr>
              <a:t>Молекулярними</a:t>
            </a:r>
            <a:r>
              <a:rPr lang="ru-RU" sz="2400">
                <a:solidFill>
                  <a:schemeClr val="bg1"/>
                </a:solidFill>
              </a:rPr>
              <a:t> називають кристалічні гратки, в вузлах яких містяться молекули. Хімічні зв’язки в них </a:t>
            </a:r>
            <a:r>
              <a:rPr lang="ru-RU" sz="2400" b="1" u="sng">
                <a:solidFill>
                  <a:schemeClr val="bg1"/>
                </a:solidFill>
              </a:rPr>
              <a:t>ковалентні як полярні так і неполярні</a:t>
            </a:r>
            <a:r>
              <a:rPr lang="ru-RU" sz="2400" b="1">
                <a:solidFill>
                  <a:schemeClr val="bg1"/>
                </a:solidFill>
              </a:rPr>
              <a:t>.</a:t>
            </a:r>
            <a:r>
              <a:rPr lang="ru-RU" sz="2400">
                <a:solidFill>
                  <a:schemeClr val="bg1"/>
                </a:solidFill>
              </a:rPr>
              <a:t> </a:t>
            </a:r>
            <a:endParaRPr lang="ru-RU" sz="2400" b="1" u="sng">
              <a:solidFill>
                <a:schemeClr val="bg1"/>
              </a:solidFill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bg1"/>
                </a:solidFill>
              </a:rPr>
              <a:t>Речовини з МКГ:</a:t>
            </a:r>
            <a:endParaRPr lang="ru-RU" sz="2400">
              <a:solidFill>
                <a:schemeClr val="bg1"/>
              </a:solidFill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sz="2400">
                <a:solidFill>
                  <a:schemeClr val="bg1"/>
                </a:solidFill>
              </a:rPr>
              <a:t>Мають малу твердість: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sz="2400" b="1" i="1">
                <a:solidFill>
                  <a:schemeClr val="bg1"/>
                </a:solidFill>
              </a:rPr>
              <a:t>Низьку температуру пл. і кіп.;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sz="2400" b="1" i="1">
                <a:solidFill>
                  <a:schemeClr val="bg1"/>
                </a:solidFill>
              </a:rPr>
              <a:t>Леткі;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sz="2400" b="1" i="1">
                <a:solidFill>
                  <a:schemeClr val="bg1"/>
                </a:solidFill>
              </a:rPr>
              <a:t>В звичайних умоваж можуть бути як твердими , так рідкими і газоподібними.</a:t>
            </a:r>
            <a:endParaRPr lang="ru-RU" sz="2400" b="1" i="1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000750" y="3284538"/>
            <a:ext cx="3143250" cy="2500312"/>
          </a:xfrm>
          <a:prstGeom prst="rect">
            <a:avLst/>
          </a:prstGeom>
        </p:spPr>
        <p:txBody>
          <a:bodyPr/>
          <a:lstStyle/>
          <a:p>
            <a:r>
              <a:rPr lang="uk-UA" sz="2400" b="1" dirty="0">
                <a:solidFill>
                  <a:srgbClr val="FFFF00"/>
                </a:solidFill>
              </a:rPr>
              <a:t>Речовини з </a:t>
            </a:r>
            <a:r>
              <a:rPr lang="uk-UA" sz="2400" b="1" dirty="0" err="1">
                <a:solidFill>
                  <a:srgbClr val="FFFF00"/>
                </a:solidFill>
              </a:rPr>
              <a:t>МКГ</a:t>
            </a:r>
            <a:r>
              <a:rPr lang="uk-UA" sz="2400" b="1" dirty="0">
                <a:solidFill>
                  <a:srgbClr val="FFFF00"/>
                </a:solidFill>
              </a:rPr>
              <a:t>:</a:t>
            </a:r>
          </a:p>
          <a:p>
            <a:r>
              <a:rPr lang="uk-UA" sz="2400" b="1" dirty="0">
                <a:solidFill>
                  <a:srgbClr val="FFFF00"/>
                </a:solidFill>
              </a:rPr>
              <a:t>сірка, білий фосфор, вода, твердий  </a:t>
            </a:r>
            <a:r>
              <a:rPr lang="uk-UA" sz="2400" b="1" dirty="0" err="1">
                <a:solidFill>
                  <a:srgbClr val="FFFF00"/>
                </a:solidFill>
              </a:rPr>
              <a:t>СО</a:t>
            </a:r>
            <a:r>
              <a:rPr lang="uk-UA" b="1" dirty="0" err="1">
                <a:solidFill>
                  <a:srgbClr val="FFFF00"/>
                </a:solidFill>
              </a:rPr>
              <a:t>2</a:t>
            </a:r>
            <a:r>
              <a:rPr lang="uk-UA" sz="2400" b="1" dirty="0">
                <a:solidFill>
                  <a:srgbClr val="FFFF00"/>
                </a:solidFill>
              </a:rPr>
              <a:t> , кисень, азот, цукор і більшість органічних речовин.</a:t>
            </a:r>
            <a:r>
              <a:rPr lang="uk-UA" sz="2000" b="1" dirty="0">
                <a:solidFill>
                  <a:srgbClr val="FFFF00"/>
                </a:solidFill>
              </a:rPr>
              <a:t>      </a:t>
            </a:r>
          </a:p>
          <a:p>
            <a:r>
              <a:rPr lang="ru-RU" sz="4300" dirty="0">
                <a:solidFill>
                  <a:srgbClr val="2D2D8A"/>
                </a:solidFill>
              </a:rPr>
              <a:t/>
            </a:r>
            <a:br>
              <a:rPr lang="ru-RU" sz="4300" dirty="0">
                <a:solidFill>
                  <a:srgbClr val="2D2D8A"/>
                </a:solidFill>
              </a:rPr>
            </a:br>
            <a:endParaRPr lang="ru-RU" sz="43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428625"/>
            <a:ext cx="6858000" cy="6429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uk-UA" sz="2600" b="1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  <a:t>     </a:t>
            </a:r>
            <a:r>
              <a:rPr lang="uk-UA" sz="2800" b="1" kern="0" dirty="0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</a:t>
            </a:r>
            <a:r>
              <a:rPr lang="uk-UA" sz="2800" b="1" kern="0" dirty="0" err="1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ечовини</a:t>
            </a:r>
            <a:r>
              <a:rPr lang="uk-UA" sz="2800" b="1" kern="0" dirty="0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з </a:t>
            </a:r>
            <a:r>
              <a:rPr lang="uk-UA" sz="2800" b="1" kern="0" dirty="0" err="1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МКГ</a:t>
            </a:r>
            <a:r>
              <a:rPr lang="ru-RU" sz="4300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300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</a:br>
            <a:endParaRPr lang="ru-RU" sz="43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2770" name="Прямоугольник 6"/>
          <p:cNvSpPr>
            <a:spLocks noChangeArrowheads="1"/>
          </p:cNvSpPr>
          <p:nvPr/>
        </p:nvSpPr>
        <p:spPr bwMode="auto">
          <a:xfrm>
            <a:off x="214313" y="1500188"/>
            <a:ext cx="5000625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Твердий </a:t>
            </a:r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" tooltip="Діоксид вуглецю"/>
              </a:rPr>
              <a:t>діоксид вуглецю</a:t>
            </a:r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sz="2800" baseline="-25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— «</a:t>
            </a: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Сухий лід»</a:t>
            </a:r>
            <a:r>
              <a:rPr lang="uk-UA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Летка речовина з </a:t>
            </a:r>
            <a:r>
              <a:rPr lang="en-US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uk-UA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пл.( – 78°С)</a:t>
            </a:r>
            <a:endParaRPr lang="ru-RU" sz="2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зовнішнім виглядом                      нагадує </a:t>
            </a:r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 tooltip="Лід"/>
              </a:rPr>
              <a:t>лід</a:t>
            </a:r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(звідси назва).</a:t>
            </a:r>
            <a:r>
              <a:rPr lang="uk-UA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1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3" y="4143375"/>
            <a:ext cx="322421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Прямоугольник 9"/>
          <p:cNvSpPr>
            <a:spLocks noChangeArrowheads="1"/>
          </p:cNvSpPr>
          <p:nvPr/>
        </p:nvSpPr>
        <p:spPr bwMode="auto">
          <a:xfrm>
            <a:off x="4643438" y="4357688"/>
            <a:ext cx="407193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Сірка (</a:t>
            </a:r>
            <a:r>
              <a:rPr lang="en-US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–</a:t>
            </a:r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тверда кристалічна речовина  з температурою плавлення 112,8°С</a:t>
            </a:r>
          </a:p>
        </p:txBody>
      </p:sp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3" y="1643063"/>
            <a:ext cx="3492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0" y="428625"/>
            <a:ext cx="6858000" cy="6429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uk-UA" sz="2600" b="1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  <a:t>     </a:t>
            </a:r>
            <a:r>
              <a:rPr lang="ru-RU" sz="4300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300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</a:br>
            <a:endParaRPr lang="ru-RU" sz="43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Group 227"/>
          <p:cNvGraphicFramePr>
            <a:graphicFrameLocks noGrp="1"/>
          </p:cNvGraphicFramePr>
          <p:nvPr/>
        </p:nvGraphicFramePr>
        <p:xfrm>
          <a:off x="73025" y="1336491"/>
          <a:ext cx="8858280" cy="5505599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785918"/>
                <a:gridCol w="1714512"/>
                <a:gridCol w="1714512"/>
                <a:gridCol w="2143140"/>
                <a:gridCol w="1500198"/>
              </a:tblGrid>
              <a:tr h="7221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Тип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кристалічної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гратки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Структурні частинки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зв’язку між частинками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Приклади речовин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Фізичні властивості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  <a:tr h="1354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u="sng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Атомна</a:t>
                      </a:r>
                      <a:endParaRPr kumimoji="0" lang="ru-RU" sz="1400" b="1" u="sng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Атоми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1.Ковалентний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неполярний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зв‘язок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дуже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міцний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2.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Ковалентний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полярний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зв‘язок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</a:t>
                      </a:r>
                      <a:r>
                        <a:rPr kumimoji="0" lang="ru-RU" sz="14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дуже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міцний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Прості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речовини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алмаз(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графіт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 бор(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кремній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Si).</a:t>
                      </a: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Складні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речовини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</a:t>
                      </a:r>
                      <a:r>
                        <a:rPr kumimoji="0" lang="ru-RU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ru-RU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пісок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en-US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SiO</a:t>
                      </a:r>
                      <a:r>
                        <a:rPr kumimoji="0" lang="ru-RU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Тверді, дуже висока температура плавлення, практично нерозчинні у воді.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  <a:tr h="1354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u="sng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Ионна</a:t>
                      </a:r>
                      <a:endParaRPr kumimoji="0" lang="ru-RU" sz="1400" b="1" u="sng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Позитивно та негативно зарядженні </a:t>
                      </a:r>
                      <a:r>
                        <a:rPr kumimoji="0" lang="uk-U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йони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Ионний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зв‘язок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міцний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Всі солі, основи та деякі основні оксиди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Тверді, тугоплавкі, мають високу температуру плавлення, легко розчинні у воді.</a:t>
                      </a:r>
                    </a:p>
                  </a:txBody>
                  <a:tcPr horzOverflow="overflow"/>
                </a:tc>
              </a:tr>
              <a:tr h="18175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1" u="sng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u="sng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Молекулярна</a:t>
                      </a:r>
                      <a:endParaRPr kumimoji="0" lang="uk-UA" sz="14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Полярні і неполярні молекули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Міжмолекулярний слабкий зв’язок-не міцний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Тверді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речовини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при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певних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умовах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а при н.у.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рідини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або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гази: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(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О</a:t>
                      </a:r>
                      <a:r>
                        <a:rPr kumimoji="0" lang="en-US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2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,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Н</a:t>
                      </a:r>
                      <a:r>
                        <a:rPr kumimoji="0" lang="en-US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2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,Cl</a:t>
                      </a:r>
                      <a:r>
                        <a:rPr kumimoji="0" lang="en-US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2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,N</a:t>
                      </a:r>
                      <a:r>
                        <a:rPr kumimoji="0" lang="en-US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2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,</a:t>
                      </a: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H</a:t>
                      </a:r>
                      <a:r>
                        <a:rPr kumimoji="0" lang="ru-RU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2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O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,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CO</a:t>
                      </a:r>
                      <a:r>
                        <a:rPr kumimoji="0" lang="ru-RU" sz="1400" b="1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2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 також тверді:сірка, білий фосфор, йод, органічні речовини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Мають малу твердість, низькі температури плавлення, нерозчинні або розчинні у воді.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33795" name="Прямоугольник 4"/>
          <p:cNvSpPr>
            <a:spLocks noChangeArrowheads="1"/>
          </p:cNvSpPr>
          <p:nvPr/>
        </p:nvSpPr>
        <p:spPr bwMode="auto">
          <a:xfrm>
            <a:off x="0" y="428625"/>
            <a:ext cx="5429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Кристалічні гратки, види зв’язку</a:t>
            </a:r>
          </a:p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 і властивості речовин.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50"/>
            <a:ext cx="5972175" cy="1143000"/>
          </a:xfrm>
        </p:spPr>
        <p:txBody>
          <a:bodyPr/>
          <a:lstStyle/>
          <a:p>
            <a:r>
              <a:rPr lang="ru-RU" sz="2000" b="1" i="1" smtClean="0"/>
              <a:t>Закресліть речовини , що мають </a:t>
            </a:r>
            <a:r>
              <a:rPr lang="en-US" sz="2000" b="1" i="1" smtClean="0"/>
              <a:t>                    </a:t>
            </a:r>
            <a:r>
              <a:rPr lang="ru-RU" sz="2000" b="1" i="1" smtClean="0"/>
              <a:t>однакову кристалічну гратку.</a:t>
            </a:r>
          </a:p>
        </p:txBody>
      </p:sp>
      <p:graphicFrame>
        <p:nvGraphicFramePr>
          <p:cNvPr id="153603" name="Group 3"/>
          <p:cNvGraphicFramePr>
            <a:graphicFrameLocks noGrp="1"/>
          </p:cNvGraphicFramePr>
          <p:nvPr>
            <p:ph sz="half" idx="1"/>
          </p:nvPr>
        </p:nvGraphicFramePr>
        <p:xfrm>
          <a:off x="566738" y="1752600"/>
          <a:ext cx="8037512" cy="4124326"/>
        </p:xfrm>
        <a:graphic>
          <a:graphicData uri="http://schemas.openxmlformats.org/drawingml/2006/table">
            <a:tbl>
              <a:tblPr/>
              <a:tblGrid>
                <a:gridCol w="2805112"/>
                <a:gridCol w="2551113"/>
                <a:gridCol w="2681287"/>
              </a:tblGrid>
              <a:tr h="1541463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NaCl</a:t>
                      </a:r>
                      <a:endParaRPr kumimoji="0" 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ru-RU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</a:t>
                      </a: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OH</a:t>
                      </a: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kumimoji="0" lang="ru-RU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3813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</a:t>
                      </a:r>
                      <a:r>
                        <a:rPr kumimoji="0" lang="ru-RU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en-US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</a:t>
                      </a:r>
                      <a:r>
                        <a:rPr kumimoji="0" lang="en-US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9050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Cl</a:t>
                      </a:r>
                      <a:r>
                        <a:rPr kumimoji="0" lang="en-US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en-US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NaOH</a:t>
                      </a:r>
                      <a:endParaRPr kumimoji="0" 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3641" name="Group 41"/>
          <p:cNvGraphicFramePr>
            <a:graphicFrameLocks noGrp="1"/>
          </p:cNvGraphicFramePr>
          <p:nvPr>
            <p:ph sz="half" idx="2"/>
          </p:nvPr>
        </p:nvGraphicFramePr>
        <p:xfrm>
          <a:off x="571500" y="1714500"/>
          <a:ext cx="7993062" cy="4103688"/>
        </p:xfrm>
        <a:graphic>
          <a:graphicData uri="http://schemas.openxmlformats.org/drawingml/2006/table">
            <a:tbl>
              <a:tblPr/>
              <a:tblGrid>
                <a:gridCol w="2789237"/>
                <a:gridCol w="2536825"/>
                <a:gridCol w="2667000"/>
              </a:tblGrid>
              <a:tr h="1533525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NaCl</a:t>
                      </a:r>
                      <a:endParaRPr kumimoji="0" lang="en-US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ru-RU" sz="4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kumimoji="0" 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</a:t>
                      </a: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OH</a:t>
                      </a: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kumimoji="0" lang="ru-RU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7463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</a:t>
                      </a:r>
                      <a:r>
                        <a:rPr kumimoji="0" lang="ru-RU" sz="4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en-US" sz="48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kumimoji="0" lang="en-US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</a:t>
                      </a:r>
                      <a:r>
                        <a:rPr kumimoji="0" lang="en-US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2700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Cl</a:t>
                      </a:r>
                      <a:r>
                        <a:rPr kumimoji="0" lang="en-US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en-US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NaOH</a:t>
                      </a:r>
                      <a:endParaRPr kumimoji="0" lang="en-US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685" name="Group 61"/>
          <p:cNvGraphicFramePr>
            <a:graphicFrameLocks noGrp="1"/>
          </p:cNvGraphicFramePr>
          <p:nvPr>
            <p:ph sz="half" idx="1"/>
          </p:nvPr>
        </p:nvGraphicFramePr>
        <p:xfrm>
          <a:off x="539750" y="1916113"/>
          <a:ext cx="7893050" cy="4176713"/>
        </p:xfrm>
        <a:graphic>
          <a:graphicData uri="http://schemas.openxmlformats.org/drawingml/2006/table">
            <a:tbl>
              <a:tblPr/>
              <a:tblGrid>
                <a:gridCol w="2630488"/>
                <a:gridCol w="2632075"/>
                <a:gridCol w="2630487"/>
              </a:tblGrid>
              <a:tr h="1395413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gCl</a:t>
                      </a:r>
                      <a:r>
                        <a:rPr kumimoji="0" lang="en-US" sz="4000" b="0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en-US" sz="40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3825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NaNO</a:t>
                      </a:r>
                      <a:r>
                        <a:rPr kumimoji="0" lang="en-US" sz="40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</a:t>
                      </a:r>
                      <a:r>
                        <a:rPr kumimoji="0" lang="en-US" sz="40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KOH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7475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HCl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LiBr</a:t>
                      </a:r>
                      <a:endParaRPr kumimoji="0" 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4712" name="Group 88"/>
          <p:cNvGraphicFramePr>
            <a:graphicFrameLocks noGrp="1"/>
          </p:cNvGraphicFramePr>
          <p:nvPr>
            <p:ph sz="half" idx="2"/>
          </p:nvPr>
        </p:nvGraphicFramePr>
        <p:xfrm>
          <a:off x="500063" y="1928813"/>
          <a:ext cx="7848600" cy="4249738"/>
        </p:xfrm>
        <a:graphic>
          <a:graphicData uri="http://schemas.openxmlformats.org/drawingml/2006/table">
            <a:tbl>
              <a:tblPr/>
              <a:tblGrid>
                <a:gridCol w="2620963"/>
                <a:gridCol w="2606675"/>
                <a:gridCol w="2620962"/>
              </a:tblGrid>
              <a:tr h="1257300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gCl</a:t>
                      </a:r>
                      <a:r>
                        <a:rPr kumimoji="0" lang="en-US" sz="4000" b="0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en-US" sz="44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kumimoji="0" lang="en-US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1788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NaNO</a:t>
                      </a:r>
                      <a:r>
                        <a:rPr kumimoji="0" lang="en-US" sz="4000" b="0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</a:t>
                      </a:r>
                      <a:r>
                        <a:rPr kumimoji="0" lang="en-US" sz="44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KOH</a:t>
                      </a:r>
                      <a:endParaRPr kumimoji="0" 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0650"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kumimoji="0" 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HCl</a:t>
                      </a:r>
                      <a:endParaRPr kumimoji="0" lang="en-US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LiBr</a:t>
                      </a:r>
                      <a:endParaRPr kumimoji="0" 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000" b="1" i="1" smtClean="0"/>
              <a:t>Закресліть речовини , що мають </a:t>
            </a:r>
            <a:r>
              <a:rPr lang="en-US" sz="2000" b="1" i="1" smtClean="0"/>
              <a:t>                                                         </a:t>
            </a:r>
            <a:r>
              <a:rPr lang="ru-RU" sz="2000" b="1" i="1" smtClean="0"/>
              <a:t>однакову кристалічну гратку.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4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4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4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4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7188" y="1500188"/>
          <a:ext cx="8429685" cy="52578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30036"/>
                <a:gridCol w="2107421"/>
                <a:gridCol w="1638665"/>
                <a:gridCol w="1539050"/>
                <a:gridCol w="1714513"/>
              </a:tblGrid>
              <a:tr h="1328668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речовина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aseline="0" dirty="0" smtClean="0"/>
                        <a:t>t </a:t>
                      </a:r>
                      <a:r>
                        <a:rPr lang="uk-UA" sz="2400" baseline="0" dirty="0" smtClean="0"/>
                        <a:t>плавлення</a:t>
                      </a:r>
                    </a:p>
                    <a:p>
                      <a:r>
                        <a:rPr lang="uk-UA" sz="2400" baseline="0" dirty="0" smtClean="0"/>
                        <a:t> (низька чи висока )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Розчинність  у воді.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/>
                        <a:t>Тип </a:t>
                      </a:r>
                      <a:r>
                        <a:rPr lang="uk-UA" sz="2400" dirty="0" err="1" smtClean="0"/>
                        <a:t>гратки</a:t>
                      </a:r>
                      <a:endParaRPr lang="ru-RU" sz="2400" dirty="0" smtClean="0"/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Вид зв’язку</a:t>
                      </a:r>
                      <a:endParaRPr lang="ru-RU" sz="2400" dirty="0"/>
                    </a:p>
                  </a:txBody>
                  <a:tcPr/>
                </a:tc>
              </a:tr>
              <a:tr h="703199"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Сіль кухонна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666740"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цукор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6140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/>
                        <a:t>кисень </a:t>
                      </a:r>
                      <a:endParaRPr lang="ru-RU" sz="2400" b="1" dirty="0" smtClean="0"/>
                    </a:p>
                    <a:p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</a:tr>
              <a:tr h="538848"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оцет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</a:tr>
              <a:tr h="538848"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сода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</a:tr>
              <a:tr h="538848"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пісок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-642938" y="0"/>
            <a:ext cx="7358063" cy="135731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endParaRPr lang="uk-UA" sz="2400" b="1" i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uk-UA" sz="2400" b="1" i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Домашнє завдання –</a:t>
            </a:r>
          </a:p>
          <a:p>
            <a:pPr algn="ctr">
              <a:defRPr/>
            </a:pPr>
            <a:r>
              <a:rPr lang="uk-UA" sz="2400" b="1" i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заповнити таблицю до кінця</a:t>
            </a:r>
          </a:p>
          <a:p>
            <a:pPr algn="ctr">
              <a:defRPr/>
            </a:pPr>
            <a:endParaRPr lang="ru-RU" sz="2000" b="1" i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-642938" y="0"/>
            <a:ext cx="7358063" cy="135731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endParaRPr lang="uk-UA" sz="2400" b="1" i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uk-UA" sz="2400" b="1" i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Домашнє завдання –</a:t>
            </a:r>
          </a:p>
          <a:p>
            <a:pPr algn="ctr">
              <a:defRPr/>
            </a:pPr>
            <a:r>
              <a:rPr lang="uk-UA" sz="2400" b="1" i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заповнити таблицю до кінця</a:t>
            </a:r>
          </a:p>
          <a:p>
            <a:pPr algn="ctr">
              <a:defRPr/>
            </a:pPr>
            <a:endParaRPr lang="ru-RU" sz="2000" b="1" i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8625" y="1428750"/>
          <a:ext cx="8429685" cy="514353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30036"/>
                <a:gridCol w="2107421"/>
                <a:gridCol w="1638665"/>
                <a:gridCol w="1539050"/>
                <a:gridCol w="1714513"/>
              </a:tblGrid>
              <a:tr h="1386436">
                <a:tc>
                  <a:txBody>
                    <a:bodyPr/>
                    <a:lstStyle/>
                    <a:p>
                      <a:r>
                        <a:rPr lang="uk-UA" dirty="0" smtClean="0"/>
                        <a:t>речовина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t </a:t>
                      </a:r>
                      <a:r>
                        <a:rPr lang="uk-UA" baseline="0" dirty="0" smtClean="0"/>
                        <a:t>плавлення</a:t>
                      </a:r>
                    </a:p>
                    <a:p>
                      <a:r>
                        <a:rPr lang="uk-UA" baseline="0" dirty="0" smtClean="0"/>
                        <a:t> (низька чи висока 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Розчинність  у воді.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 smtClean="0"/>
                        <a:t>Тип </a:t>
                      </a:r>
                      <a:r>
                        <a:rPr lang="uk-UA" dirty="0" err="1" smtClean="0"/>
                        <a:t>гратки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Вид зв’язку</a:t>
                      </a:r>
                      <a:endParaRPr lang="ru-RU" dirty="0"/>
                    </a:p>
                  </a:txBody>
                  <a:tcPr/>
                </a:tc>
              </a:tr>
              <a:tr h="733773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Сіль кухонна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Висока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Розчинна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err="1" smtClean="0"/>
                        <a:t>Йонна</a:t>
                      </a:r>
                      <a:r>
                        <a:rPr lang="uk-UA" sz="1400" dirty="0" smtClean="0"/>
                        <a:t>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err="1" smtClean="0"/>
                        <a:t>Йонний</a:t>
                      </a:r>
                      <a:endParaRPr lang="ru-RU" sz="1400" dirty="0"/>
                    </a:p>
                  </a:txBody>
                  <a:tcPr/>
                </a:tc>
              </a:tr>
              <a:tr h="695729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Цукор 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Низька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Розчинний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Молекулярна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400" dirty="0" smtClean="0"/>
                        <a:t>Міжмолекулярний полярний</a:t>
                      </a:r>
                      <a:endParaRPr lang="ru-RU" sz="1400" dirty="0"/>
                    </a:p>
                  </a:txBody>
                  <a:tcPr/>
                </a:tc>
              </a:tr>
              <a:tr h="6407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400" b="1" dirty="0" smtClean="0"/>
                        <a:t>Кисень </a:t>
                      </a:r>
                      <a:endParaRPr lang="ru-RU" sz="1400" b="1" dirty="0" smtClean="0"/>
                    </a:p>
                    <a:p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</a:tr>
              <a:tr h="562276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жир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</a:tr>
              <a:tr h="562276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сода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</a:tr>
              <a:tr h="562276">
                <a:tc>
                  <a:txBody>
                    <a:bodyPr/>
                    <a:lstStyle/>
                    <a:p>
                      <a:r>
                        <a:rPr lang="uk-UA" sz="1400" b="1" dirty="0" smtClean="0"/>
                        <a:t>пісок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-642938" y="0"/>
            <a:ext cx="7358063" cy="135731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endParaRPr lang="uk-UA" sz="2400" b="1" i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uk-UA" sz="2400" b="1" i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Підсумок уроку</a:t>
            </a:r>
          </a:p>
          <a:p>
            <a:pPr algn="ctr">
              <a:defRPr/>
            </a:pPr>
            <a:endParaRPr lang="ru-RU" sz="2000" b="1" i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8914" name="Прямоугольник 2"/>
          <p:cNvSpPr>
            <a:spLocks noChangeArrowheads="1"/>
          </p:cNvSpPr>
          <p:nvPr/>
        </p:nvSpPr>
        <p:spPr bwMode="auto">
          <a:xfrm>
            <a:off x="285750" y="1357313"/>
            <a:ext cx="7929563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ru-RU" sz="2800" b="1">
                <a:solidFill>
                  <a:schemeClr val="bg1"/>
                </a:solidFill>
              </a:rPr>
              <a:t>У якому агрегатному стані речовини мають кристалічні гратки?</a:t>
            </a:r>
          </a:p>
          <a:p>
            <a:pPr>
              <a:lnSpc>
                <a:spcPct val="80000"/>
              </a:lnSpc>
            </a:pPr>
            <a:endParaRPr lang="ru-RU" sz="2800" b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ru-RU" sz="2800" b="1">
                <a:solidFill>
                  <a:schemeClr val="bg1"/>
                </a:solidFill>
              </a:rPr>
              <a:t>Про які типи кристалічної гратки ви сьогодні дізнались?</a:t>
            </a:r>
          </a:p>
          <a:p>
            <a:pPr>
              <a:lnSpc>
                <a:spcPct val="80000"/>
              </a:lnSpc>
            </a:pPr>
            <a:endParaRPr lang="ru-RU" sz="2800" b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uk-UA" sz="2800" b="1">
                <a:solidFill>
                  <a:schemeClr val="bg1"/>
                </a:solidFill>
              </a:rPr>
              <a:t>Назвіть характерні властивості речовин 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uk-UA" sz="2800" b="1">
                <a:solidFill>
                  <a:schemeClr val="bg1"/>
                </a:solidFill>
              </a:rPr>
              <a:t>з йонною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uk-UA" sz="2800" b="1">
                <a:solidFill>
                  <a:schemeClr val="bg1"/>
                </a:solidFill>
              </a:rPr>
              <a:t>атомною 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uk-UA" sz="2800" b="1">
                <a:solidFill>
                  <a:schemeClr val="bg1"/>
                </a:solidFill>
              </a:rPr>
              <a:t>молекулярною </a:t>
            </a:r>
          </a:p>
          <a:p>
            <a:pPr>
              <a:lnSpc>
                <a:spcPct val="80000"/>
              </a:lnSpc>
            </a:pPr>
            <a:r>
              <a:rPr lang="uk-UA" sz="2800" b="1">
                <a:solidFill>
                  <a:schemeClr val="bg1"/>
                </a:solidFill>
              </a:rPr>
              <a:t>кристалічними гратками.</a:t>
            </a:r>
          </a:p>
          <a:p>
            <a:pPr>
              <a:lnSpc>
                <a:spcPct val="80000"/>
              </a:lnSpc>
            </a:pPr>
            <a:endParaRPr lang="uk-UA" sz="2800" b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uk-UA" sz="2800" b="1">
                <a:solidFill>
                  <a:schemeClr val="bg1"/>
                </a:solidFill>
              </a:rPr>
              <a:t>Чи залежать властивості речовин від їх будови?</a:t>
            </a:r>
            <a:br>
              <a:rPr lang="uk-UA" sz="2800" b="1">
                <a:solidFill>
                  <a:schemeClr val="bg1"/>
                </a:solidFill>
              </a:rPr>
            </a:br>
            <a:r>
              <a:rPr lang="uk-UA" sz="2800" b="1">
                <a:solidFill>
                  <a:schemeClr val="bg1"/>
                </a:solidFill>
              </a:rPr>
              <a:t> </a:t>
            </a:r>
            <a:endParaRPr lang="ru-RU" sz="2800" b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endParaRPr lang="uk-UA" sz="2800" b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endParaRPr lang="ru-RU" sz="2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Прямоугольник 2"/>
          <p:cNvSpPr>
            <a:spLocks noChangeArrowheads="1"/>
          </p:cNvSpPr>
          <p:nvPr/>
        </p:nvSpPr>
        <p:spPr bwMode="auto">
          <a:xfrm>
            <a:off x="285750" y="1571625"/>
            <a:ext cx="850106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4000" b="1" i="1">
                <a:solidFill>
                  <a:schemeClr val="bg1"/>
                </a:solidFill>
              </a:rPr>
              <a:t>Якщо ми знаємо </a:t>
            </a:r>
            <a:r>
              <a:rPr lang="ru-RU" sz="4000" b="1" i="1" u="sng">
                <a:solidFill>
                  <a:srgbClr val="C00000"/>
                </a:solidFill>
              </a:rPr>
              <a:t>будову</a:t>
            </a:r>
            <a:r>
              <a:rPr lang="ru-RU" sz="4000" b="1" i="1">
                <a:solidFill>
                  <a:srgbClr val="C00000"/>
                </a:solidFill>
              </a:rPr>
              <a:t> </a:t>
            </a:r>
            <a:r>
              <a:rPr lang="ru-RU" sz="4000" b="1" i="1">
                <a:solidFill>
                  <a:schemeClr val="bg1"/>
                </a:solidFill>
              </a:rPr>
              <a:t>речовиними, ми можемо передбачити її </a:t>
            </a:r>
            <a:r>
              <a:rPr lang="ru-RU" sz="4000" b="1" i="1" u="sng">
                <a:solidFill>
                  <a:srgbClr val="C00000"/>
                </a:solidFill>
              </a:rPr>
              <a:t>властивості</a:t>
            </a:r>
            <a:r>
              <a:rPr lang="ru-RU" sz="4000" b="1" i="1">
                <a:solidFill>
                  <a:srgbClr val="C00000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ru-RU" sz="4000" b="1" i="1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4000" b="1" i="1">
                <a:solidFill>
                  <a:schemeClr val="bg1"/>
                </a:solidFill>
              </a:rPr>
              <a:t>Якщо ми занємо </a:t>
            </a:r>
            <a:r>
              <a:rPr lang="ru-RU" sz="4000" b="1" i="1" u="sng">
                <a:solidFill>
                  <a:srgbClr val="30AE12"/>
                </a:solidFill>
              </a:rPr>
              <a:t>властивост</a:t>
            </a:r>
            <a:r>
              <a:rPr lang="ru-RU" sz="4000" b="1" i="1">
                <a:solidFill>
                  <a:srgbClr val="30AE12"/>
                </a:solidFill>
              </a:rPr>
              <a:t>і</a:t>
            </a:r>
            <a:r>
              <a:rPr lang="ru-RU" sz="4000" b="1" i="1">
                <a:solidFill>
                  <a:schemeClr val="bg1"/>
                </a:solidFill>
              </a:rPr>
              <a:t> речовини, ми можем передбачити її</a:t>
            </a:r>
            <a:r>
              <a:rPr lang="ru-RU" sz="4000" b="1" i="1">
                <a:solidFill>
                  <a:srgbClr val="C00000"/>
                </a:solidFill>
              </a:rPr>
              <a:t> </a:t>
            </a:r>
            <a:r>
              <a:rPr lang="ru-RU" sz="4000" b="1" i="1" u="sng">
                <a:solidFill>
                  <a:srgbClr val="30AE12"/>
                </a:solidFill>
              </a:rPr>
              <a:t>будову</a:t>
            </a:r>
            <a:endParaRPr lang="ru-RU" sz="2800" b="1" i="1" u="sng">
              <a:solidFill>
                <a:srgbClr val="30AE12"/>
              </a:solidFill>
              <a:sym typeface="Symbol" pitchFamily="18" charset="2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285750"/>
            <a:ext cx="5972175" cy="11430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ru-RU" sz="2000" b="1" i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428625"/>
            <a:ext cx="6858000" cy="6429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uk-UA" sz="2800" b="1" kern="0" dirty="0">
                <a:solidFill>
                  <a:schemeClr val="accent6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       ВИСНОВОК </a:t>
            </a:r>
            <a:r>
              <a:rPr lang="ru-RU" sz="4300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300" kern="0" dirty="0">
                <a:solidFill>
                  <a:schemeClr val="accent6"/>
                </a:solidFill>
                <a:latin typeface="+mj-lt"/>
                <a:ea typeface="+mj-ea"/>
                <a:cs typeface="+mj-cs"/>
              </a:rPr>
            </a:br>
            <a:endParaRPr lang="ru-RU" sz="43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99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imiaBlu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HimiaBlue</Template>
  <TotalTime>491</TotalTime>
  <Words>828</Words>
  <Application>Microsoft Office PowerPoint</Application>
  <PresentationFormat>Экран (4:3)</PresentationFormat>
  <Paragraphs>223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HimiaBlue</vt:lpstr>
      <vt:lpstr>Будова речовини Кристалічні гратки</vt:lpstr>
      <vt:lpstr>Слайд 2</vt:lpstr>
      <vt:lpstr>речовина</vt:lpstr>
      <vt:lpstr>вода</vt:lpstr>
      <vt:lpstr>Слайд 5</vt:lpstr>
      <vt:lpstr>Аморфні речовини</vt:lpstr>
      <vt:lpstr>Кристалічні речовини</vt:lpstr>
      <vt:lpstr>Кристалічні гратки</vt:lpstr>
      <vt:lpstr>Типи кристалічних граток</vt:lpstr>
      <vt:lpstr>висновок</vt:lpstr>
      <vt:lpstr>Слайд 11</vt:lpstr>
      <vt:lpstr> Атомні кристалічні гратки</vt:lpstr>
      <vt:lpstr>Слайд 13</vt:lpstr>
      <vt:lpstr>Слайд 14</vt:lpstr>
      <vt:lpstr>    кухонна сіль </vt:lpstr>
      <vt:lpstr>Слайд 16</vt:lpstr>
      <vt:lpstr>Слайд 17</vt:lpstr>
      <vt:lpstr>Слайд 18</vt:lpstr>
      <vt:lpstr>Закресліть речовини , що мають                     однакову кристалічну гратку.</vt:lpstr>
      <vt:lpstr>Закресліть речовини , що мають                                                          однакову кристалічну гратку.</vt:lpstr>
      <vt:lpstr>Слайд 21</vt:lpstr>
      <vt:lpstr>Слайд 22</vt:lpstr>
      <vt:lpstr>Слайд 23</vt:lpstr>
      <vt:lpstr>Слайд 24</vt:lpstr>
    </vt:vector>
  </TitlesOfParts>
  <Company>Melkosoft1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Кристалічні гратки</dc:title>
  <dc:creator>Loner-XP1</dc:creator>
  <cp:lastModifiedBy>Пользователь Windows</cp:lastModifiedBy>
  <cp:revision>61</cp:revision>
  <dcterms:created xsi:type="dcterms:W3CDTF">2011-04-12T13:09:19Z</dcterms:created>
  <dcterms:modified xsi:type="dcterms:W3CDTF">2016-12-05T05:02:00Z</dcterms:modified>
</cp:coreProperties>
</file>