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34"/>
  </p:notesMasterIdLst>
  <p:sldIdLst>
    <p:sldId id="261" r:id="rId2"/>
    <p:sldId id="256" r:id="rId3"/>
    <p:sldId id="257" r:id="rId4"/>
    <p:sldId id="258" r:id="rId5"/>
    <p:sldId id="259" r:id="rId6"/>
    <p:sldId id="260" r:id="rId7"/>
    <p:sldId id="262" r:id="rId8"/>
    <p:sldId id="277" r:id="rId9"/>
    <p:sldId id="263" r:id="rId10"/>
    <p:sldId id="278" r:id="rId11"/>
    <p:sldId id="264" r:id="rId12"/>
    <p:sldId id="279" r:id="rId13"/>
    <p:sldId id="265" r:id="rId14"/>
    <p:sldId id="280" r:id="rId15"/>
    <p:sldId id="267" r:id="rId16"/>
    <p:sldId id="281" r:id="rId17"/>
    <p:sldId id="266" r:id="rId18"/>
    <p:sldId id="282" r:id="rId19"/>
    <p:sldId id="268" r:id="rId20"/>
    <p:sldId id="269" r:id="rId21"/>
    <p:sldId id="270" r:id="rId22"/>
    <p:sldId id="271" r:id="rId23"/>
    <p:sldId id="272" r:id="rId24"/>
    <p:sldId id="273" r:id="rId25"/>
    <p:sldId id="274" r:id="rId26"/>
    <p:sldId id="275" r:id="rId27"/>
    <p:sldId id="276" r:id="rId28"/>
    <p:sldId id="287" r:id="rId29"/>
    <p:sldId id="285" r:id="rId30"/>
    <p:sldId id="284" r:id="rId31"/>
    <p:sldId id="288" r:id="rId32"/>
    <p:sldId id="289" r:id="rId3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1426" y="-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6" d="100"/>
          <a:sy n="56" d="100"/>
        </p:scale>
        <p:origin x="-2886" y="-84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uk-UA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6FC963C-B1FC-48D3-92AE-E29F17CA24C5}" type="datetimeFigureOut">
              <a:rPr lang="uk-UA" smtClean="0"/>
              <a:t>29.03.2025</a:t>
            </a:fld>
            <a:endParaRPr lang="uk-UA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uk-UA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uk-UA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36FB78A-705C-4EE0-ACD6-29EB6D570D0A}" type="slidenum">
              <a:rPr lang="uk-UA" smtClean="0"/>
              <a:t>‹#›</a:t>
            </a:fld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12286711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A9DFEB-CF00-47D1-8FEA-C33D90D6E072}" type="datetime1">
              <a:rPr lang="ru-RU" smtClean="0"/>
              <a:t>29.03.2025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Савчук О.М. Київ 2014 ЗШ №151</a:t>
            </a:r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93A5D3-48FF-422E-A9DA-2B3C0464C45F}" type="datetime1">
              <a:rPr lang="ru-RU" smtClean="0"/>
              <a:t>29.03.2025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Савчук О.М. Київ 2014 ЗШ №151</a:t>
            </a:r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6F0B3D-6E22-4586-B721-EC6C0E0075FB}" type="datetime1">
              <a:rPr lang="ru-RU" smtClean="0"/>
              <a:t>29.03.2025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Савчук О.М. Київ 2014 ЗШ №151</a:t>
            </a:r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EECBA3-4544-43D0-A625-654A16E12EE3}" type="datetime1">
              <a:rPr lang="ru-RU" smtClean="0"/>
              <a:t>29.03.2025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Савчук О.М. Київ 2014 ЗШ №151</a:t>
            </a:r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8DD6D2-5BE1-4ADE-B631-1795D9314816}" type="datetime1">
              <a:rPr lang="ru-RU" smtClean="0"/>
              <a:t>29.03.2025</a:t>
            </a:fld>
            <a:endParaRPr lang="ru-RU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Савчук О.М. Київ 2014 ЗШ №151</a:t>
            </a:r>
            <a:endParaRPr lang="ru-RU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67226-FD05-42C6-B965-A72E15DEB5D0}" type="datetime1">
              <a:rPr lang="ru-RU" smtClean="0"/>
              <a:t>29.03.2025</a:t>
            </a:fld>
            <a:endParaRPr lang="ru-RU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Савчук О.М. Київ 2014 ЗШ №151</a:t>
            </a:r>
            <a:endParaRPr lang="ru-RU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D54213-FCAC-4CFB-A75C-AEE9ACE801B0}" type="datetime1">
              <a:rPr lang="ru-RU" smtClean="0"/>
              <a:t>29.03.2025</a:t>
            </a:fld>
            <a:endParaRPr lang="ru-RU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Савчук О.М. Київ 2014 ЗШ №151</a:t>
            </a:r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CB7744-D2C9-4404-87E1-5EA3B59AA49D}" type="datetime1">
              <a:rPr lang="ru-RU" smtClean="0"/>
              <a:t>29.03.2025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Савчук О.М. Київ 2014 ЗШ №151</a:t>
            </a:r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F25A55-FA14-4C8B-8886-42743051688A}" type="datetime1">
              <a:rPr lang="ru-RU" smtClean="0"/>
              <a:t>29.03.2025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Савчук О.М. Київ 2014 ЗШ №151</a:t>
            </a:r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02FAA9-AC60-4D98-8107-18E25F836D0D}" type="datetime1">
              <a:rPr lang="ru-RU" smtClean="0"/>
              <a:t>29.03.2025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Савчук О.М. Київ 2014 ЗШ №151</a:t>
            </a:r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E8FD9E-5978-498D-9728-3694228A7B6B}" type="datetime1">
              <a:rPr lang="ru-RU" smtClean="0"/>
              <a:t>29.03.2025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Савчук О.М. Київ 2014 ЗШ №151</a:t>
            </a:r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FAA2A798-DF58-4F14-A3B4-666145A72770}" type="datetime1">
              <a:rPr lang="ru-RU" smtClean="0"/>
              <a:t>29.03.2025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ru-RU" smtClean="0"/>
              <a:t>Савчук О.М. Київ 2014 ЗШ №151</a:t>
            </a:r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iming>
    <p:tnLst>
      <p:par>
        <p:cTn id="1" dur="indefinite" restart="never" nodeType="tmRoot"/>
      </p:par>
    </p:tnLst>
  </p:timing>
  <p:hf hdr="0" dt="0"/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ua-referat.com/%D0%92%D1%96%D0%BD" TargetMode="External"/><Relationship Id="rId2" Type="http://schemas.openxmlformats.org/officeDocument/2006/relationships/hyperlink" Target="http://ua-referat.com/%D0%86%D1%81%D0%BD%D1%83%D0%B2%D0%B0%D0%BD%D0%BD%D1%8F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ua-referat.com/%D0%9F%D1%80%D0%BE%D1%86%D0%B5%D1%81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://ua-referat.com/%D0%92%D0%BE%D0%B4%D0%B0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" Target="slide3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://ua-referat.com/%D0%9F%D1%80%D0%BE%D1%86%D0%B5%D1%81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3.png"/><Relationship Id="rId4" Type="http://schemas.openxmlformats.org/officeDocument/2006/relationships/slide" Target="slide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ua-referat.com/%D0%9C%D0%B0%D0%BB%D1%96" TargetMode="External"/><Relationship Id="rId2" Type="http://schemas.openxmlformats.org/officeDocument/2006/relationships/hyperlink" Target="http://ua-referat.com/%D0%90%D0%BD%D1%82%D0%B8%D1%81%D0%B5%D0%BF%D1%82%D0%B8%D0%BA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ua-referat.com/%D0%90%D0%BD%D0%B5%D0%BC%D1%96%D1%97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6.png"/><Relationship Id="rId4" Type="http://schemas.openxmlformats.org/officeDocument/2006/relationships/slide" Target="slide10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agronomist.in.ua/gorodnictvo/shkidniki/xvorobi-i-shkidniki-solodkogo-percyu.html" TargetMode="External"/><Relationship Id="rId2" Type="http://schemas.openxmlformats.org/officeDocument/2006/relationships/hyperlink" Target="http://agronomist.in.ua/sad/fruktovi-dereva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28.xml"/><Relationship Id="rId7" Type="http://schemas.openxmlformats.org/officeDocument/2006/relationships/image" Target="../media/image10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Relationship Id="rId6" Type="http://schemas.openxmlformats.org/officeDocument/2006/relationships/slide" Target="slide12.xml"/><Relationship Id="rId5" Type="http://schemas.openxmlformats.org/officeDocument/2006/relationships/image" Target="../media/image9.jpeg"/><Relationship Id="rId4" Type="http://schemas.openxmlformats.org/officeDocument/2006/relationships/image" Target="../media/image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uk.wikipedia.org/wiki/%D0%9C%D1%96%D0%BD%D0%B5%D1%80%D0%B0%D0%BB%D1%8C%D0%BD%D1%96_%D0%B2%D0%BE%D0%B4%D0%B8" TargetMode="External"/><Relationship Id="rId7" Type="http://schemas.openxmlformats.org/officeDocument/2006/relationships/slide" Target="slide28.xml"/><Relationship Id="rId2" Type="http://schemas.openxmlformats.org/officeDocument/2006/relationships/hyperlink" Target="https://uk.wikipedia.org/wiki/%D2%90%D0%BB%D1%8F%D1%83%D0%B1%D0%B5%D1%80_%D0%99%D0%BE%D0%B3%D0%B0%D0%BD%D0%BD_%D0%A0%D1%83%D0%B4%D0%BE%D0%BB%D1%8C%D1%84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uk.wikipedia.org/wiki/%D0%9C%D0%B5%D0%B4%D0%B8%D1%86%D0%B8%D0%BD%D0%B0" TargetMode="External"/><Relationship Id="rId5" Type="http://schemas.openxmlformats.org/officeDocument/2006/relationships/hyperlink" Target="https://uk.wikipedia.org/wiki/%D0%A5%D0%BB%D0%BE%D1%80%D0%B8%D0%B4_%D0%BD%D0%B0%D1%82%D1%80%D1%96%D1%8E" TargetMode="External"/><Relationship Id="rId4" Type="http://schemas.openxmlformats.org/officeDocument/2006/relationships/hyperlink" Target="https://uk.wikipedia.org/wiki/%D0%A1%D1%96%D1%80%D1%87%D0%B0%D0%BD%D0%B0_%D0%BA%D0%B8%D1%81%D0%BB%D0%BE%D1%82%D0%B0" TargetMode="Externa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4.png"/><Relationship Id="rId5" Type="http://schemas.openxmlformats.org/officeDocument/2006/relationships/slide" Target="slide14.xml"/><Relationship Id="rId4" Type="http://schemas.openxmlformats.org/officeDocument/2006/relationships/image" Target="../media/image1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uk.wikipedia.org/wiki/%D0%90%D0%BB%D0%B5%D0%B1%D0%B0%D1%81%D1%82%D1%80" TargetMode="External"/><Relationship Id="rId2" Type="http://schemas.openxmlformats.org/officeDocument/2006/relationships/hyperlink" Target="https://uk.wikipedia.org/wiki/%D0%94%D0%BE%D0%B1%D1%80%D0%B8%D0%B2%D0%BE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uk.wikipedia.org/wiki/%D0%90%D0%BD%D0%B3%D1%96%D0%B4%D1%80%D0%B8%D1%82" TargetMode="External"/><Relationship Id="rId4" Type="http://schemas.openxmlformats.org/officeDocument/2006/relationships/hyperlink" Target="https://uk.wikipedia.org/w/index.php?title=%D0%9A%D0%B5%D1%80%D0%B0%D0%BC%D1%96%D1%87%D0%BD%D0%B5_%D0%B2%D0%B8%D1%80%D0%BE%D0%B1%D0%BD%D0%B8%D1%86%D1%82%D0%B2%D0%BE&amp;action=edit&amp;redlink=1" TargetMode="Externa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" Target="slide16.xml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uk.wikipedia.org/w/index.php?title=%D0%A1%D0%BA%D0%BB%D0%BE%D1%80%D0%BE%D0%B1%D0%BD%D0%B0_%D0%BF%D1%80%D0%BE%D0%BC%D0%B8%D1%81%D0%BB%D0%BE%D0%B2%D1%96%D1%81%D1%82%D1%8C&amp;action=edit&amp;redlink=1" TargetMode="External"/><Relationship Id="rId2" Type="http://schemas.openxmlformats.org/officeDocument/2006/relationships/hyperlink" Target="https://uk.wikipedia.org/wiki/%D0%92%D0%BE%D0%B4%D0%B0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uk.wikipedia.org/w/index.php?title=%D0%9F%D0%B0%D0%BF%D0%B5%D1%80%D0%BE%D0%B2%D0%B0_%D0%BF%D1%80%D0%BE%D0%BC%D0%B8%D1%81%D0%BB%D0%BE%D0%B2%D0%BE%D1%96%D1%81%D1%82%D1%8C&amp;action=edit&amp;redlink=1" TargetMode="External"/><Relationship Id="rId5" Type="http://schemas.openxmlformats.org/officeDocument/2006/relationships/hyperlink" Target="https://uk.wikipedia.org/wiki/%D0%A2%D0%B5%D0%BA%D1%81%D1%82%D0%B8%D0%BB%D1%8C%D0%BD%D0%B0_%D0%BF%D1%80%D0%BE%D0%BC%D0%B8%D1%81%D0%BB%D0%BE%D0%B2%D1%96%D1%81%D1%82%D1%8C" TargetMode="External"/><Relationship Id="rId4" Type="http://schemas.openxmlformats.org/officeDocument/2006/relationships/hyperlink" Target="https://uk.wikipedia.org/w/index.php?title=%D0%9C%D0%B8%D0%BB%D0%BE%D0%B2%D0%B0%D1%80%D0%BD%D0%B0_%D0%BF%D1%80%D0%BE%D0%BC%D0%B8%D1%81%D0%BB%D0%BE%D0%B2%D1%96%D1%81%D1%82%D1%8C&amp;action=edit&amp;redlink=1" TargetMode="Externa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" Target="slide18.xml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" Target="slide26.xml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" Target="slide25.xml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" Target="slide11.xml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4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4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4.xml"/><Relationship Id="rId4" Type="http://schemas.openxmlformats.org/officeDocument/2006/relationships/slide" Target="slide13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slide" Target="slide5.xml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dirty="0" smtClean="0"/>
              <a:t>Савчук О.М. </a:t>
            </a:r>
            <a:r>
              <a:rPr lang="ru-RU" dirty="0" err="1" smtClean="0"/>
              <a:t>Київ</a:t>
            </a:r>
            <a:r>
              <a:rPr lang="ru-RU" dirty="0" smtClean="0"/>
              <a:t> </a:t>
            </a:r>
            <a:r>
              <a:rPr lang="ru-RU" dirty="0" smtClean="0"/>
              <a:t>2025 </a:t>
            </a:r>
            <a:r>
              <a:rPr lang="ru-RU" dirty="0" err="1" smtClean="0"/>
              <a:t>ліцей</a:t>
            </a:r>
            <a:r>
              <a:rPr lang="ru-RU" dirty="0" smtClean="0"/>
              <a:t> </a:t>
            </a:r>
            <a:r>
              <a:rPr lang="ru-RU" dirty="0" smtClean="0"/>
              <a:t>№151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1</a:t>
            </a:fld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611560" y="731520"/>
            <a:ext cx="8064896" cy="3474720"/>
          </a:xfrm>
          <a:ln>
            <a:solidFill>
              <a:srgbClr val="7030A0"/>
            </a:solidFill>
          </a:ln>
        </p:spPr>
        <p:txBody>
          <a:bodyPr>
            <a:normAutofit fontScale="85000" lnSpcReduction="10000"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uk-UA" sz="4800" b="1" dirty="0" smtClean="0">
                <a:ln>
                  <a:solidFill>
                    <a:srgbClr val="0070C0"/>
                  </a:solidFill>
                </a:ln>
                <a:solidFill>
                  <a:srgbClr val="0070C0"/>
                </a:solidFill>
              </a:rPr>
              <a:t>Тема</a:t>
            </a:r>
          </a:p>
          <a:p>
            <a:pPr marL="0" indent="0">
              <a:buNone/>
            </a:pPr>
            <a:r>
              <a:rPr lang="uk-UA" sz="4800" b="1" i="1" dirty="0" smtClean="0">
                <a:ln>
                  <a:solidFill>
                    <a:srgbClr val="00B0F0"/>
                  </a:solidFill>
                </a:ln>
                <a:solidFill>
                  <a:srgbClr val="0070C0"/>
                </a:solidFill>
              </a:rPr>
              <a:t>Кристалогідрати. Формування систематичних назв.</a:t>
            </a:r>
          </a:p>
          <a:p>
            <a:pPr marL="0" indent="0">
              <a:buNone/>
            </a:pPr>
            <a:r>
              <a:rPr lang="uk-UA" sz="4800" b="1" i="1" dirty="0" smtClean="0">
                <a:ln>
                  <a:solidFill>
                    <a:srgbClr val="00B0F0"/>
                  </a:solidFill>
                </a:ln>
                <a:solidFill>
                  <a:srgbClr val="0070C0"/>
                </a:solidFill>
              </a:rPr>
              <a:t> Значення кристалогідратів.</a:t>
            </a:r>
            <a:endParaRPr lang="uk-UA" sz="4800" b="1" i="1" dirty="0">
              <a:ln>
                <a:solidFill>
                  <a:srgbClr val="00B0F0"/>
                </a:solidFill>
              </a:ln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25862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11560" y="1268760"/>
            <a:ext cx="8136904" cy="4370040"/>
          </a:xfrm>
        </p:spPr>
        <p:txBody>
          <a:bodyPr>
            <a:noAutofit/>
          </a:bodyPr>
          <a:lstStyle/>
          <a:p>
            <a:pPr algn="l"/>
            <a:r>
              <a:rPr lang="uk-UA" sz="4800" dirty="0" smtClean="0">
                <a:ln>
                  <a:solidFill>
                    <a:srgbClr val="0070C0"/>
                  </a:solidFill>
                </a:ln>
              </a:rPr>
              <a:t>Мета </a:t>
            </a:r>
            <a:endParaRPr lang="uk-UA" sz="4800" dirty="0" smtClean="0">
              <a:ln>
                <a:solidFill>
                  <a:srgbClr val="0070C0"/>
                </a:solidFill>
              </a:ln>
            </a:endParaRPr>
          </a:p>
          <a:p>
            <a:pPr algn="l"/>
            <a:r>
              <a:rPr lang="uk-UA" sz="28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1"/>
                </a:solidFill>
              </a:rPr>
              <a:t>Ознайомити учнів із особливим класом сполук -  кристалогідратами. Дати поняття - кристалізаційна вода. тривіальні та систематичні назви кристалогідратів. Значення кристалогідратів в природі та практичній діяльності людини. Навчити виконувати розрахунки пов'язані з визначенням формули кристалогідратів.</a:t>
            </a:r>
            <a:endParaRPr lang="uk-UA" sz="280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chemeClr val="tx1"/>
              </a:solidFill>
            </a:endParaRPr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dirty="0" smtClean="0"/>
              <a:t>Савчук О.М. </a:t>
            </a:r>
            <a:r>
              <a:rPr lang="ru-RU" dirty="0" err="1" smtClean="0"/>
              <a:t>Київ</a:t>
            </a:r>
            <a:r>
              <a:rPr lang="ru-RU" dirty="0" smtClean="0"/>
              <a:t> </a:t>
            </a:r>
            <a:r>
              <a:rPr lang="ru-RU" dirty="0" smtClean="0"/>
              <a:t>2025 </a:t>
            </a:r>
            <a:r>
              <a:rPr lang="ru-RU" dirty="0" err="1" smtClean="0"/>
              <a:t>ліцей</a:t>
            </a:r>
            <a:r>
              <a:rPr lang="ru-RU" dirty="0" smtClean="0"/>
              <a:t> </a:t>
            </a:r>
            <a:r>
              <a:rPr lang="ru-RU" dirty="0" smtClean="0"/>
              <a:t>№151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2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569296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dirty="0" smtClean="0"/>
              <a:t>Савчук О.М. </a:t>
            </a:r>
            <a:r>
              <a:rPr lang="ru-RU" dirty="0" err="1" smtClean="0"/>
              <a:t>Київ</a:t>
            </a:r>
            <a:r>
              <a:rPr lang="ru-RU" dirty="0" smtClean="0"/>
              <a:t> </a:t>
            </a:r>
            <a:r>
              <a:rPr lang="ru-RU" dirty="0" smtClean="0"/>
              <a:t>2025 </a:t>
            </a:r>
            <a:r>
              <a:rPr lang="ru-RU" dirty="0" err="1" smtClean="0"/>
              <a:t>ліцей</a:t>
            </a:r>
            <a:r>
              <a:rPr lang="ru-RU" dirty="0" smtClean="0"/>
              <a:t> </a:t>
            </a:r>
            <a:r>
              <a:rPr lang="ru-RU" dirty="0" smtClean="0"/>
              <a:t>№151</a:t>
            </a:r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3</a:t>
            </a:fld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274638"/>
            <a:ext cx="8928992" cy="1143000"/>
          </a:xfrm>
        </p:spPr>
        <p:txBody>
          <a:bodyPr>
            <a:normAutofit fontScale="90000"/>
          </a:bodyPr>
          <a:lstStyle/>
          <a:p>
            <a:pPr algn="l"/>
            <a:r>
              <a:rPr lang="uk-UA" dirty="0" smtClean="0"/>
              <a:t> </a:t>
            </a:r>
            <a:r>
              <a:rPr lang="uk-UA" dirty="0">
                <a:ln>
                  <a:solidFill>
                    <a:srgbClr val="0070C0"/>
                  </a:solidFill>
                </a:ln>
              </a:rPr>
              <a:t>ІСТОРІЯ </a:t>
            </a:r>
            <a:r>
              <a:rPr lang="uk-UA" dirty="0" smtClean="0">
                <a:ln>
                  <a:solidFill>
                    <a:srgbClr val="0070C0"/>
                  </a:solidFill>
                </a:ln>
              </a:rPr>
              <a:t>ВИВЧЕННЯ  КРИСТАЛОГІДРАТІВ</a:t>
            </a:r>
            <a:r>
              <a:rPr lang="ru-RU" dirty="0">
                <a:ln>
                  <a:solidFill>
                    <a:srgbClr val="0070C0"/>
                  </a:solidFill>
                </a:ln>
              </a:rPr>
              <a:t/>
            </a:r>
            <a:br>
              <a:rPr lang="ru-RU" dirty="0">
                <a:ln>
                  <a:solidFill>
                    <a:srgbClr val="0070C0"/>
                  </a:solidFill>
                </a:ln>
              </a:rPr>
            </a:br>
            <a:endParaRPr lang="uk-UA" dirty="0">
              <a:ln>
                <a:solidFill>
                  <a:srgbClr val="0070C0"/>
                </a:solidFill>
              </a:ln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043608" y="1772816"/>
            <a:ext cx="7776864" cy="4104456"/>
          </a:xfrm>
        </p:spPr>
        <p:txBody>
          <a:bodyPr>
            <a:normAutofit fontScale="92500"/>
          </a:bodyPr>
          <a:lstStyle/>
          <a:p>
            <a:r>
              <a:rPr lang="uk-UA" dirty="0" smtClean="0"/>
              <a:t>1828 </a:t>
            </a:r>
            <a:r>
              <a:rPr lang="uk-UA" dirty="0"/>
              <a:t>р. Ф. Рюдбергер довів </a:t>
            </a:r>
            <a:r>
              <a:rPr lang="uk-UA" dirty="0">
                <a:hlinkClick r:id="rId2" tooltip="Існування"/>
              </a:rPr>
              <a:t>існування</a:t>
            </a:r>
            <a:r>
              <a:rPr lang="uk-UA" dirty="0"/>
              <a:t> гідратів спирту. 1865 р. </a:t>
            </a:r>
            <a:r>
              <a:rPr lang="uk-UA" dirty="0" smtClean="0"/>
              <a:t>припущення </a:t>
            </a:r>
            <a:r>
              <a:rPr lang="uk-UA" dirty="0"/>
              <a:t>про існування у водних розчинах гідратів висловлено і </a:t>
            </a:r>
            <a:r>
              <a:rPr lang="uk-UA" dirty="0" smtClean="0"/>
              <a:t>обґрунтовано Д. І. Менделєєвим</a:t>
            </a:r>
            <a:r>
              <a:rPr lang="uk-UA" dirty="0"/>
              <a:t>. </a:t>
            </a:r>
            <a:endParaRPr lang="uk-UA" dirty="0" smtClean="0"/>
          </a:p>
          <a:p>
            <a:r>
              <a:rPr lang="uk-UA" dirty="0" smtClean="0">
                <a:hlinkClick r:id="rId3" tooltip="Він"/>
              </a:rPr>
              <a:t>Він</a:t>
            </a:r>
            <a:r>
              <a:rPr lang="uk-UA" dirty="0"/>
              <a:t> вивчав взаємодію спирту з водою і зробив висновок про утворення певних сполук. Він вважав, що розчинення - не тільки фізичний, але і хімічний </a:t>
            </a:r>
            <a:r>
              <a:rPr lang="uk-UA" dirty="0">
                <a:hlinkClick r:id="rId4" tooltip="Процес"/>
              </a:rPr>
              <a:t>процес</a:t>
            </a:r>
            <a:r>
              <a:rPr lang="uk-UA" dirty="0"/>
              <a:t> -  речовини, що розчиняються у воді, утворюють з нею з'єднання.</a:t>
            </a:r>
            <a:endParaRPr lang="ru-RU" dirty="0"/>
          </a:p>
          <a:p>
            <a:r>
              <a:rPr lang="uk-UA" dirty="0"/>
              <a:t>1880 р . Л. Пруст ввів поняття «гідрати» як особливі з'єднання розчиненої речовини з водою.</a:t>
            </a:r>
            <a:endParaRPr lang="ru-RU" dirty="0"/>
          </a:p>
          <a:p>
            <a:r>
              <a:rPr lang="uk-UA" dirty="0"/>
              <a:t>У 1889 р. систематичне вивчення кристалогідратів почалося з класичних робіт Б. Розебома над </a:t>
            </a:r>
            <a:r>
              <a:rPr lang="uk-UA" dirty="0" smtClean="0"/>
              <a:t>кристалогідратами.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21158282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dirty="0" smtClean="0"/>
              <a:t>Савчук О.М. </a:t>
            </a:r>
            <a:r>
              <a:rPr lang="ru-RU" dirty="0" err="1" smtClean="0"/>
              <a:t>Київ</a:t>
            </a:r>
            <a:r>
              <a:rPr lang="ru-RU" dirty="0" smtClean="0"/>
              <a:t> </a:t>
            </a:r>
            <a:r>
              <a:rPr lang="ru-RU" dirty="0" smtClean="0"/>
              <a:t>2025 </a:t>
            </a:r>
            <a:r>
              <a:rPr lang="ru-RU" dirty="0" err="1" smtClean="0"/>
              <a:t>ліцей</a:t>
            </a:r>
            <a:r>
              <a:rPr lang="ru-RU" dirty="0" smtClean="0"/>
              <a:t> </a:t>
            </a:r>
            <a:r>
              <a:rPr lang="ru-RU" dirty="0" smtClean="0"/>
              <a:t>№151</a:t>
            </a:r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4</a:t>
            </a:fld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dirty="0">
                <a:ln>
                  <a:solidFill>
                    <a:srgbClr val="0070C0"/>
                  </a:solidFill>
                </a:ln>
              </a:rPr>
              <a:t>ТЕРМІНОЛОГІЯ КРИСТАЛОГІДРАТІВ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>
            <a:normAutofit fontScale="92500" lnSpcReduction="20000"/>
          </a:bodyPr>
          <a:lstStyle/>
          <a:p>
            <a:r>
              <a:rPr lang="uk-UA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Гідрати</a:t>
            </a:r>
            <a:r>
              <a:rPr lang="uk-UA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uk-UA" dirty="0"/>
              <a:t>- продукти приєднання води (гідратації) до молекул, атомів, йонів. Вони можуть бути тверді, рідкі та газоподібні рідше.</a:t>
            </a:r>
            <a:endParaRPr lang="ru-RU" dirty="0"/>
          </a:p>
          <a:p>
            <a:r>
              <a:rPr lang="uk-UA" dirty="0"/>
              <a:t>Тверді гідрати, мають свою назву - </a:t>
            </a:r>
            <a:r>
              <a:rPr lang="uk-UA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кристалогідрати</a:t>
            </a:r>
            <a:r>
              <a:rPr lang="uk-UA" dirty="0"/>
              <a:t>.</a:t>
            </a:r>
            <a:endParaRPr lang="ru-RU" dirty="0"/>
          </a:p>
          <a:p>
            <a:r>
              <a:rPr lang="uk-UA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Кристалогідрати</a:t>
            </a:r>
            <a:r>
              <a:rPr lang="uk-UA" dirty="0" smtClean="0"/>
              <a:t> </a:t>
            </a:r>
            <a:r>
              <a:rPr lang="uk-UA" dirty="0"/>
              <a:t>- це кристалічні речовини, що містять у своєму складі окремі молекули води або їх агломерати.</a:t>
            </a:r>
            <a:endParaRPr lang="ru-RU" dirty="0"/>
          </a:p>
          <a:p>
            <a:r>
              <a:rPr lang="uk-UA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Кристалізаційна </a:t>
            </a:r>
            <a:r>
              <a:rPr lang="uk-UA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hlinkClick r:id="rId2" tooltip="Вода"/>
              </a:rPr>
              <a:t>вода</a:t>
            </a:r>
            <a:r>
              <a:rPr lang="uk-UA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uk-UA" dirty="0"/>
              <a:t>- вода, що входить до складу кристалогідратів</a:t>
            </a:r>
            <a:r>
              <a:rPr lang="uk-UA" dirty="0" smtClean="0"/>
              <a:t>.</a:t>
            </a:r>
          </a:p>
          <a:p>
            <a:r>
              <a:rPr lang="uk-UA" dirty="0" smtClean="0">
                <a:solidFill>
                  <a:srgbClr val="00B0F0"/>
                </a:solidFill>
              </a:rPr>
              <a:t>             </a:t>
            </a:r>
            <a:r>
              <a:rPr lang="uk-UA" b="1" dirty="0" smtClean="0">
                <a:solidFill>
                  <a:srgbClr val="0070C0"/>
                </a:solidFill>
              </a:rPr>
              <a:t>CuSO</a:t>
            </a:r>
            <a:r>
              <a:rPr lang="uk-UA" b="1" baseline="-25000" dirty="0" smtClean="0">
                <a:solidFill>
                  <a:srgbClr val="0070C0"/>
                </a:solidFill>
              </a:rPr>
              <a:t>4 </a:t>
            </a:r>
            <a:r>
              <a:rPr lang="uk-UA" b="1" dirty="0" smtClean="0">
                <a:solidFill>
                  <a:srgbClr val="0070C0"/>
                </a:solidFill>
              </a:rPr>
              <a:t>·</a:t>
            </a:r>
            <a:r>
              <a:rPr lang="uk-UA" b="1" dirty="0">
                <a:solidFill>
                  <a:srgbClr val="0070C0"/>
                </a:solidFill>
              </a:rPr>
              <a:t> 5H</a:t>
            </a:r>
            <a:r>
              <a:rPr lang="uk-UA" b="1" baseline="-25000" dirty="0">
                <a:solidFill>
                  <a:srgbClr val="0070C0"/>
                </a:solidFill>
              </a:rPr>
              <a:t>2</a:t>
            </a:r>
            <a:r>
              <a:rPr lang="uk-UA" b="1" dirty="0">
                <a:solidFill>
                  <a:srgbClr val="0070C0"/>
                </a:solidFill>
              </a:rPr>
              <a:t>O = CuSO</a:t>
            </a:r>
            <a:r>
              <a:rPr lang="uk-UA" b="1" baseline="-25000" dirty="0">
                <a:solidFill>
                  <a:srgbClr val="0070C0"/>
                </a:solidFill>
              </a:rPr>
              <a:t>4</a:t>
            </a:r>
            <a:r>
              <a:rPr lang="uk-UA" b="1" dirty="0">
                <a:solidFill>
                  <a:srgbClr val="0070C0"/>
                </a:solidFill>
              </a:rPr>
              <a:t> + 5H</a:t>
            </a:r>
            <a:r>
              <a:rPr lang="uk-UA" b="1" baseline="-25000" dirty="0">
                <a:solidFill>
                  <a:srgbClr val="0070C0"/>
                </a:solidFill>
              </a:rPr>
              <a:t>2</a:t>
            </a:r>
            <a:r>
              <a:rPr lang="uk-UA" b="1" dirty="0">
                <a:solidFill>
                  <a:srgbClr val="0070C0"/>
                </a:solidFill>
              </a:rPr>
              <a:t>O</a:t>
            </a:r>
            <a:endParaRPr lang="ru-RU" b="1" dirty="0">
              <a:solidFill>
                <a:srgbClr val="0070C0"/>
              </a:solidFill>
            </a:endParaRPr>
          </a:p>
          <a:p>
            <a:endParaRPr lang="ru-RU" dirty="0"/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14339317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dirty="0" smtClean="0"/>
              <a:t>Савчук О.М. </a:t>
            </a:r>
            <a:r>
              <a:rPr lang="ru-RU" dirty="0" err="1" smtClean="0"/>
              <a:t>Київ</a:t>
            </a:r>
            <a:r>
              <a:rPr lang="ru-RU" dirty="0" smtClean="0"/>
              <a:t> </a:t>
            </a:r>
            <a:r>
              <a:rPr lang="ru-RU" dirty="0" smtClean="0"/>
              <a:t>2025 </a:t>
            </a:r>
            <a:r>
              <a:rPr lang="ru-RU" dirty="0" err="1" smtClean="0"/>
              <a:t>ліцей</a:t>
            </a:r>
            <a:r>
              <a:rPr lang="ru-RU" dirty="0" smtClean="0"/>
              <a:t> </a:t>
            </a:r>
            <a:r>
              <a:rPr lang="ru-RU" dirty="0" smtClean="0"/>
              <a:t>№151</a:t>
            </a:r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5</a:t>
            </a:fld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dirty="0">
                <a:ln>
                  <a:solidFill>
                    <a:srgbClr val="0070C0"/>
                  </a:solidFill>
                </a:ln>
              </a:rPr>
              <a:t>НОМЕНКЛАТУРА КРИСТАЛОГІДРАТІВ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uk-UA" dirty="0" smtClean="0">
                <a:ln>
                  <a:solidFill>
                    <a:srgbClr val="0070C0"/>
                  </a:solidFill>
                </a:ln>
                <a:solidFill>
                  <a:srgbClr val="0070C0"/>
                </a:solidFill>
              </a:rPr>
              <a:t>CuSO</a:t>
            </a:r>
            <a:r>
              <a:rPr lang="uk-UA" baseline="-25000" dirty="0" smtClean="0">
                <a:ln>
                  <a:solidFill>
                    <a:srgbClr val="0070C0"/>
                  </a:solidFill>
                </a:ln>
                <a:solidFill>
                  <a:srgbClr val="0070C0"/>
                </a:solidFill>
              </a:rPr>
              <a:t>4</a:t>
            </a:r>
            <a:r>
              <a:rPr lang="uk-UA" dirty="0">
                <a:ln>
                  <a:solidFill>
                    <a:srgbClr val="0070C0"/>
                  </a:solidFill>
                </a:ln>
                <a:solidFill>
                  <a:srgbClr val="0070C0"/>
                </a:solidFill>
              </a:rPr>
              <a:t> · 5H </a:t>
            </a:r>
            <a:r>
              <a:rPr lang="uk-UA" baseline="-25000" dirty="0">
                <a:ln>
                  <a:solidFill>
                    <a:srgbClr val="0070C0"/>
                  </a:solidFill>
                </a:ln>
                <a:solidFill>
                  <a:srgbClr val="0070C0"/>
                </a:solidFill>
              </a:rPr>
              <a:t>2</a:t>
            </a:r>
            <a:r>
              <a:rPr lang="uk-UA" dirty="0">
                <a:ln>
                  <a:solidFill>
                    <a:srgbClr val="0070C0"/>
                  </a:solidFill>
                </a:ln>
                <a:solidFill>
                  <a:srgbClr val="0070C0"/>
                </a:solidFill>
              </a:rPr>
              <a:t>O </a:t>
            </a:r>
            <a:endParaRPr lang="uk-UA" dirty="0" smtClean="0">
              <a:ln>
                <a:solidFill>
                  <a:srgbClr val="0070C0"/>
                </a:solidFill>
              </a:ln>
              <a:solidFill>
                <a:srgbClr val="0070C0"/>
              </a:solidFill>
            </a:endParaRPr>
          </a:p>
          <a:p>
            <a:r>
              <a:rPr lang="uk-UA" dirty="0" smtClean="0"/>
              <a:t>КУПРУМ СУЛЬФАТ ПЕНТАГІДРАТ;</a:t>
            </a:r>
            <a:endParaRPr lang="ru-RU" dirty="0" smtClean="0"/>
          </a:p>
          <a:p>
            <a:r>
              <a:rPr lang="uk-UA" b="1" dirty="0" smtClean="0">
                <a:solidFill>
                  <a:srgbClr val="0070C0"/>
                </a:solidFill>
              </a:rPr>
              <a:t>Na</a:t>
            </a:r>
            <a:r>
              <a:rPr lang="uk-UA" b="1" baseline="-25000" dirty="0" smtClean="0">
                <a:solidFill>
                  <a:srgbClr val="0070C0"/>
                </a:solidFill>
              </a:rPr>
              <a:t>2</a:t>
            </a:r>
            <a:r>
              <a:rPr lang="uk-UA" b="1" dirty="0" smtClean="0">
                <a:solidFill>
                  <a:srgbClr val="0070C0"/>
                </a:solidFill>
              </a:rPr>
              <a:t>CO</a:t>
            </a:r>
            <a:r>
              <a:rPr lang="uk-UA" b="1" baseline="-25000" dirty="0" smtClean="0">
                <a:solidFill>
                  <a:srgbClr val="0070C0"/>
                </a:solidFill>
              </a:rPr>
              <a:t>3</a:t>
            </a:r>
            <a:r>
              <a:rPr lang="uk-UA" b="1" dirty="0">
                <a:solidFill>
                  <a:srgbClr val="0070C0"/>
                </a:solidFill>
              </a:rPr>
              <a:t> </a:t>
            </a:r>
            <a:r>
              <a:rPr lang="uk-UA" b="1" dirty="0" smtClean="0">
                <a:solidFill>
                  <a:srgbClr val="0070C0"/>
                </a:solidFill>
              </a:rPr>
              <a:t>· 10H</a:t>
            </a:r>
            <a:r>
              <a:rPr lang="uk-UA" b="1" baseline="-25000" dirty="0" smtClean="0">
                <a:solidFill>
                  <a:srgbClr val="0070C0"/>
                </a:solidFill>
              </a:rPr>
              <a:t>2</a:t>
            </a:r>
            <a:r>
              <a:rPr lang="uk-UA" b="1" dirty="0" smtClean="0">
                <a:solidFill>
                  <a:srgbClr val="0070C0"/>
                </a:solidFill>
              </a:rPr>
              <a:t>O </a:t>
            </a:r>
          </a:p>
          <a:p>
            <a:r>
              <a:rPr lang="uk-UA" dirty="0" smtClean="0"/>
              <a:t>НАТРІЙ КАРБОНАТ ДЕКАГІДРАТ;</a:t>
            </a:r>
            <a:endParaRPr lang="ru-RU" dirty="0" smtClean="0"/>
          </a:p>
          <a:p>
            <a:r>
              <a:rPr lang="uk-UA" b="1" dirty="0" smtClean="0">
                <a:solidFill>
                  <a:srgbClr val="0070C0"/>
                </a:solidFill>
              </a:rPr>
              <a:t>AlCl</a:t>
            </a:r>
            <a:r>
              <a:rPr lang="uk-UA" b="1" baseline="-25000" dirty="0" smtClean="0">
                <a:solidFill>
                  <a:srgbClr val="0070C0"/>
                </a:solidFill>
              </a:rPr>
              <a:t>3</a:t>
            </a:r>
            <a:r>
              <a:rPr lang="uk-UA" b="1" dirty="0">
                <a:solidFill>
                  <a:srgbClr val="0070C0"/>
                </a:solidFill>
              </a:rPr>
              <a:t> · 6H</a:t>
            </a:r>
            <a:r>
              <a:rPr lang="uk-UA" b="1" baseline="-25000" dirty="0">
                <a:solidFill>
                  <a:srgbClr val="0070C0"/>
                </a:solidFill>
              </a:rPr>
              <a:t>2</a:t>
            </a:r>
            <a:r>
              <a:rPr lang="uk-UA" b="1" dirty="0">
                <a:solidFill>
                  <a:srgbClr val="0070C0"/>
                </a:solidFill>
              </a:rPr>
              <a:t>O </a:t>
            </a:r>
            <a:endParaRPr lang="uk-UA" b="1" dirty="0" smtClean="0">
              <a:solidFill>
                <a:srgbClr val="0070C0"/>
              </a:solidFill>
            </a:endParaRPr>
          </a:p>
          <a:p>
            <a:r>
              <a:rPr lang="uk-UA" dirty="0" smtClean="0"/>
              <a:t> АЛЮМІНІЙ ХЛОРИД ГЕКСАГІДРАТ.</a:t>
            </a:r>
            <a:endParaRPr lang="ru-RU" dirty="0" smtClean="0"/>
          </a:p>
          <a:p>
            <a:endParaRPr lang="uk-UA" dirty="0"/>
          </a:p>
        </p:txBody>
      </p:sp>
      <p:sp>
        <p:nvSpPr>
          <p:cNvPr id="6" name="Блок-схема: память с посл. доступом 5"/>
          <p:cNvSpPr/>
          <p:nvPr/>
        </p:nvSpPr>
        <p:spPr>
          <a:xfrm rot="20026212">
            <a:off x="211349" y="5477060"/>
            <a:ext cx="612648" cy="612648"/>
          </a:xfrm>
          <a:prstGeom prst="flowChartMagneticTap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hlinkClick r:id="rId2" action="ppaction://hlinksldjump"/>
              </a:rPr>
              <a:t>32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29179725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dirty="0" smtClean="0"/>
              <a:t>Савчук О.М. </a:t>
            </a:r>
            <a:r>
              <a:rPr lang="ru-RU" dirty="0" err="1" smtClean="0"/>
              <a:t>Київ</a:t>
            </a:r>
            <a:r>
              <a:rPr lang="ru-RU" dirty="0" smtClean="0"/>
              <a:t> </a:t>
            </a:r>
            <a:r>
              <a:rPr lang="ru-RU" dirty="0" smtClean="0"/>
              <a:t>2025 </a:t>
            </a:r>
            <a:r>
              <a:rPr lang="ru-RU" dirty="0" err="1" smtClean="0"/>
              <a:t>ліцей</a:t>
            </a:r>
            <a:r>
              <a:rPr lang="ru-RU" dirty="0" smtClean="0"/>
              <a:t> </a:t>
            </a:r>
            <a:r>
              <a:rPr lang="ru-RU" dirty="0" smtClean="0"/>
              <a:t>№151</a:t>
            </a:r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6</a:t>
            </a:fld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ln>
                  <a:solidFill>
                    <a:srgbClr val="0070C0"/>
                  </a:solidFill>
                </a:ln>
              </a:rPr>
              <a:t>ЗНАЧЕННЯ КРИСТАЛОГІДРАТІВ</a:t>
            </a:r>
            <a:endParaRPr lang="uk-UA" dirty="0">
              <a:ln>
                <a:solidFill>
                  <a:srgbClr val="0070C0"/>
                </a:solidFill>
              </a:ln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>
            <a:normAutofit lnSpcReduction="10000"/>
          </a:bodyPr>
          <a:lstStyle/>
          <a:p>
            <a:r>
              <a:rPr lang="uk-UA" dirty="0" smtClean="0"/>
              <a:t>Руйнування газових клатратів використовуються, для поділу газів, опріснення морської води.</a:t>
            </a:r>
          </a:p>
          <a:p>
            <a:r>
              <a:rPr lang="uk-UA" dirty="0" smtClean="0"/>
              <a:t> Клатрати в природі часто грають роль природного сховища газів.</a:t>
            </a:r>
          </a:p>
          <a:p>
            <a:r>
              <a:rPr lang="uk-UA" dirty="0" smtClean="0"/>
              <a:t> Кристалогідрати займають важливе місце в будівництві в </a:t>
            </a:r>
            <a:r>
              <a:rPr lang="uk-UA" dirty="0" smtClean="0">
                <a:hlinkClick r:id="rId2" tooltip="Процес"/>
              </a:rPr>
              <a:t>процесах</a:t>
            </a:r>
            <a:r>
              <a:rPr lang="uk-UA" dirty="0" smtClean="0"/>
              <a:t> схоплювання і твердіння в'яжучих.</a:t>
            </a:r>
          </a:p>
          <a:p>
            <a:r>
              <a:rPr lang="uk-UA" dirty="0" smtClean="0"/>
              <a:t> У рослинних клітинах часто зустрічаються кристали оксалату кальцію.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11710639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dirty="0" smtClean="0"/>
              <a:t>Савчук О.М. </a:t>
            </a:r>
            <a:r>
              <a:rPr lang="ru-RU" dirty="0" err="1" smtClean="0"/>
              <a:t>Київ</a:t>
            </a:r>
            <a:r>
              <a:rPr lang="ru-RU" dirty="0" smtClean="0"/>
              <a:t> </a:t>
            </a:r>
            <a:r>
              <a:rPr lang="ru-RU" dirty="0" smtClean="0"/>
              <a:t>2025 </a:t>
            </a:r>
            <a:r>
              <a:rPr lang="ru-RU" dirty="0" err="1" smtClean="0"/>
              <a:t>ліцей</a:t>
            </a:r>
            <a:r>
              <a:rPr lang="ru-RU" dirty="0" smtClean="0"/>
              <a:t> </a:t>
            </a:r>
            <a:r>
              <a:rPr lang="ru-RU" dirty="0" smtClean="0"/>
              <a:t>№151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7</a:t>
            </a:fld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>
                <a:ln>
                  <a:solidFill>
                    <a:srgbClr val="0070C0"/>
                  </a:solidFill>
                </a:ln>
              </a:rPr>
              <a:t>ЗАСТОСУВАННЯ ВАЖЛИВИХ КРИСТАЛОГІДРАТІВ</a:t>
            </a:r>
            <a:endParaRPr lang="uk-UA" dirty="0">
              <a:ln>
                <a:solidFill>
                  <a:srgbClr val="0070C0"/>
                </a:solidFill>
              </a:ln>
            </a:endParaRP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11560" y="1052736"/>
            <a:ext cx="3140906" cy="208823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4" name="Объект 3"/>
          <p:cNvSpPr>
            <a:spLocks noGrp="1"/>
          </p:cNvSpPr>
          <p:nvPr>
            <p:ph sz="quarter" idx="14"/>
          </p:nvPr>
        </p:nvSpPr>
        <p:spPr/>
        <p:txBody>
          <a:bodyPr>
            <a:normAutofit fontScale="85000" lnSpcReduction="20000"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uk-UA" sz="3200" b="1" cap="all" dirty="0">
                <a:ln w="0">
                  <a:solidFill>
                    <a:srgbClr val="0070C0"/>
                  </a:solidFill>
                </a:ln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C</a:t>
            </a:r>
            <a:r>
              <a:rPr lang="en-US" sz="3200" b="1" cap="all" dirty="0">
                <a:ln w="0">
                  <a:solidFill>
                    <a:srgbClr val="0070C0"/>
                  </a:solidFill>
                </a:ln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u</a:t>
            </a:r>
            <a:r>
              <a:rPr lang="uk-UA" sz="3200" b="1" cap="all" dirty="0">
                <a:ln w="0">
                  <a:solidFill>
                    <a:srgbClr val="0070C0"/>
                  </a:solidFill>
                </a:ln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SO </a:t>
            </a:r>
            <a:r>
              <a:rPr lang="uk-UA" sz="3200" b="1" cap="all" baseline="-25000" dirty="0">
                <a:ln w="0">
                  <a:solidFill>
                    <a:srgbClr val="0070C0"/>
                  </a:solidFill>
                </a:ln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4</a:t>
            </a:r>
            <a:r>
              <a:rPr lang="uk-UA" sz="3200" b="1" cap="all" dirty="0">
                <a:ln w="0">
                  <a:solidFill>
                    <a:srgbClr val="0070C0"/>
                  </a:solidFill>
                </a:ln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 · 5H </a:t>
            </a:r>
            <a:r>
              <a:rPr lang="uk-UA" sz="3200" b="1" cap="all" baseline="-25000" dirty="0">
                <a:ln w="0">
                  <a:solidFill>
                    <a:srgbClr val="0070C0"/>
                  </a:solidFill>
                </a:ln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2</a:t>
            </a:r>
            <a:r>
              <a:rPr lang="uk-UA" sz="3200" b="1" cap="all" dirty="0">
                <a:ln w="0">
                  <a:solidFill>
                    <a:srgbClr val="0070C0"/>
                  </a:solidFill>
                </a:ln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O </a:t>
            </a:r>
          </a:p>
          <a:p>
            <a:endParaRPr lang="en-US" sz="3200" b="1" cap="all" dirty="0" smtClean="0">
              <a:ln w="0">
                <a:solidFill>
                  <a:srgbClr val="0070C0"/>
                </a:solidFill>
              </a:ln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  <a:p>
            <a:r>
              <a:rPr lang="uk-UA" sz="3200" b="1" cap="all" dirty="0" smtClean="0">
                <a:ln w="0">
                  <a:solidFill>
                    <a:srgbClr val="0070C0"/>
                  </a:solidFill>
                </a:ln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МІДНИЙ КУПОРОС</a:t>
            </a:r>
          </a:p>
          <a:p>
            <a:endParaRPr lang="en-US" sz="3200" b="1" cap="all" dirty="0" smtClean="0">
              <a:ln w="0">
                <a:solidFill>
                  <a:srgbClr val="0070C0"/>
                </a:solidFill>
              </a:ln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  <a:p>
            <a:r>
              <a:rPr lang="uk-UA" sz="3200" b="1" cap="all" dirty="0" smtClean="0">
                <a:ln w="0">
                  <a:solidFill>
                    <a:srgbClr val="0070C0"/>
                  </a:solidFill>
                </a:ln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Купрум сульфат пентагідрат</a:t>
            </a:r>
          </a:p>
          <a:p>
            <a:endParaRPr lang="en-US" sz="3200" b="1" cap="all" dirty="0" smtClean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  <a:p>
            <a:endParaRPr lang="uk-UA" sz="3200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573016"/>
            <a:ext cx="2376264" cy="178579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1027" name="Picture 3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3323588"/>
            <a:ext cx="1030287" cy="117633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19487385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dirty="0" smtClean="0"/>
              <a:t>Савчук О.М. </a:t>
            </a:r>
            <a:r>
              <a:rPr lang="ru-RU" dirty="0" err="1" smtClean="0"/>
              <a:t>Київ</a:t>
            </a:r>
            <a:r>
              <a:rPr lang="ru-RU" dirty="0" smtClean="0"/>
              <a:t> </a:t>
            </a:r>
            <a:r>
              <a:rPr lang="ru-RU" dirty="0" smtClean="0"/>
              <a:t>2025 </a:t>
            </a:r>
            <a:r>
              <a:rPr lang="ru-RU" dirty="0" err="1" smtClean="0"/>
              <a:t>ліцей</a:t>
            </a:r>
            <a:r>
              <a:rPr lang="ru-RU" dirty="0" smtClean="0"/>
              <a:t> </a:t>
            </a:r>
            <a:r>
              <a:rPr lang="ru-RU" dirty="0" smtClean="0"/>
              <a:t>№151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8</a:t>
            </a:fld>
            <a:endParaRPr lang="ru-RU" dirty="0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КУПРУМ(II)СУЛЬФАТ ПЕНТАГІДРАТ</a:t>
            </a:r>
            <a:endParaRPr lang="uk-UA" dirty="0"/>
          </a:p>
        </p:txBody>
      </p:sp>
      <p:sp>
        <p:nvSpPr>
          <p:cNvPr id="6" name="Объект 5"/>
          <p:cNvSpPr>
            <a:spLocks noGrp="1"/>
          </p:cNvSpPr>
          <p:nvPr>
            <p:ph sz="quarter" idx="13"/>
          </p:nvPr>
        </p:nvSpPr>
        <p:spPr>
          <a:xfrm>
            <a:off x="683568" y="731520"/>
            <a:ext cx="7776864" cy="3474720"/>
          </a:xfrm>
        </p:spPr>
        <p:txBody>
          <a:bodyPr>
            <a:normAutofit fontScale="77500" lnSpcReduction="20000"/>
          </a:bodyPr>
          <a:lstStyle/>
          <a:p>
            <a:r>
              <a:rPr lang="uk-UA" dirty="0"/>
              <a:t>Мідний купорос (</a:t>
            </a:r>
            <a:r>
              <a:rPr lang="ru-RU" dirty="0"/>
              <a:t>купрум(II)сульфат пентагідрат</a:t>
            </a:r>
            <a:r>
              <a:rPr lang="uk-UA" dirty="0"/>
              <a:t>) </a:t>
            </a:r>
            <a:r>
              <a:rPr lang="ru-RU" dirty="0"/>
              <a:t>CuSO</a:t>
            </a:r>
            <a:r>
              <a:rPr lang="ru-RU" baseline="-25000" dirty="0"/>
              <a:t>4</a:t>
            </a:r>
            <a:r>
              <a:rPr lang="ru-RU" dirty="0"/>
              <a:t> · 5Н</a:t>
            </a:r>
            <a:r>
              <a:rPr lang="ru-RU" baseline="-25000" dirty="0"/>
              <a:t>2</a:t>
            </a:r>
            <a:r>
              <a:rPr lang="ru-RU" dirty="0"/>
              <a:t>O</a:t>
            </a:r>
            <a:r>
              <a:rPr lang="uk-UA" dirty="0"/>
              <a:t> застосовують як протравлення при фарбуванні тканин . У медицині розбавлений розчин мідного купоросу застосовують як </a:t>
            </a:r>
            <a:r>
              <a:rPr lang="uk-UA" dirty="0">
                <a:hlinkClick r:id="rId2" tooltip="Антисептик"/>
              </a:rPr>
              <a:t>антисептичний</a:t>
            </a:r>
            <a:r>
              <a:rPr lang="uk-UA" dirty="0"/>
              <a:t> і в'яжучий засіб, </a:t>
            </a:r>
            <a:r>
              <a:rPr lang="uk-UA" dirty="0">
                <a:hlinkClick r:id="rId3" tooltip="Малі"/>
              </a:rPr>
              <a:t>малі</a:t>
            </a:r>
            <a:r>
              <a:rPr lang="uk-UA" dirty="0"/>
              <a:t> дози мідного купоросу призначають іноді при </a:t>
            </a:r>
            <a:r>
              <a:rPr lang="uk-UA" dirty="0">
                <a:hlinkClick r:id="rId4" tooltip="Анемії"/>
              </a:rPr>
              <a:t>анемії</a:t>
            </a:r>
            <a:r>
              <a:rPr lang="uk-UA" dirty="0"/>
              <a:t> для посилення кровотворення.</a:t>
            </a:r>
            <a:endParaRPr lang="ru-RU" dirty="0"/>
          </a:p>
          <a:p>
            <a:r>
              <a:rPr lang="uk-UA" dirty="0"/>
              <a:t>Мідний купорос як антисептик використовується в будівництві для видалення плям іржі та солей з цегляних і бетонних поверхонь, та обробки деревини та дерев'яних конструкцій для запобігання гниття</a:t>
            </a:r>
            <a:r>
              <a:rPr lang="uk-UA" dirty="0" smtClean="0"/>
              <a:t>. Мідний </a:t>
            </a:r>
            <a:r>
              <a:rPr lang="uk-UA" dirty="0"/>
              <a:t>купорос як фунгіцид контактної дії призначений для обприскування плодово-ягідних, декоративних дерев та кущів від парші, моніліозу, антракнозу та інших грибкових захворювань, протруєння насіння, дезінфекції ран у плодових культур. Мідний купорос можна застосовувати в якості мікродобрива при недостатній кількості міді для повноцінного розвитку рослин.</a:t>
            </a:r>
            <a:endParaRPr lang="ru-RU" dirty="0"/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31345913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dirty="0" smtClean="0"/>
              <a:t>Савчук О.М. </a:t>
            </a:r>
            <a:r>
              <a:rPr lang="ru-RU" dirty="0" err="1" smtClean="0"/>
              <a:t>Київ</a:t>
            </a:r>
            <a:r>
              <a:rPr lang="ru-RU" dirty="0" smtClean="0"/>
              <a:t> </a:t>
            </a:r>
            <a:r>
              <a:rPr lang="ru-RU" dirty="0" smtClean="0"/>
              <a:t>2025  </a:t>
            </a:r>
            <a:r>
              <a:rPr lang="ru-RU" dirty="0" err="1" smtClean="0"/>
              <a:t>ліцей</a:t>
            </a:r>
            <a:r>
              <a:rPr lang="ru-RU" dirty="0" smtClean="0"/>
              <a:t> </a:t>
            </a:r>
            <a:r>
              <a:rPr lang="ru-RU" dirty="0" smtClean="0"/>
              <a:t>№151</a:t>
            </a:r>
            <a:endParaRPr lang="ru-RU" dirty="0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9</a:t>
            </a:fld>
            <a:endParaRPr lang="ru-RU" dirty="0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>
                <a:ln>
                  <a:solidFill>
                    <a:srgbClr val="0070C0"/>
                  </a:solidFill>
                </a:ln>
              </a:rPr>
              <a:t>ЗАСТОСУВАННЯ ВАЖЛИВИХ КРИСТАЛОГІДРАТІВ</a:t>
            </a:r>
            <a:endParaRPr lang="uk-UA" dirty="0">
              <a:ln>
                <a:solidFill>
                  <a:srgbClr val="0070C0"/>
                </a:solidFill>
              </a:ln>
            </a:endParaRPr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3212976"/>
            <a:ext cx="1457070" cy="108518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/>
        </p:spPr>
      </p:pic>
      <p:sp>
        <p:nvSpPr>
          <p:cNvPr id="10" name="Объект 9"/>
          <p:cNvSpPr>
            <a:spLocks noGrp="1"/>
          </p:cNvSpPr>
          <p:nvPr>
            <p:ph sz="quarter" idx="14"/>
          </p:nvPr>
        </p:nvSpPr>
        <p:spPr>
          <a:xfrm>
            <a:off x="4572000" y="836713"/>
            <a:ext cx="4248472" cy="3600400"/>
          </a:xfrm>
        </p:spPr>
        <p:txBody>
          <a:bodyPr>
            <a:normAutofit fontScale="92500"/>
          </a:bodyPr>
          <a:lstStyle/>
          <a:p>
            <a:r>
              <a:rPr lang="ru-RU" sz="3200" b="1" dirty="0" smtClean="0">
                <a:ln w="19050">
                  <a:solidFill>
                    <a:srgbClr val="00B050"/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FeSO</a:t>
            </a:r>
            <a:r>
              <a:rPr lang="ru-RU" sz="3200" b="1" baseline="-25000" dirty="0" smtClean="0">
                <a:ln w="19050">
                  <a:solidFill>
                    <a:srgbClr val="00B050"/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4</a:t>
            </a:r>
            <a:r>
              <a:rPr lang="ru-RU" sz="3200" b="1" dirty="0">
                <a:ln w="19050">
                  <a:solidFill>
                    <a:srgbClr val="00B050"/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 · </a:t>
            </a:r>
            <a:r>
              <a:rPr lang="ru-RU" sz="3200" b="1" dirty="0" smtClean="0">
                <a:ln w="19050">
                  <a:solidFill>
                    <a:srgbClr val="00B050"/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7Н</a:t>
            </a:r>
            <a:r>
              <a:rPr lang="ru-RU" sz="3200" b="1" baseline="-25000" dirty="0" smtClean="0">
                <a:ln w="19050">
                  <a:solidFill>
                    <a:srgbClr val="00B050"/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2</a:t>
            </a:r>
            <a:r>
              <a:rPr lang="ru-RU" sz="3200" b="1" dirty="0" smtClean="0">
                <a:ln w="19050">
                  <a:solidFill>
                    <a:srgbClr val="00B050"/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O</a:t>
            </a:r>
            <a:endParaRPr lang="en-US" sz="3200" b="1" dirty="0" smtClean="0">
              <a:ln w="19050">
                <a:solidFill>
                  <a:srgbClr val="00B050"/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  <a:p>
            <a:endParaRPr lang="uk-UA" sz="3200" b="1" dirty="0" smtClean="0">
              <a:ln w="19050">
                <a:solidFill>
                  <a:srgbClr val="00B050"/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  <a:p>
            <a:r>
              <a:rPr lang="uk-UA" sz="3200" b="1" dirty="0" smtClean="0">
                <a:ln w="19050">
                  <a:solidFill>
                    <a:srgbClr val="00B050"/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З</a:t>
            </a:r>
            <a:r>
              <a:rPr lang="ru-RU" sz="3200" b="1" dirty="0" smtClean="0">
                <a:ln w="19050">
                  <a:solidFill>
                    <a:srgbClr val="00B050"/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АЛІЗНИЙ КУПОРОС</a:t>
            </a:r>
            <a:endParaRPr lang="uk-UA" sz="3200" b="1" dirty="0" smtClean="0">
              <a:ln w="19050">
                <a:solidFill>
                  <a:srgbClr val="00B050"/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  <a:p>
            <a:endParaRPr lang="ru-RU" sz="3200" b="1" dirty="0" smtClean="0">
              <a:ln w="19050">
                <a:solidFill>
                  <a:srgbClr val="00B050"/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  <a:p>
            <a:r>
              <a:rPr lang="ru-RU" sz="3200" b="1" dirty="0" smtClean="0">
                <a:ln w="19050">
                  <a:solidFill>
                    <a:srgbClr val="00B050"/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ФЕРУМ (ІІ) СУЛЬФАТ ГЕПТАГІДРАТ</a:t>
            </a:r>
            <a:endParaRPr lang="en-US" sz="3200" b="1" dirty="0" smtClean="0">
              <a:ln w="19050">
                <a:solidFill>
                  <a:srgbClr val="00B050"/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pic>
        <p:nvPicPr>
          <p:cNvPr id="12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831"/>
          <a:stretch/>
        </p:blipFill>
        <p:spPr bwMode="auto">
          <a:xfrm>
            <a:off x="1081360" y="646974"/>
            <a:ext cx="2822748" cy="172819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/>
        </p:spPr>
      </p:pic>
      <p:pic>
        <p:nvPicPr>
          <p:cNvPr id="2051" name="Picture 3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3212976"/>
            <a:ext cx="1127125" cy="112712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5203116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dirty="0" smtClean="0"/>
              <a:t>Савчук О.М. </a:t>
            </a:r>
            <a:r>
              <a:rPr lang="ru-RU" dirty="0" err="1" smtClean="0"/>
              <a:t>Київ</a:t>
            </a:r>
            <a:r>
              <a:rPr lang="ru-RU" dirty="0" smtClean="0"/>
              <a:t> </a:t>
            </a:r>
            <a:r>
              <a:rPr lang="ru-RU" dirty="0" smtClean="0"/>
              <a:t>2025 </a:t>
            </a:r>
            <a:r>
              <a:rPr lang="ru-RU" dirty="0" err="1" smtClean="0"/>
              <a:t>ліцей</a:t>
            </a:r>
            <a:r>
              <a:rPr lang="ru-RU" dirty="0" smtClean="0"/>
              <a:t> </a:t>
            </a:r>
            <a:r>
              <a:rPr lang="ru-RU" dirty="0" smtClean="0"/>
              <a:t>№151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10</a:t>
            </a:fld>
            <a:endParaRPr lang="ru-RU" dirty="0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ФЕРУМ(ІІ)СУЛЬФАТ ГЕПТАГІДРАТ</a:t>
            </a:r>
            <a:endParaRPr lang="uk-UA" dirty="0"/>
          </a:p>
        </p:txBody>
      </p:sp>
      <p:sp>
        <p:nvSpPr>
          <p:cNvPr id="6" name="Объект 5"/>
          <p:cNvSpPr>
            <a:spLocks noGrp="1"/>
          </p:cNvSpPr>
          <p:nvPr>
            <p:ph sz="quarter" idx="13"/>
          </p:nvPr>
        </p:nvSpPr>
        <p:spPr/>
        <p:txBody>
          <a:bodyPr>
            <a:normAutofit fontScale="92500" lnSpcReduction="10000"/>
          </a:bodyPr>
          <a:lstStyle/>
          <a:p>
            <a:r>
              <a:rPr lang="uk-UA" dirty="0"/>
              <a:t>Залізний купорос (ферум(ІІ)сульфат гептагідрат) </a:t>
            </a:r>
            <a:r>
              <a:rPr lang="ru-RU" dirty="0"/>
              <a:t>FeSO</a:t>
            </a:r>
            <a:r>
              <a:rPr lang="uk-UA" baseline="-25000" dirty="0"/>
              <a:t>4</a:t>
            </a:r>
            <a:r>
              <a:rPr lang="ru-RU" dirty="0"/>
              <a:t> </a:t>
            </a:r>
            <a:r>
              <a:rPr lang="uk-UA" dirty="0"/>
              <a:t>·</a:t>
            </a:r>
            <a:r>
              <a:rPr lang="ru-RU" dirty="0"/>
              <a:t> </a:t>
            </a:r>
            <a:r>
              <a:rPr lang="uk-UA" dirty="0"/>
              <a:t>7Н</a:t>
            </a:r>
            <a:r>
              <a:rPr lang="uk-UA" baseline="-25000" dirty="0"/>
              <a:t>2</a:t>
            </a:r>
            <a:r>
              <a:rPr lang="ru-RU" dirty="0"/>
              <a:t>O</a:t>
            </a:r>
            <a:r>
              <a:rPr lang="uk-UA" dirty="0"/>
              <a:t> застосовують у сільському господарстві(для заліковування дупел і ран на деревах, весняної та осінньої побілки стовбурів</a:t>
            </a:r>
            <a:r>
              <a:rPr lang="ru-RU" dirty="0"/>
              <a:t> </a:t>
            </a:r>
            <a:r>
              <a:rPr lang="uk-UA" dirty="0">
                <a:hlinkClick r:id="rId2" tooltip="фруктових дерев"/>
              </a:rPr>
              <a:t>фруктових дерев</a:t>
            </a:r>
            <a:r>
              <a:rPr lang="uk-UA" dirty="0"/>
              <a:t>,</a:t>
            </a:r>
            <a:r>
              <a:rPr lang="ru-RU" dirty="0"/>
              <a:t> </a:t>
            </a:r>
            <a:r>
              <a:rPr lang="uk-UA" dirty="0">
                <a:hlinkClick r:id="rId3" tooltip="Хвороби і шкідники солодкого перцю, заходи боротьби з ними"/>
              </a:rPr>
              <a:t>обробки садових культур</a:t>
            </a:r>
            <a:r>
              <a:rPr lang="ru-RU" dirty="0"/>
              <a:t> </a:t>
            </a:r>
            <a:r>
              <a:rPr lang="uk-UA" dirty="0"/>
              <a:t>проти лишайників та інших подібних недуг, лікування плямистості троянд, профілактичної обробки винограду, боротьби з шкідливими комахами як добрива.);  Будівельній справі для обробки стін підвалів та овочесховищ (льохів), для позбавлення від будинкового грибку.</a:t>
            </a:r>
            <a:endParaRPr lang="ru-RU" dirty="0"/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41508707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dirty="0" smtClean="0"/>
              <a:t>Савчук О.М. </a:t>
            </a:r>
            <a:r>
              <a:rPr lang="ru-RU" dirty="0" err="1" smtClean="0"/>
              <a:t>Київ</a:t>
            </a:r>
            <a:r>
              <a:rPr lang="ru-RU" dirty="0" smtClean="0"/>
              <a:t> </a:t>
            </a:r>
            <a:r>
              <a:rPr lang="ru-RU" dirty="0" smtClean="0"/>
              <a:t>2025 </a:t>
            </a:r>
            <a:r>
              <a:rPr lang="ru-RU" dirty="0" err="1" smtClean="0"/>
              <a:t>ліцей</a:t>
            </a:r>
            <a:r>
              <a:rPr lang="ru-RU" dirty="0" smtClean="0"/>
              <a:t> </a:t>
            </a:r>
            <a:r>
              <a:rPr lang="ru-RU" dirty="0" smtClean="0"/>
              <a:t>№151</a:t>
            </a:r>
            <a:endParaRPr lang="ru-RU" dirty="0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11</a:t>
            </a:fld>
            <a:endParaRPr lang="ru-RU" dirty="0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>
                <a:ln>
                  <a:solidFill>
                    <a:srgbClr val="0070C0"/>
                  </a:solidFill>
                </a:ln>
              </a:rPr>
              <a:t>ЗАСТОСУВАННЯ ВАЖЛИВИХ КРИСТАЛОГІДРАТІВ</a:t>
            </a:r>
            <a:endParaRPr lang="uk-UA" dirty="0">
              <a:ln>
                <a:solidFill>
                  <a:srgbClr val="0070C0"/>
                </a:solidFill>
              </a:ln>
            </a:endParaRPr>
          </a:p>
        </p:txBody>
      </p:sp>
      <p:pic>
        <p:nvPicPr>
          <p:cNvPr id="11" name="Picture 6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348880"/>
            <a:ext cx="2089746" cy="170383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/>
        </p:spPr>
      </p:pic>
      <p:sp>
        <p:nvSpPr>
          <p:cNvPr id="10" name="Объект 9"/>
          <p:cNvSpPr>
            <a:spLocks noGrp="1"/>
          </p:cNvSpPr>
          <p:nvPr>
            <p:ph sz="quarter" idx="14"/>
          </p:nvPr>
        </p:nvSpPr>
        <p:spPr/>
        <p:txBody>
          <a:bodyPr>
            <a:normAutofit fontScale="85000" lnSpcReduction="10000"/>
          </a:bodyPr>
          <a:lstStyle/>
          <a:p>
            <a:r>
              <a:rPr lang="ru-RU" sz="3200" b="1" dirty="0">
                <a:ln w="17780" cmpd="sng">
                  <a:solidFill>
                    <a:srgbClr val="0070C0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Na</a:t>
            </a:r>
            <a:r>
              <a:rPr lang="ru-RU" sz="3200" b="1" baseline="-25000" dirty="0">
                <a:ln w="17780" cmpd="sng">
                  <a:solidFill>
                    <a:srgbClr val="0070C0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2</a:t>
            </a:r>
            <a:r>
              <a:rPr lang="ru-RU" sz="3200" b="1" dirty="0">
                <a:ln w="17780" cmpd="sng">
                  <a:solidFill>
                    <a:srgbClr val="0070C0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SO</a:t>
            </a:r>
            <a:r>
              <a:rPr lang="ru-RU" sz="3200" b="1" baseline="-25000" dirty="0">
                <a:ln w="17780" cmpd="sng">
                  <a:solidFill>
                    <a:srgbClr val="0070C0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4</a:t>
            </a:r>
            <a:r>
              <a:rPr lang="ru-RU" sz="3200" b="1" dirty="0">
                <a:ln w="17780" cmpd="sng">
                  <a:solidFill>
                    <a:srgbClr val="0070C0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 · </a:t>
            </a:r>
            <a:r>
              <a:rPr lang="ru-RU" sz="3200" b="1" dirty="0" smtClean="0">
                <a:ln w="17780" cmpd="sng">
                  <a:solidFill>
                    <a:srgbClr val="0070C0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10Н</a:t>
            </a:r>
            <a:r>
              <a:rPr lang="ru-RU" sz="3200" b="1" baseline="-25000" dirty="0" smtClean="0">
                <a:ln w="17780" cmpd="sng">
                  <a:solidFill>
                    <a:srgbClr val="0070C0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2</a:t>
            </a:r>
            <a:r>
              <a:rPr lang="ru-RU" sz="3200" b="1" dirty="0" smtClean="0">
                <a:ln w="17780" cmpd="sng">
                  <a:solidFill>
                    <a:srgbClr val="0070C0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O</a:t>
            </a:r>
          </a:p>
          <a:p>
            <a:endParaRPr lang="ru-RU" sz="3200" b="1" dirty="0" smtClean="0">
              <a:ln w="17780" cmpd="sng">
                <a:solidFill>
                  <a:srgbClr val="0070C0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  <a:p>
            <a:r>
              <a:rPr lang="ru-RU" sz="3200" b="1" dirty="0" smtClean="0">
                <a:ln w="17780" cmpd="sng">
                  <a:solidFill>
                    <a:srgbClr val="0070C0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ГЛАУБЕРОВА СІЛЬ</a:t>
            </a:r>
            <a:endParaRPr lang="uk-UA" sz="3200" b="1" dirty="0" smtClean="0">
              <a:ln w="17780" cmpd="sng">
                <a:solidFill>
                  <a:srgbClr val="0070C0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  <a:p>
            <a:endParaRPr lang="ru-RU" sz="3200" b="1" dirty="0" smtClean="0">
              <a:ln w="17780" cmpd="sng">
                <a:solidFill>
                  <a:srgbClr val="0070C0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  <a:p>
            <a:r>
              <a:rPr lang="ru-RU" sz="3200" b="1" dirty="0" smtClean="0">
                <a:ln w="17780" cmpd="sng">
                  <a:solidFill>
                    <a:srgbClr val="0070C0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НАТРІЙ СУЛЬФАТ ДЕКАГІДРАТ</a:t>
            </a:r>
          </a:p>
        </p:txBody>
      </p:sp>
      <p:pic>
        <p:nvPicPr>
          <p:cNvPr id="3074" name="Picture 2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874" y="4221088"/>
            <a:ext cx="2160240" cy="135315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/>
        </p:spPr>
      </p:pic>
      <p:pic>
        <p:nvPicPr>
          <p:cNvPr id="13" name="Picture 4" descr="Результат пошуку зображень за запитом &quot;глауберова сіль картинки&quot;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1698" y="692696"/>
            <a:ext cx="1854297" cy="138893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/>
        </p:spPr>
      </p:pic>
      <p:pic>
        <p:nvPicPr>
          <p:cNvPr id="14" name="Picture 8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2099" y="2852936"/>
            <a:ext cx="1728192" cy="115212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38702960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dirty="0" smtClean="0"/>
              <a:t>Савчук О.М. </a:t>
            </a:r>
            <a:r>
              <a:rPr lang="ru-RU" dirty="0" err="1" smtClean="0"/>
              <a:t>Київ</a:t>
            </a:r>
            <a:r>
              <a:rPr lang="ru-RU" dirty="0" smtClean="0"/>
              <a:t> </a:t>
            </a:r>
            <a:r>
              <a:rPr lang="ru-RU" dirty="0" smtClean="0"/>
              <a:t>2025 </a:t>
            </a:r>
            <a:r>
              <a:rPr lang="ru-RU" dirty="0" err="1" smtClean="0"/>
              <a:t>ліцей</a:t>
            </a:r>
            <a:r>
              <a:rPr lang="ru-RU" dirty="0" smtClean="0"/>
              <a:t> </a:t>
            </a:r>
            <a:r>
              <a:rPr lang="ru-RU" dirty="0" smtClean="0"/>
              <a:t>№151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12</a:t>
            </a:fld>
            <a:endParaRPr lang="ru-RU" dirty="0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НАТРІЙ СУЛЬФАТ ДЕКАГІДРАТ</a:t>
            </a:r>
            <a:endParaRPr lang="uk-UA" dirty="0"/>
          </a:p>
        </p:txBody>
      </p:sp>
      <p:sp>
        <p:nvSpPr>
          <p:cNvPr id="6" name="Объект 5"/>
          <p:cNvSpPr>
            <a:spLocks noGrp="1"/>
          </p:cNvSpPr>
          <p:nvPr>
            <p:ph sz="quarter" idx="13"/>
          </p:nvPr>
        </p:nvSpPr>
        <p:spPr/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uk-UA" dirty="0"/>
              <a:t>Г</a:t>
            </a:r>
            <a:r>
              <a:rPr lang="ru-RU" dirty="0"/>
              <a:t>лауберова сіль</a:t>
            </a:r>
            <a:r>
              <a:rPr lang="uk-UA" dirty="0"/>
              <a:t> (</a:t>
            </a:r>
            <a:r>
              <a:rPr lang="ru-RU" dirty="0"/>
              <a:t>натрій сульфат декагідрат</a:t>
            </a:r>
            <a:r>
              <a:rPr lang="uk-UA" dirty="0"/>
              <a:t> )</a:t>
            </a:r>
            <a:r>
              <a:rPr lang="ru-RU" dirty="0"/>
              <a:t> Na</a:t>
            </a:r>
            <a:r>
              <a:rPr lang="ru-RU" baseline="-25000" dirty="0"/>
              <a:t>2</a:t>
            </a:r>
            <a:r>
              <a:rPr lang="ru-RU" dirty="0"/>
              <a:t>SO</a:t>
            </a:r>
            <a:r>
              <a:rPr lang="ru-RU" baseline="-25000" dirty="0"/>
              <a:t>4</a:t>
            </a:r>
            <a:r>
              <a:rPr lang="ru-RU" dirty="0"/>
              <a:t> · 10Н</a:t>
            </a:r>
            <a:r>
              <a:rPr lang="ru-RU" baseline="-25000" dirty="0"/>
              <a:t>2</a:t>
            </a:r>
            <a:r>
              <a:rPr lang="ru-RU" dirty="0"/>
              <a:t>O</a:t>
            </a:r>
            <a:r>
              <a:rPr lang="uk-UA" dirty="0"/>
              <a:t>. </a:t>
            </a:r>
            <a:r>
              <a:rPr lang="ru-RU" dirty="0"/>
              <a:t>Вперше виявлена хіміком </a:t>
            </a:r>
            <a:r>
              <a:rPr lang="ru-RU" dirty="0">
                <a:hlinkClick r:id="rId2" tooltip="Ґляубер Йоганн Рудольф"/>
              </a:rPr>
              <a:t>Й.Р. Ґл</a:t>
            </a:r>
            <a:r>
              <a:rPr lang="uk-UA" dirty="0">
                <a:hlinkClick r:id="rId2" tooltip="Ґляубер Йоганн Рудольф"/>
              </a:rPr>
              <a:t>а</a:t>
            </a:r>
            <a:r>
              <a:rPr lang="ru-RU" dirty="0">
                <a:hlinkClick r:id="rId2" tooltip="Ґляубер Йоганн Рудольф"/>
              </a:rPr>
              <a:t>убером</a:t>
            </a:r>
            <a:r>
              <a:rPr lang="ru-RU" dirty="0"/>
              <a:t> у складі </a:t>
            </a:r>
            <a:r>
              <a:rPr lang="ru-RU" dirty="0">
                <a:hlinkClick r:id="rId3" tooltip="Мінеральні води"/>
              </a:rPr>
              <a:t>мінеральних вод</a:t>
            </a:r>
            <a:r>
              <a:rPr lang="ru-RU" dirty="0"/>
              <a:t>, а внаслідок синтезована дією </a:t>
            </a:r>
            <a:r>
              <a:rPr lang="ru-RU" dirty="0">
                <a:hlinkClick r:id="rId4" tooltip="Сірчана кислота"/>
              </a:rPr>
              <a:t>сірчаної кислоти</a:t>
            </a:r>
            <a:r>
              <a:rPr lang="ru-RU" dirty="0"/>
              <a:t> на </a:t>
            </a:r>
            <a:r>
              <a:rPr lang="ru-RU" dirty="0">
                <a:hlinkClick r:id="rId5" tooltip="Хлорид натрію"/>
              </a:rPr>
              <a:t>хлорид натрію</a:t>
            </a:r>
            <a:r>
              <a:rPr lang="ru-RU" dirty="0"/>
              <a:t>. Застосовується в скляному і содовому виробництві, у </a:t>
            </a:r>
            <a:r>
              <a:rPr lang="ru-RU" dirty="0" err="1">
                <a:hlinkClick r:id="rId6" tooltip="Медицина"/>
              </a:rPr>
              <a:t>медицині</a:t>
            </a:r>
            <a:r>
              <a:rPr lang="ru-RU" dirty="0" smtClean="0"/>
              <a:t>.</a:t>
            </a:r>
            <a:r>
              <a:rPr lang="uk-UA" dirty="0">
                <a:solidFill>
                  <a:srgbClr val="3C3C3C"/>
                </a:solidFill>
                <a:latin typeface="Arial"/>
              </a:rPr>
              <a:t> У медицині глауберову сіль використовують як проносне, а в текстильній промисловості - при фарбуванні і для апретури бавовняних тканин. Але найбільш масове застосування натрій сульфат  знаходить у виробництві скла, як замінник соди.  Надзвичайна сталість точки плавлення глауберової солі дозволяє користуватися цією сіллю при перевірці термометрів</a:t>
            </a:r>
            <a:endParaRPr lang="ru-RU" dirty="0"/>
          </a:p>
          <a:p>
            <a:endParaRPr lang="uk-UA" dirty="0"/>
          </a:p>
        </p:txBody>
      </p:sp>
      <p:sp>
        <p:nvSpPr>
          <p:cNvPr id="2" name="Овал 1">
            <a:hlinkClick r:id="rId7" action="ppaction://hlinksldjump"/>
          </p:cNvPr>
          <p:cNvSpPr/>
          <p:nvPr/>
        </p:nvSpPr>
        <p:spPr>
          <a:xfrm>
            <a:off x="251520" y="5085184"/>
            <a:ext cx="914400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hlinkClick r:id="rId7" action="ppaction://hlinksldjump"/>
              </a:rPr>
              <a:t>28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36738647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dirty="0" smtClean="0"/>
              <a:t>Савчук О.М. </a:t>
            </a:r>
            <a:r>
              <a:rPr lang="ru-RU" dirty="0" err="1" smtClean="0"/>
              <a:t>Київ</a:t>
            </a:r>
            <a:r>
              <a:rPr lang="ru-RU" dirty="0" smtClean="0"/>
              <a:t> </a:t>
            </a:r>
            <a:r>
              <a:rPr lang="ru-RU" dirty="0" smtClean="0"/>
              <a:t>2025 </a:t>
            </a:r>
            <a:r>
              <a:rPr lang="ru-RU" dirty="0" err="1" smtClean="0"/>
              <a:t>ліцей</a:t>
            </a:r>
            <a:r>
              <a:rPr lang="ru-RU" dirty="0" smtClean="0"/>
              <a:t> </a:t>
            </a:r>
            <a:r>
              <a:rPr lang="ru-RU" dirty="0" smtClean="0"/>
              <a:t>№151</a:t>
            </a:r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13</a:t>
            </a:fld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>
                <a:ln>
                  <a:solidFill>
                    <a:srgbClr val="0070C0"/>
                  </a:solidFill>
                </a:ln>
              </a:rPr>
              <a:t>ЗАСТОСУВАННЯ ВАЖЛИВИХ КРИСТАЛОГІДРАТІВ</a:t>
            </a:r>
            <a:endParaRPr lang="uk-UA" dirty="0">
              <a:ln>
                <a:solidFill>
                  <a:srgbClr val="0070C0"/>
                </a:solidFill>
              </a:ln>
            </a:endParaRPr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82447"/>
            <a:ext cx="2124273" cy="1309809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4" name="Объект 3"/>
          <p:cNvSpPr>
            <a:spLocks noGrp="1"/>
          </p:cNvSpPr>
          <p:nvPr>
            <p:ph sz="quarter" idx="14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sz="3200" dirty="0" smtClean="0">
                <a:ln>
                  <a:solidFill>
                    <a:srgbClr val="00B050"/>
                  </a:solidFill>
                </a:ln>
              </a:rPr>
              <a:t>CASO</a:t>
            </a:r>
            <a:r>
              <a:rPr lang="ru-RU" sz="3200" baseline="-25000" dirty="0" smtClean="0">
                <a:ln>
                  <a:solidFill>
                    <a:srgbClr val="00B050"/>
                  </a:solidFill>
                </a:ln>
              </a:rPr>
              <a:t>4</a:t>
            </a:r>
            <a:r>
              <a:rPr lang="ru-RU" sz="3200" dirty="0" smtClean="0">
                <a:ln>
                  <a:solidFill>
                    <a:srgbClr val="00B050"/>
                  </a:solidFill>
                </a:ln>
              </a:rPr>
              <a:t> · 2Н</a:t>
            </a:r>
            <a:r>
              <a:rPr lang="ru-RU" sz="3200" baseline="-25000" dirty="0" smtClean="0">
                <a:ln>
                  <a:solidFill>
                    <a:srgbClr val="00B050"/>
                  </a:solidFill>
                </a:ln>
              </a:rPr>
              <a:t>2</a:t>
            </a:r>
            <a:r>
              <a:rPr lang="ru-RU" sz="3200" dirty="0" smtClean="0">
                <a:ln>
                  <a:solidFill>
                    <a:srgbClr val="00B050"/>
                  </a:solidFill>
                </a:ln>
              </a:rPr>
              <a:t>O</a:t>
            </a:r>
          </a:p>
          <a:p>
            <a:endParaRPr lang="ru-RU" sz="3200" dirty="0" smtClean="0">
              <a:ln>
                <a:solidFill>
                  <a:srgbClr val="00B050"/>
                </a:solidFill>
              </a:ln>
            </a:endParaRPr>
          </a:p>
          <a:p>
            <a:r>
              <a:rPr lang="ru-RU" sz="3200" dirty="0" smtClean="0">
                <a:ln>
                  <a:solidFill>
                    <a:srgbClr val="00B050"/>
                  </a:solidFill>
                </a:ln>
              </a:rPr>
              <a:t>ГІПС</a:t>
            </a:r>
          </a:p>
          <a:p>
            <a:endParaRPr lang="ru-RU" sz="3200" dirty="0" smtClean="0">
              <a:ln>
                <a:solidFill>
                  <a:srgbClr val="00B050"/>
                </a:solidFill>
              </a:ln>
            </a:endParaRPr>
          </a:p>
          <a:p>
            <a:r>
              <a:rPr lang="ru-RU" sz="3200" dirty="0" smtClean="0">
                <a:ln>
                  <a:solidFill>
                    <a:srgbClr val="00B050"/>
                  </a:solidFill>
                </a:ln>
              </a:rPr>
              <a:t>КАЛЬЦІЙ СУЛЬФАТ ДИГІДРАТ</a:t>
            </a:r>
            <a:endParaRPr lang="uk-UA" sz="3200" dirty="0">
              <a:ln>
                <a:solidFill>
                  <a:srgbClr val="00B050"/>
                </a:solidFill>
              </a:ln>
            </a:endParaRP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4721" y="836712"/>
            <a:ext cx="1908175" cy="1427163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149080"/>
            <a:ext cx="1738479" cy="1728192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4101" name="Picture 5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9999" y="2564904"/>
            <a:ext cx="2146300" cy="213995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23588357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dirty="0" smtClean="0"/>
              <a:t>Савчук О.М. </a:t>
            </a:r>
            <a:r>
              <a:rPr lang="ru-RU" dirty="0" err="1" smtClean="0"/>
              <a:t>Київ</a:t>
            </a:r>
            <a:r>
              <a:rPr lang="ru-RU" dirty="0" smtClean="0"/>
              <a:t> </a:t>
            </a:r>
            <a:r>
              <a:rPr lang="ru-RU" dirty="0" smtClean="0"/>
              <a:t>2025 </a:t>
            </a:r>
            <a:r>
              <a:rPr lang="ru-RU" dirty="0" err="1" smtClean="0"/>
              <a:t>ліцей</a:t>
            </a:r>
            <a:r>
              <a:rPr lang="ru-RU" dirty="0" smtClean="0"/>
              <a:t> </a:t>
            </a:r>
            <a:r>
              <a:rPr lang="ru-RU" dirty="0" smtClean="0"/>
              <a:t>№151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14</a:t>
            </a:fld>
            <a:endParaRPr lang="ru-RU" dirty="0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КАЛЬЦІЙ СУЛЬФАТ ДИГІДРАТ</a:t>
            </a:r>
            <a:endParaRPr lang="uk-UA" dirty="0"/>
          </a:p>
        </p:txBody>
      </p:sp>
      <p:sp>
        <p:nvSpPr>
          <p:cNvPr id="6" name="Объект 5"/>
          <p:cNvSpPr>
            <a:spLocks noGrp="1"/>
          </p:cNvSpPr>
          <p:nvPr>
            <p:ph sz="quarter" idx="13"/>
          </p:nvPr>
        </p:nvSpPr>
        <p:spPr/>
        <p:txBody>
          <a:bodyPr>
            <a:normAutofit fontScale="92500"/>
          </a:bodyPr>
          <a:lstStyle/>
          <a:p>
            <a:r>
              <a:rPr lang="uk-UA" dirty="0" smtClean="0"/>
              <a:t>Гіпс</a:t>
            </a:r>
            <a:r>
              <a:rPr lang="uk-UA" b="1" dirty="0" smtClean="0"/>
              <a:t> (</a:t>
            </a:r>
            <a:r>
              <a:rPr lang="uk-UA" dirty="0" smtClean="0"/>
              <a:t>кальцій сульфат дигідрат</a:t>
            </a:r>
            <a:r>
              <a:rPr lang="uk-UA" b="1" dirty="0" smtClean="0"/>
              <a:t>)</a:t>
            </a:r>
            <a:r>
              <a:rPr lang="uk-UA" dirty="0" smtClean="0"/>
              <a:t> CaSO</a:t>
            </a:r>
            <a:r>
              <a:rPr lang="uk-UA" baseline="-25000" dirty="0" smtClean="0"/>
              <a:t>4</a:t>
            </a:r>
            <a:r>
              <a:rPr lang="uk-UA" dirty="0" smtClean="0"/>
              <a:t> · 2Н</a:t>
            </a:r>
            <a:r>
              <a:rPr lang="uk-UA" baseline="-25000" dirty="0" smtClean="0"/>
              <a:t>2</a:t>
            </a:r>
            <a:r>
              <a:rPr lang="uk-UA" dirty="0" smtClean="0"/>
              <a:t>O має широке застосування. Розмолотий гіпс застосовують як </a:t>
            </a:r>
            <a:r>
              <a:rPr lang="uk-UA" dirty="0" smtClean="0">
                <a:hlinkClick r:id="rId2" tooltip="Добриво"/>
              </a:rPr>
              <a:t>добриво</a:t>
            </a:r>
            <a:r>
              <a:rPr lang="uk-UA" dirty="0" smtClean="0"/>
              <a:t> (</a:t>
            </a:r>
            <a:r>
              <a:rPr lang="uk-UA" i="1" dirty="0" smtClean="0"/>
              <a:t>гіпсування</a:t>
            </a:r>
            <a:r>
              <a:rPr lang="uk-UA" dirty="0" smtClean="0"/>
              <a:t>). При температурі 120 — 200°С перетворюється в </a:t>
            </a:r>
            <a:r>
              <a:rPr lang="uk-UA" dirty="0" smtClean="0">
                <a:hlinkClick r:id="rId3" tooltip="Алебастр"/>
              </a:rPr>
              <a:t>алебастр</a:t>
            </a:r>
            <a:r>
              <a:rPr lang="uk-UA" dirty="0" smtClean="0"/>
              <a:t>, що використовують для штукатурних робіт, для виготовлення форм у </a:t>
            </a:r>
            <a:r>
              <a:rPr lang="uk-UA" dirty="0" smtClean="0">
                <a:hlinkClick r:id="rId4" tooltip="Керамічне виробництво (ще не написана)"/>
              </a:rPr>
              <a:t>керамічному виробництві</a:t>
            </a:r>
            <a:r>
              <a:rPr lang="uk-UA" dirty="0" smtClean="0"/>
              <a:t> та різних виливків. При температурі 600 — 700°С переходить в безводний </a:t>
            </a:r>
            <a:r>
              <a:rPr lang="uk-UA" dirty="0" smtClean="0">
                <a:hlinkClick r:id="rId5" tooltip="Ангідрит"/>
              </a:rPr>
              <a:t>ангідрит</a:t>
            </a:r>
            <a:r>
              <a:rPr lang="uk-UA" dirty="0" smtClean="0"/>
              <a:t>. </a:t>
            </a:r>
          </a:p>
          <a:p>
            <a:r>
              <a:rPr lang="uk-UA" dirty="0" smtClean="0"/>
              <a:t>В медицині для виготовлення гіпсових пов'язок при травмах.</a:t>
            </a:r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7708403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dirty="0" smtClean="0"/>
              <a:t>Савчук О.М. </a:t>
            </a:r>
            <a:r>
              <a:rPr lang="ru-RU" dirty="0" err="1" smtClean="0"/>
              <a:t>Київ</a:t>
            </a:r>
            <a:r>
              <a:rPr lang="ru-RU" dirty="0" smtClean="0"/>
              <a:t> </a:t>
            </a:r>
            <a:r>
              <a:rPr lang="ru-RU" dirty="0" smtClean="0"/>
              <a:t>2025 </a:t>
            </a:r>
            <a:r>
              <a:rPr lang="ru-RU" dirty="0" err="1" smtClean="0"/>
              <a:t>ліцей</a:t>
            </a:r>
            <a:r>
              <a:rPr lang="ru-RU" dirty="0" smtClean="0"/>
              <a:t> </a:t>
            </a:r>
            <a:r>
              <a:rPr lang="ru-RU" dirty="0" smtClean="0"/>
              <a:t>№151</a:t>
            </a:r>
            <a:endParaRPr lang="ru-RU" dirty="0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15</a:t>
            </a:fld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>
                <a:ln>
                  <a:solidFill>
                    <a:srgbClr val="0070C0"/>
                  </a:solidFill>
                </a:ln>
              </a:rPr>
              <a:t>ЗАСТОСУВАННЯ ВАЖЛИВИХ КРИСТАЛОГІДРАТІВ</a:t>
            </a:r>
            <a:endParaRPr lang="uk-UA" dirty="0"/>
          </a:p>
        </p:txBody>
      </p:sp>
      <p:pic>
        <p:nvPicPr>
          <p:cNvPr id="5" name="Picture 3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1148" y="949859"/>
            <a:ext cx="1600200" cy="12287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4" name="Объект 3"/>
          <p:cNvSpPr>
            <a:spLocks noGrp="1"/>
          </p:cNvSpPr>
          <p:nvPr>
            <p:ph sz="quarter" idx="14"/>
          </p:nvPr>
        </p:nvSpPr>
        <p:spPr/>
        <p:txBody>
          <a:bodyPr>
            <a:normAutofit fontScale="85000" lnSpcReduction="20000"/>
          </a:bodyPr>
          <a:lstStyle/>
          <a:p>
            <a:r>
              <a:rPr lang="ru-RU" sz="3200" dirty="0">
                <a:ln>
                  <a:solidFill>
                    <a:srgbClr val="0070C0"/>
                  </a:solidFill>
                </a:ln>
              </a:rPr>
              <a:t>Na</a:t>
            </a:r>
            <a:r>
              <a:rPr lang="ru-RU" sz="3200" baseline="-25000" dirty="0">
                <a:ln>
                  <a:solidFill>
                    <a:srgbClr val="0070C0"/>
                  </a:solidFill>
                </a:ln>
              </a:rPr>
              <a:t>2</a:t>
            </a:r>
            <a:r>
              <a:rPr lang="ru-RU" sz="3200" dirty="0">
                <a:ln>
                  <a:solidFill>
                    <a:srgbClr val="0070C0"/>
                  </a:solidFill>
                </a:ln>
              </a:rPr>
              <a:t>CO</a:t>
            </a:r>
            <a:r>
              <a:rPr lang="ru-RU" sz="3200" baseline="-25000" dirty="0">
                <a:ln>
                  <a:solidFill>
                    <a:srgbClr val="0070C0"/>
                  </a:solidFill>
                </a:ln>
              </a:rPr>
              <a:t>3</a:t>
            </a:r>
            <a:r>
              <a:rPr lang="ru-RU" sz="3200" dirty="0">
                <a:ln>
                  <a:solidFill>
                    <a:srgbClr val="0070C0"/>
                  </a:solidFill>
                </a:ln>
              </a:rPr>
              <a:t> · </a:t>
            </a:r>
            <a:r>
              <a:rPr lang="ru-RU" sz="3200" dirty="0" smtClean="0">
                <a:ln>
                  <a:solidFill>
                    <a:srgbClr val="0070C0"/>
                  </a:solidFill>
                </a:ln>
              </a:rPr>
              <a:t>10Н</a:t>
            </a:r>
            <a:r>
              <a:rPr lang="ru-RU" sz="3200" baseline="-25000" dirty="0" smtClean="0">
                <a:ln>
                  <a:solidFill>
                    <a:srgbClr val="0070C0"/>
                  </a:solidFill>
                </a:ln>
              </a:rPr>
              <a:t>2</a:t>
            </a:r>
            <a:r>
              <a:rPr lang="ru-RU" sz="3200" dirty="0" smtClean="0">
                <a:ln>
                  <a:solidFill>
                    <a:srgbClr val="0070C0"/>
                  </a:solidFill>
                </a:ln>
              </a:rPr>
              <a:t>O</a:t>
            </a:r>
          </a:p>
          <a:p>
            <a:endParaRPr lang="ru-RU" sz="3200" dirty="0"/>
          </a:p>
          <a:p>
            <a:r>
              <a:rPr lang="ru-RU" sz="3200" dirty="0" smtClean="0">
                <a:ln>
                  <a:solidFill>
                    <a:srgbClr val="0070C0"/>
                  </a:solidFill>
                </a:ln>
              </a:rPr>
              <a:t>КРИСТАЛІЧНА СОДА</a:t>
            </a:r>
          </a:p>
          <a:p>
            <a:endParaRPr lang="ru-RU" sz="3200" dirty="0" smtClean="0">
              <a:ln>
                <a:solidFill>
                  <a:srgbClr val="0070C0"/>
                </a:solidFill>
              </a:ln>
            </a:endParaRPr>
          </a:p>
          <a:p>
            <a:r>
              <a:rPr lang="ru-RU" sz="3200" dirty="0" smtClean="0">
                <a:ln>
                  <a:solidFill>
                    <a:srgbClr val="0070C0"/>
                  </a:solidFill>
                </a:ln>
              </a:rPr>
              <a:t>НАТРІЙ КАРБОНАТ ДЕКАГІДРАТ</a:t>
            </a:r>
            <a:endParaRPr lang="uk-UA" sz="3200" dirty="0">
              <a:ln>
                <a:solidFill>
                  <a:srgbClr val="0070C0"/>
                </a:solidFill>
              </a:ln>
            </a:endParaRPr>
          </a:p>
        </p:txBody>
      </p:sp>
      <p:pic>
        <p:nvPicPr>
          <p:cNvPr id="6" name="Picture 5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468" y="2864344"/>
            <a:ext cx="2857500" cy="22098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7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0584" y="764704"/>
            <a:ext cx="1781175" cy="1333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14373474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dirty="0" smtClean="0"/>
              <a:t>Савчук О.М. </a:t>
            </a:r>
            <a:r>
              <a:rPr lang="ru-RU" dirty="0" err="1" smtClean="0"/>
              <a:t>Київ</a:t>
            </a:r>
            <a:r>
              <a:rPr lang="ru-RU" dirty="0" smtClean="0"/>
              <a:t> </a:t>
            </a:r>
            <a:r>
              <a:rPr lang="ru-RU" dirty="0" smtClean="0"/>
              <a:t>2025 </a:t>
            </a:r>
            <a:r>
              <a:rPr lang="ru-RU" dirty="0" err="1" smtClean="0"/>
              <a:t>ліцей</a:t>
            </a:r>
            <a:r>
              <a:rPr lang="ru-RU" dirty="0" smtClean="0"/>
              <a:t> </a:t>
            </a:r>
            <a:r>
              <a:rPr lang="ru-RU" dirty="0" smtClean="0"/>
              <a:t>№151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16</a:t>
            </a:fld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НАТРІЙ КАРБОНАТ ДЕКАГІДРАТ</a:t>
            </a:r>
            <a:endParaRPr lang="uk-UA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>
            <a:normAutofit fontScale="77500" lnSpcReduction="20000"/>
          </a:bodyPr>
          <a:lstStyle/>
          <a:p>
            <a:r>
              <a:rPr lang="uk-UA" dirty="0" smtClean="0"/>
              <a:t>Карбонат натрію Na</a:t>
            </a:r>
            <a:r>
              <a:rPr lang="uk-UA" baseline="-25000" dirty="0" smtClean="0"/>
              <a:t>2</a:t>
            </a:r>
            <a:r>
              <a:rPr lang="uk-UA" dirty="0" smtClean="0"/>
              <a:t>CO</a:t>
            </a:r>
            <a:r>
              <a:rPr lang="uk-UA" baseline="-25000" dirty="0" smtClean="0"/>
              <a:t>3</a:t>
            </a:r>
            <a:r>
              <a:rPr lang="uk-UA" dirty="0" smtClean="0"/>
              <a:t>, або кальцинована сода, — безбарвна кристалічна речовина. Добре розчиняється у </a:t>
            </a:r>
            <a:r>
              <a:rPr lang="uk-UA" dirty="0" smtClean="0">
                <a:hlinkClick r:id="rId2" tooltip="Вода"/>
              </a:rPr>
              <a:t>воді</a:t>
            </a:r>
            <a:r>
              <a:rPr lang="uk-UA" dirty="0" smtClean="0"/>
              <a:t>. З водного розчину кристалізується у вигляді декагідрату Na</a:t>
            </a:r>
            <a:r>
              <a:rPr lang="uk-UA" baseline="-25000" dirty="0" smtClean="0"/>
              <a:t>2</a:t>
            </a:r>
            <a:r>
              <a:rPr lang="uk-UA" dirty="0" smtClean="0"/>
              <a:t>CO</a:t>
            </a:r>
            <a:r>
              <a:rPr lang="uk-UA" baseline="-25000" dirty="0" smtClean="0"/>
              <a:t>3</a:t>
            </a:r>
            <a:r>
              <a:rPr lang="uk-UA" dirty="0" smtClean="0"/>
              <a:t> · 10H</a:t>
            </a:r>
            <a:r>
              <a:rPr lang="uk-UA" baseline="-25000" dirty="0" smtClean="0"/>
              <a:t>2</a:t>
            </a:r>
            <a:r>
              <a:rPr lang="uk-UA" dirty="0" smtClean="0"/>
              <a:t>O, який називають кристалічною содою. При прожарюванні вона втрачає кристалізаційну воду і перетворюється у безводну сіль Na</a:t>
            </a:r>
            <a:r>
              <a:rPr lang="uk-UA" baseline="-25000" dirty="0" smtClean="0"/>
              <a:t>2</a:t>
            </a:r>
            <a:r>
              <a:rPr lang="uk-UA" dirty="0" smtClean="0"/>
              <a:t>CO</a:t>
            </a:r>
            <a:r>
              <a:rPr lang="uk-UA" baseline="-25000" dirty="0" smtClean="0"/>
              <a:t>3</a:t>
            </a:r>
            <a:r>
              <a:rPr lang="uk-UA" dirty="0" smtClean="0"/>
              <a:t>, яка поступає у продаж під назвою кальцинованої соди. Кальцинована сода належить до найважливіших хімічних продуктів. Вона у дуже великій кількості застосовується в </a:t>
            </a:r>
            <a:r>
              <a:rPr lang="uk-UA" dirty="0" smtClean="0">
                <a:hlinkClick r:id="rId3" tooltip="Склоробна промисловість (ще не написана)"/>
              </a:rPr>
              <a:t>склоробній</a:t>
            </a:r>
            <a:r>
              <a:rPr lang="uk-UA" dirty="0" smtClean="0"/>
              <a:t>, </a:t>
            </a:r>
            <a:r>
              <a:rPr lang="uk-UA" dirty="0" smtClean="0">
                <a:hlinkClick r:id="rId4" tooltip="Миловарна промисловість (ще не написана)"/>
              </a:rPr>
              <a:t>миловарній</a:t>
            </a:r>
            <a:r>
              <a:rPr lang="uk-UA" dirty="0" smtClean="0"/>
              <a:t>, </a:t>
            </a:r>
            <a:r>
              <a:rPr lang="uk-UA" dirty="0" smtClean="0">
                <a:hlinkClick r:id="rId5" tooltip="Текстильна промисловість"/>
              </a:rPr>
              <a:t>текстильній</a:t>
            </a:r>
            <a:r>
              <a:rPr lang="uk-UA" dirty="0" smtClean="0"/>
              <a:t> і </a:t>
            </a:r>
            <a:r>
              <a:rPr lang="uk-UA" dirty="0" smtClean="0">
                <a:hlinkClick r:id="rId6" tooltip="Паперова промисловоість (ще не написана)"/>
              </a:rPr>
              <a:t>паперовій промисловості</a:t>
            </a:r>
            <a:r>
              <a:rPr lang="uk-UA" dirty="0" smtClean="0"/>
              <a:t>, а також для  пом'якшення води і в домашньому побуті. Кристалічну соду використовують безпосередньо в виробництві засобів для миття і чищення, мінерал трона входить до пральних порошків нового покоління.</a:t>
            </a:r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19269936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dirty="0" smtClean="0"/>
              <a:t>Савчук О.М. </a:t>
            </a:r>
            <a:r>
              <a:rPr lang="ru-RU" dirty="0" err="1" smtClean="0"/>
              <a:t>Київ</a:t>
            </a:r>
            <a:r>
              <a:rPr lang="ru-RU" dirty="0" smtClean="0"/>
              <a:t> </a:t>
            </a:r>
            <a:r>
              <a:rPr lang="ru-RU" dirty="0" smtClean="0"/>
              <a:t>2025 </a:t>
            </a:r>
            <a:r>
              <a:rPr lang="ru-RU" dirty="0" err="1" smtClean="0"/>
              <a:t>ліцей</a:t>
            </a:r>
            <a:r>
              <a:rPr lang="ru-RU" dirty="0" smtClean="0"/>
              <a:t> </a:t>
            </a:r>
            <a:r>
              <a:rPr lang="ru-RU" dirty="0" smtClean="0"/>
              <a:t>№151</a:t>
            </a:r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17</a:t>
            </a:fld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>
                <a:ln>
                  <a:solidFill>
                    <a:srgbClr val="0070C0"/>
                  </a:solidFill>
                </a:ln>
              </a:rPr>
              <a:t>ЗАСТОСУВАННЯ ВАЖЛИВИХ КРИСТАЛОГІДРАТІВ</a:t>
            </a:r>
            <a:endParaRPr lang="uk-UA" dirty="0"/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548680"/>
            <a:ext cx="2286198" cy="1700931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4" name="Объект 3"/>
          <p:cNvSpPr>
            <a:spLocks noGrp="1"/>
          </p:cNvSpPr>
          <p:nvPr>
            <p:ph sz="quarter" idx="14"/>
          </p:nvPr>
        </p:nvSpPr>
        <p:spPr/>
        <p:txBody>
          <a:bodyPr>
            <a:normAutofit fontScale="85000" lnSpcReduction="10000"/>
          </a:bodyPr>
          <a:lstStyle/>
          <a:p>
            <a:r>
              <a:rPr lang="ru-RU" sz="3200" dirty="0">
                <a:ln>
                  <a:solidFill>
                    <a:srgbClr val="00B0F0"/>
                  </a:solidFill>
                </a:ln>
              </a:rPr>
              <a:t>MgSO</a:t>
            </a:r>
            <a:r>
              <a:rPr lang="ru-RU" sz="3200" baseline="-25000" dirty="0">
                <a:ln>
                  <a:solidFill>
                    <a:srgbClr val="00B0F0"/>
                  </a:solidFill>
                </a:ln>
              </a:rPr>
              <a:t>4</a:t>
            </a:r>
            <a:r>
              <a:rPr lang="ru-RU" sz="3200" dirty="0">
                <a:ln>
                  <a:solidFill>
                    <a:srgbClr val="00B0F0"/>
                  </a:solidFill>
                </a:ln>
              </a:rPr>
              <a:t> · </a:t>
            </a:r>
            <a:r>
              <a:rPr lang="ru-RU" sz="3200" dirty="0" smtClean="0">
                <a:ln>
                  <a:solidFill>
                    <a:srgbClr val="00B0F0"/>
                  </a:solidFill>
                </a:ln>
              </a:rPr>
              <a:t>7Н</a:t>
            </a:r>
            <a:r>
              <a:rPr lang="ru-RU" sz="3200" baseline="-25000" dirty="0" smtClean="0">
                <a:ln>
                  <a:solidFill>
                    <a:srgbClr val="00B0F0"/>
                  </a:solidFill>
                </a:ln>
              </a:rPr>
              <a:t>2</a:t>
            </a:r>
            <a:r>
              <a:rPr lang="ru-RU" sz="3200" dirty="0" smtClean="0">
                <a:ln>
                  <a:solidFill>
                    <a:srgbClr val="00B0F0"/>
                  </a:solidFill>
                </a:ln>
              </a:rPr>
              <a:t>O</a:t>
            </a:r>
          </a:p>
          <a:p>
            <a:endParaRPr lang="ru-RU" sz="3200" dirty="0" smtClean="0">
              <a:ln>
                <a:solidFill>
                  <a:srgbClr val="00B0F0"/>
                </a:solidFill>
              </a:ln>
            </a:endParaRPr>
          </a:p>
          <a:p>
            <a:r>
              <a:rPr lang="ru-RU" sz="3200" dirty="0" smtClean="0">
                <a:ln>
                  <a:solidFill>
                    <a:srgbClr val="00B0F0"/>
                  </a:solidFill>
                </a:ln>
              </a:rPr>
              <a:t>АНГЛІЙСЬКА (ГІРКА) СІЛЬ</a:t>
            </a:r>
          </a:p>
          <a:p>
            <a:endParaRPr lang="ru-RU" sz="3200" dirty="0" smtClean="0">
              <a:ln>
                <a:solidFill>
                  <a:srgbClr val="00B0F0"/>
                </a:solidFill>
              </a:ln>
            </a:endParaRPr>
          </a:p>
          <a:p>
            <a:r>
              <a:rPr lang="ru-RU" sz="3200" dirty="0" smtClean="0">
                <a:ln>
                  <a:solidFill>
                    <a:srgbClr val="00B0F0"/>
                  </a:solidFill>
                </a:ln>
              </a:rPr>
              <a:t>МАГНІЙ СУЛЬФАТ ГЕПТАГІДРАТ</a:t>
            </a:r>
            <a:endParaRPr lang="uk-UA" sz="3200" dirty="0">
              <a:ln>
                <a:solidFill>
                  <a:srgbClr val="00B0F0"/>
                </a:solidFill>
              </a:ln>
            </a:endParaRPr>
          </a:p>
        </p:txBody>
      </p:sp>
      <p:pic>
        <p:nvPicPr>
          <p:cNvPr id="6" name="Picture 3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8271" y="2492896"/>
            <a:ext cx="2057371" cy="18002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1" y="4058134"/>
            <a:ext cx="1908175" cy="1901825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23443019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dirty="0" smtClean="0"/>
              <a:t>Савчук О.М. </a:t>
            </a:r>
            <a:r>
              <a:rPr lang="ru-RU" dirty="0" err="1" smtClean="0"/>
              <a:t>Київ</a:t>
            </a:r>
            <a:r>
              <a:rPr lang="ru-RU" dirty="0" smtClean="0"/>
              <a:t> </a:t>
            </a:r>
            <a:r>
              <a:rPr lang="ru-RU" dirty="0" smtClean="0"/>
              <a:t>2025 </a:t>
            </a:r>
            <a:r>
              <a:rPr lang="ru-RU" dirty="0" err="1" smtClean="0"/>
              <a:t>ліцей</a:t>
            </a:r>
            <a:r>
              <a:rPr lang="ru-RU" dirty="0" smtClean="0"/>
              <a:t> </a:t>
            </a:r>
            <a:r>
              <a:rPr lang="ru-RU" dirty="0" smtClean="0"/>
              <a:t>№151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18</a:t>
            </a:fld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МАГНІЙ СУЛЬФАТ ГЕПТАГІДРАТ</a:t>
            </a:r>
            <a:endParaRPr lang="uk-UA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uk-UA" dirty="0" smtClean="0"/>
              <a:t>Англійська (гірка) сіль (магній сульфат гептагідрат) MgSO</a:t>
            </a:r>
            <a:r>
              <a:rPr lang="uk-UA" baseline="-25000" dirty="0" smtClean="0"/>
              <a:t>4</a:t>
            </a:r>
            <a:r>
              <a:rPr lang="uk-UA" dirty="0" smtClean="0"/>
              <a:t> · 7Н</a:t>
            </a:r>
            <a:r>
              <a:rPr lang="uk-UA" baseline="-25000" dirty="0" smtClean="0"/>
              <a:t>2</a:t>
            </a:r>
            <a:r>
              <a:rPr lang="uk-UA" dirty="0" smtClean="0"/>
              <a:t>O</a:t>
            </a:r>
            <a:r>
              <a:rPr lang="uk-UA" b="1" i="1" dirty="0" smtClean="0"/>
              <a:t> </a:t>
            </a:r>
            <a:r>
              <a:rPr lang="uk-UA" dirty="0" smtClean="0"/>
              <a:t>застосовують в медицині як послаблюючий засіб, а також задля жовчогінного, спазмалітичного ефекту. П’ють магнезію, щоб заспокоїти нервову систему, причому залежно від дози спостерігається седативний та снодійний вплив. </a:t>
            </a:r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34738934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dirty="0" smtClean="0"/>
              <a:t>Савчук О.М. </a:t>
            </a:r>
            <a:r>
              <a:rPr lang="ru-RU" dirty="0" err="1" smtClean="0"/>
              <a:t>Київ</a:t>
            </a:r>
            <a:r>
              <a:rPr lang="ru-RU" dirty="0" smtClean="0"/>
              <a:t> </a:t>
            </a:r>
            <a:r>
              <a:rPr lang="ru-RU" dirty="0" smtClean="0"/>
              <a:t>2025 </a:t>
            </a:r>
            <a:r>
              <a:rPr lang="ru-RU" dirty="0" err="1" smtClean="0"/>
              <a:t>ліцей</a:t>
            </a:r>
            <a:r>
              <a:rPr lang="ru-RU" dirty="0" smtClean="0"/>
              <a:t> </a:t>
            </a:r>
            <a:r>
              <a:rPr lang="ru-RU" dirty="0" smtClean="0"/>
              <a:t>№151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19</a:t>
            </a:fld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4608512" cy="576064"/>
          </a:xfrm>
        </p:spPr>
        <p:txBody>
          <a:bodyPr/>
          <a:lstStyle/>
          <a:p>
            <a:r>
              <a:rPr lang="uk-UA" dirty="0" smtClean="0"/>
              <a:t>Вправа </a:t>
            </a:r>
            <a:r>
              <a:rPr lang="uk-UA" dirty="0" smtClean="0"/>
              <a:t>№1</a:t>
            </a:r>
            <a:endParaRPr lang="uk-UA" dirty="0"/>
          </a:p>
        </p:txBody>
      </p:sp>
      <p:sp>
        <p:nvSpPr>
          <p:cNvPr id="5" name="Объект 4"/>
          <p:cNvSpPr>
            <a:spLocks noGrp="1"/>
          </p:cNvSpPr>
          <p:nvPr>
            <p:ph sz="quarter" idx="13"/>
          </p:nvPr>
        </p:nvSpPr>
        <p:spPr>
          <a:xfrm>
            <a:off x="467544" y="980728"/>
            <a:ext cx="6336704" cy="3960440"/>
          </a:xfrm>
          <a:ln>
            <a:solidFill>
              <a:schemeClr val="bg1"/>
            </a:solidFill>
          </a:ln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uk-UA" sz="2800" dirty="0" smtClean="0"/>
              <a:t>1.Поєднайте назву та формулу кристалогідрату.</a:t>
            </a:r>
          </a:p>
          <a:p>
            <a:pPr marL="0" indent="0">
              <a:buNone/>
            </a:pPr>
            <a:r>
              <a:rPr lang="uk-UA" sz="2800" b="1" dirty="0" smtClean="0"/>
              <a:t>А</a:t>
            </a:r>
            <a:r>
              <a:rPr lang="ru-RU" sz="2800" b="1" dirty="0"/>
              <a:t> Na</a:t>
            </a:r>
            <a:r>
              <a:rPr lang="ru-RU" sz="2800" b="1" baseline="-25000" dirty="0"/>
              <a:t>2</a:t>
            </a:r>
            <a:r>
              <a:rPr lang="ru-RU" sz="2800" b="1" dirty="0"/>
              <a:t>SO</a:t>
            </a:r>
            <a:r>
              <a:rPr lang="ru-RU" sz="2800" b="1" baseline="-25000" dirty="0"/>
              <a:t>4</a:t>
            </a:r>
            <a:r>
              <a:rPr lang="ru-RU" sz="2800" b="1" dirty="0"/>
              <a:t> · 10Н</a:t>
            </a:r>
            <a:r>
              <a:rPr lang="ru-RU" sz="2800" b="1" baseline="-25000" dirty="0"/>
              <a:t>2</a:t>
            </a:r>
            <a:r>
              <a:rPr lang="ru-RU" sz="2800" b="1" dirty="0"/>
              <a:t>O</a:t>
            </a:r>
            <a:endParaRPr lang="uk-UA" sz="2800" b="1" dirty="0" smtClean="0"/>
          </a:p>
          <a:p>
            <a:pPr marL="0" indent="0">
              <a:buNone/>
            </a:pPr>
            <a:endParaRPr lang="uk-UA" sz="2800" b="1" dirty="0" smtClean="0"/>
          </a:p>
          <a:p>
            <a:pPr marL="0" indent="0">
              <a:buNone/>
            </a:pPr>
            <a:r>
              <a:rPr lang="uk-UA" sz="2800" b="1" dirty="0" smtClean="0"/>
              <a:t>Б</a:t>
            </a:r>
            <a:r>
              <a:rPr lang="ru-RU" sz="2800" b="1" dirty="0" smtClean="0"/>
              <a:t> </a:t>
            </a:r>
            <a:r>
              <a:rPr lang="ru-RU" sz="2800" b="1" dirty="0"/>
              <a:t>CuSO</a:t>
            </a:r>
            <a:r>
              <a:rPr lang="ru-RU" sz="2800" b="1" baseline="-25000" dirty="0"/>
              <a:t>4</a:t>
            </a:r>
            <a:r>
              <a:rPr lang="ru-RU" sz="2800" b="1" dirty="0"/>
              <a:t> · 5Н</a:t>
            </a:r>
            <a:r>
              <a:rPr lang="ru-RU" sz="2800" b="1" baseline="-25000" dirty="0"/>
              <a:t>2</a:t>
            </a:r>
            <a:r>
              <a:rPr lang="ru-RU" sz="2800" b="1" dirty="0"/>
              <a:t>O</a:t>
            </a:r>
            <a:endParaRPr lang="uk-UA" sz="2800" b="1" dirty="0" smtClean="0"/>
          </a:p>
          <a:p>
            <a:pPr marL="0" indent="0">
              <a:buNone/>
            </a:pPr>
            <a:endParaRPr lang="uk-UA" sz="2800" b="1" dirty="0" smtClean="0"/>
          </a:p>
          <a:p>
            <a:pPr marL="0" indent="0">
              <a:buNone/>
            </a:pPr>
            <a:r>
              <a:rPr lang="uk-UA" sz="2800" b="1" dirty="0" smtClean="0"/>
              <a:t>В</a:t>
            </a:r>
            <a:r>
              <a:rPr lang="ru-RU" sz="2800" b="1" dirty="0" smtClean="0"/>
              <a:t> </a:t>
            </a:r>
            <a:r>
              <a:rPr lang="ru-RU" sz="2800" b="1" dirty="0"/>
              <a:t>MgCl</a:t>
            </a:r>
            <a:r>
              <a:rPr lang="ru-RU" sz="2800" b="1" baseline="-25000" dirty="0"/>
              <a:t>2</a:t>
            </a:r>
            <a:r>
              <a:rPr lang="ru-RU" sz="2800" b="1" dirty="0"/>
              <a:t> · 6Н</a:t>
            </a:r>
            <a:r>
              <a:rPr lang="ru-RU" sz="2800" b="1" baseline="-25000" dirty="0"/>
              <a:t>2</a:t>
            </a:r>
            <a:r>
              <a:rPr lang="ru-RU" sz="2800" b="1" dirty="0"/>
              <a:t>O</a:t>
            </a:r>
            <a:endParaRPr lang="uk-UA" sz="2800" b="1" dirty="0" smtClean="0"/>
          </a:p>
          <a:p>
            <a:pPr marL="0" indent="0">
              <a:buNone/>
            </a:pPr>
            <a:endParaRPr lang="uk-UA" sz="2800" b="1" dirty="0" smtClean="0"/>
          </a:p>
          <a:p>
            <a:pPr marL="0" indent="0">
              <a:buNone/>
            </a:pPr>
            <a:r>
              <a:rPr lang="uk-UA" sz="2800" b="1" dirty="0" smtClean="0"/>
              <a:t>Г</a:t>
            </a:r>
            <a:r>
              <a:rPr lang="ru-RU" sz="2800" b="1" dirty="0" smtClean="0"/>
              <a:t> </a:t>
            </a:r>
            <a:r>
              <a:rPr lang="ru-RU" sz="2800" b="1" dirty="0"/>
              <a:t>MgSO</a:t>
            </a:r>
            <a:r>
              <a:rPr lang="ru-RU" sz="2800" b="1" baseline="-25000" dirty="0"/>
              <a:t>4</a:t>
            </a:r>
            <a:r>
              <a:rPr lang="ru-RU" sz="2800" b="1" dirty="0"/>
              <a:t> · 7Н</a:t>
            </a:r>
            <a:r>
              <a:rPr lang="ru-RU" sz="2800" b="1" baseline="-25000" dirty="0"/>
              <a:t>2</a:t>
            </a:r>
            <a:r>
              <a:rPr lang="ru-RU" sz="2800" b="1" dirty="0"/>
              <a:t>O</a:t>
            </a:r>
            <a:endParaRPr lang="uk-UA" sz="2800" b="1" dirty="0" smtClean="0"/>
          </a:p>
          <a:p>
            <a:pPr marL="0" indent="0">
              <a:buNone/>
            </a:pPr>
            <a:endParaRPr lang="uk-UA" sz="2800" dirty="0" smtClean="0"/>
          </a:p>
          <a:p>
            <a:pPr marL="0" indent="0">
              <a:buNone/>
            </a:pPr>
            <a:r>
              <a:rPr lang="uk-UA" sz="2800" b="1" dirty="0" smtClean="0"/>
              <a:t>Д</a:t>
            </a:r>
            <a:r>
              <a:rPr lang="ru-RU" sz="2800" b="1" dirty="0" smtClean="0"/>
              <a:t> </a:t>
            </a:r>
            <a:r>
              <a:rPr lang="ru-RU" sz="2800" b="1" dirty="0"/>
              <a:t>CaSO</a:t>
            </a:r>
            <a:r>
              <a:rPr lang="ru-RU" sz="2800" b="1" baseline="-25000" dirty="0"/>
              <a:t>4</a:t>
            </a:r>
            <a:r>
              <a:rPr lang="ru-RU" sz="2800" b="1" dirty="0"/>
              <a:t> · 2Н</a:t>
            </a:r>
            <a:r>
              <a:rPr lang="ru-RU" sz="2800" b="1" baseline="-25000" dirty="0"/>
              <a:t>2</a:t>
            </a:r>
            <a:r>
              <a:rPr lang="ru-RU" sz="2800" b="1" dirty="0"/>
              <a:t>O</a:t>
            </a:r>
            <a:endParaRPr lang="uk-UA" sz="2800" b="1" dirty="0" smtClean="0"/>
          </a:p>
          <a:p>
            <a:pPr marL="0" indent="0">
              <a:buNone/>
            </a:pPr>
            <a:endParaRPr lang="uk-UA" sz="28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4156631" y="1268760"/>
            <a:ext cx="4129677" cy="457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dirty="0">
                <a:solidFill>
                  <a:schemeClr val="bg1"/>
                </a:solidFill>
              </a:rPr>
              <a:t>К</a:t>
            </a:r>
            <a:r>
              <a:rPr lang="uk-UA" sz="2400" b="1" dirty="0" smtClean="0">
                <a:solidFill>
                  <a:schemeClr val="bg1"/>
                </a:solidFill>
              </a:rPr>
              <a:t>альцій сульфат дигідрат</a:t>
            </a:r>
            <a:endParaRPr lang="uk-UA" sz="2400" b="1" dirty="0">
              <a:solidFill>
                <a:schemeClr val="bg1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4173309" y="3861048"/>
            <a:ext cx="4129680" cy="5983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dirty="0" smtClean="0"/>
              <a:t>Купрум сульфат пентагідрат</a:t>
            </a:r>
            <a:endParaRPr lang="uk-UA" sz="2400" b="1" dirty="0"/>
          </a:p>
        </p:txBody>
      </p:sp>
      <p:sp>
        <p:nvSpPr>
          <p:cNvPr id="28" name="Прямоугольник 27"/>
          <p:cNvSpPr/>
          <p:nvPr/>
        </p:nvSpPr>
        <p:spPr>
          <a:xfrm>
            <a:off x="4173309" y="4725144"/>
            <a:ext cx="4163038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dirty="0" smtClean="0"/>
              <a:t>Натрій сульфат декагідрат</a:t>
            </a:r>
            <a:endParaRPr lang="uk-UA" sz="2400" b="1" dirty="0"/>
          </a:p>
        </p:txBody>
      </p:sp>
      <p:sp>
        <p:nvSpPr>
          <p:cNvPr id="29" name="Прямоугольник 28"/>
          <p:cNvSpPr/>
          <p:nvPr/>
        </p:nvSpPr>
        <p:spPr>
          <a:xfrm>
            <a:off x="4139952" y="2780928"/>
            <a:ext cx="4163037" cy="8640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dirty="0" smtClean="0"/>
              <a:t>Магній сульфат гептагідрат</a:t>
            </a:r>
            <a:endParaRPr lang="uk-UA" sz="2400" b="1" dirty="0"/>
          </a:p>
        </p:txBody>
      </p:sp>
      <p:sp>
        <p:nvSpPr>
          <p:cNvPr id="30" name="Прямоугольник 29"/>
          <p:cNvSpPr/>
          <p:nvPr/>
        </p:nvSpPr>
        <p:spPr>
          <a:xfrm>
            <a:off x="4139951" y="1844824"/>
            <a:ext cx="4129674" cy="67322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dirty="0" smtClean="0"/>
              <a:t>Магній хлорид гексагідрит</a:t>
            </a:r>
            <a:endParaRPr lang="uk-UA" sz="2400" b="1" dirty="0"/>
          </a:p>
        </p:txBody>
      </p:sp>
    </p:spTree>
    <p:extLst>
      <p:ext uri="{BB962C8B-B14F-4D97-AF65-F5344CB8AC3E}">
        <p14:creationId xmlns:p14="http://schemas.microsoft.com/office/powerpoint/2010/main" val="39065572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dirty="0" smtClean="0"/>
              <a:t>Савчук О.М. </a:t>
            </a:r>
            <a:r>
              <a:rPr lang="ru-RU" dirty="0" err="1" smtClean="0"/>
              <a:t>Київ</a:t>
            </a:r>
            <a:r>
              <a:rPr lang="ru-RU" dirty="0" smtClean="0"/>
              <a:t> </a:t>
            </a:r>
            <a:r>
              <a:rPr lang="ru-RU" dirty="0" smtClean="0"/>
              <a:t>2025 </a:t>
            </a:r>
            <a:r>
              <a:rPr lang="ru-RU" dirty="0" err="1" smtClean="0"/>
              <a:t>ліцей</a:t>
            </a:r>
            <a:r>
              <a:rPr lang="ru-RU" dirty="0" smtClean="0"/>
              <a:t> №</a:t>
            </a:r>
            <a:r>
              <a:rPr lang="ru-RU" dirty="0" smtClean="0"/>
              <a:t>151</a:t>
            </a:r>
            <a:endParaRPr lang="ru-RU" dirty="0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20</a:t>
            </a:fld>
            <a:endParaRPr lang="ru-RU" dirty="0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619672" y="188640"/>
            <a:ext cx="3664174" cy="576064"/>
          </a:xfrm>
        </p:spPr>
        <p:txBody>
          <a:bodyPr/>
          <a:lstStyle/>
          <a:p>
            <a:r>
              <a:rPr lang="uk-UA" dirty="0" smtClean="0"/>
              <a:t>Вправа №2</a:t>
            </a:r>
            <a:endParaRPr lang="uk-UA" dirty="0"/>
          </a:p>
        </p:txBody>
      </p:sp>
      <p:sp>
        <p:nvSpPr>
          <p:cNvPr id="6" name="Объект 5"/>
          <p:cNvSpPr>
            <a:spLocks noGrp="1"/>
          </p:cNvSpPr>
          <p:nvPr>
            <p:ph sz="quarter" idx="13"/>
          </p:nvPr>
        </p:nvSpPr>
        <p:spPr>
          <a:xfrm>
            <a:off x="323528" y="1124744"/>
            <a:ext cx="6336704" cy="3096344"/>
          </a:xfrm>
        </p:spPr>
        <p:txBody>
          <a:bodyPr>
            <a:normAutofit fontScale="85000" lnSpcReduction="20000"/>
          </a:bodyPr>
          <a:lstStyle/>
          <a:p>
            <a:r>
              <a:rPr lang="uk-UA" dirty="0" smtClean="0"/>
              <a:t> Поєднайте назву кристалогідрату та його практичне застосування.</a:t>
            </a:r>
            <a:endParaRPr lang="uk-UA" dirty="0"/>
          </a:p>
          <a:p>
            <a:r>
              <a:rPr lang="uk-UA" dirty="0" smtClean="0"/>
              <a:t>А МІДНИЙ КУПОРОС   </a:t>
            </a:r>
          </a:p>
          <a:p>
            <a:endParaRPr lang="uk-UA" dirty="0" smtClean="0"/>
          </a:p>
          <a:p>
            <a:r>
              <a:rPr lang="uk-UA" dirty="0" smtClean="0"/>
              <a:t>Б ГІПС </a:t>
            </a:r>
          </a:p>
          <a:p>
            <a:endParaRPr lang="uk-UA" dirty="0" smtClean="0"/>
          </a:p>
          <a:p>
            <a:r>
              <a:rPr lang="uk-UA" dirty="0" smtClean="0"/>
              <a:t>В ГЛАУБЕРОВА СІЛЬ</a:t>
            </a:r>
          </a:p>
          <a:p>
            <a:endParaRPr lang="uk-UA" dirty="0" smtClean="0"/>
          </a:p>
          <a:p>
            <a:r>
              <a:rPr lang="uk-UA" dirty="0" smtClean="0"/>
              <a:t>Г КРИСТАЛІЧНА СОДА</a:t>
            </a:r>
          </a:p>
          <a:p>
            <a:endParaRPr lang="uk-UA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5193423" y="1412776"/>
            <a:ext cx="3096344" cy="8640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dirty="0" smtClean="0"/>
              <a:t>Медицина, виробництво скла </a:t>
            </a:r>
            <a:endParaRPr lang="uk-UA" sz="2400" b="1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5010559" y="2492896"/>
            <a:ext cx="3672408" cy="10332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dirty="0" smtClean="0"/>
              <a:t>Садівництво, будівельна справа, медицина</a:t>
            </a:r>
            <a:endParaRPr lang="uk-UA" sz="2400" b="1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5070665" y="3678160"/>
            <a:ext cx="3341859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dirty="0" smtClean="0"/>
              <a:t>Виробництво скла, миловаріння</a:t>
            </a:r>
            <a:endParaRPr lang="uk-UA" sz="2400" b="1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5118571" y="4784544"/>
            <a:ext cx="3456384" cy="69837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dirty="0" smtClean="0"/>
              <a:t>Будівництво, медицина</a:t>
            </a:r>
            <a:endParaRPr lang="uk-UA" sz="2400" b="1" dirty="0"/>
          </a:p>
        </p:txBody>
      </p:sp>
    </p:spTree>
    <p:extLst>
      <p:ext uri="{BB962C8B-B14F-4D97-AF65-F5344CB8AC3E}">
        <p14:creationId xmlns:p14="http://schemas.microsoft.com/office/powerpoint/2010/main" val="8297458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dirty="0" smtClean="0"/>
              <a:t>Савчук О.М. </a:t>
            </a:r>
            <a:r>
              <a:rPr lang="ru-RU" dirty="0" err="1" smtClean="0"/>
              <a:t>Київ</a:t>
            </a:r>
            <a:r>
              <a:rPr lang="ru-RU" dirty="0" smtClean="0"/>
              <a:t> </a:t>
            </a:r>
            <a:r>
              <a:rPr lang="ru-RU" dirty="0" smtClean="0"/>
              <a:t>2025 </a:t>
            </a:r>
            <a:r>
              <a:rPr lang="ru-RU" dirty="0" err="1" smtClean="0"/>
              <a:t>ліцей</a:t>
            </a:r>
            <a:r>
              <a:rPr lang="ru-RU" dirty="0" smtClean="0"/>
              <a:t> </a:t>
            </a:r>
            <a:r>
              <a:rPr lang="ru-RU" dirty="0" smtClean="0"/>
              <a:t>№151</a:t>
            </a:r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21</a:t>
            </a:fld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3289" y="332656"/>
            <a:ext cx="6512511" cy="648072"/>
          </a:xfrm>
        </p:spPr>
        <p:txBody>
          <a:bodyPr/>
          <a:lstStyle/>
          <a:p>
            <a:r>
              <a:rPr lang="uk-UA" dirty="0" smtClean="0"/>
              <a:t>Вправа №3</a:t>
            </a:r>
            <a:endParaRPr lang="uk-UA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Объект 2"/>
              <p:cNvSpPr>
                <a:spLocks noGrp="1"/>
              </p:cNvSpPr>
              <p:nvPr>
                <p:ph sz="quarter" idx="13"/>
              </p:nvPr>
            </p:nvSpPr>
            <p:spPr>
              <a:xfrm>
                <a:off x="539552" y="1916832"/>
                <a:ext cx="8291264" cy="3528392"/>
              </a:xfrm>
              <a:pattFill prst="lgGrid">
                <a:fgClr>
                  <a:schemeClr val="bg1">
                    <a:lumMod val="85000"/>
                  </a:schemeClr>
                </a:fgClr>
                <a:bgClr>
                  <a:schemeClr val="bg1"/>
                </a:bgClr>
              </a:pattFill>
            </p:spPr>
            <p:txBody>
              <a:bodyPr/>
              <a:lstStyle/>
              <a:p>
                <a:pPr marL="0" indent="0">
                  <a:buNone/>
                </a:pPr>
                <a:r>
                  <a:rPr lang="uk-UA" b="1" i="1" u="sng" dirty="0" smtClean="0"/>
                  <a:t>Визначте формульну масу кристалогідрату.</a:t>
                </a:r>
              </a:p>
              <a:p>
                <a:r>
                  <a:rPr lang="en-US" dirty="0" smtClean="0"/>
                  <a:t>Mr(</a:t>
                </a:r>
                <a:r>
                  <a:rPr lang="ru-RU" b="1" dirty="0"/>
                  <a:t>Na</a:t>
                </a:r>
                <a:r>
                  <a:rPr lang="ru-RU" b="1" baseline="-25000" dirty="0"/>
                  <a:t>2</a:t>
                </a:r>
                <a:r>
                  <a:rPr lang="ru-RU" b="1" dirty="0"/>
                  <a:t>SO</a:t>
                </a:r>
                <a:r>
                  <a:rPr lang="ru-RU" b="1" baseline="-25000" dirty="0"/>
                  <a:t>4</a:t>
                </a:r>
                <a:r>
                  <a:rPr lang="ru-RU" b="1" dirty="0"/>
                  <a:t> · </a:t>
                </a:r>
                <a:r>
                  <a:rPr lang="ru-RU" b="1" dirty="0" smtClean="0">
                    <a:solidFill>
                      <a:srgbClr val="0070C0"/>
                    </a:solidFill>
                  </a:rPr>
                  <a:t>10Н</a:t>
                </a:r>
                <a:r>
                  <a:rPr lang="ru-RU" b="1" baseline="-25000" dirty="0" smtClean="0">
                    <a:solidFill>
                      <a:srgbClr val="0070C0"/>
                    </a:solidFill>
                  </a:rPr>
                  <a:t>2</a:t>
                </a:r>
                <a:r>
                  <a:rPr lang="ru-RU" b="1" dirty="0" smtClean="0">
                    <a:solidFill>
                      <a:srgbClr val="0070C0"/>
                    </a:solidFill>
                  </a:rPr>
                  <a:t>O</a:t>
                </a:r>
                <a:r>
                  <a:rPr lang="en-US" dirty="0" smtClean="0"/>
                  <a:t>) =</a:t>
                </a:r>
                <a14:m>
                  <m:oMath xmlns:m="http://schemas.openxmlformats.org/officeDocument/2006/math">
                    <m:r>
                      <a:rPr lang="uk-UA" b="0" i="1" smtClean="0">
                        <a:latin typeface="Cambria Math"/>
                      </a:rPr>
                      <m:t>2</m:t>
                    </m:r>
                    <m:r>
                      <a:rPr lang="uk-UA" b="0" i="1" smtClean="0">
                        <a:latin typeface="Cambria Math"/>
                        <a:ea typeface="Cambria Math"/>
                      </a:rPr>
                      <m:t>×</m:t>
                    </m:r>
                    <m:r>
                      <a:rPr lang="uk-UA" b="0" i="1" smtClean="0">
                        <a:latin typeface="Cambria Math"/>
                      </a:rPr>
                      <m:t>23+32+4</m:t>
                    </m:r>
                    <m:r>
                      <a:rPr lang="uk-UA" b="0" i="1" smtClean="0">
                        <a:latin typeface="Cambria Math"/>
                        <a:ea typeface="Cambria Math"/>
                      </a:rPr>
                      <m:t>×</m:t>
                    </m:r>
                  </m:oMath>
                </a14:m>
                <a:r>
                  <a:rPr lang="uk-UA" dirty="0" smtClean="0"/>
                  <a:t>16</a:t>
                </a:r>
                <a:r>
                  <a:rPr lang="uk-UA" b="1" dirty="0" smtClean="0">
                    <a:solidFill>
                      <a:srgbClr val="FF0000"/>
                    </a:solidFill>
                  </a:rPr>
                  <a:t>+</a:t>
                </a:r>
                <a:r>
                  <a:rPr lang="uk-UA" dirty="0" smtClean="0">
                    <a:solidFill>
                      <a:srgbClr val="FF0000"/>
                    </a:solidFill>
                  </a:rPr>
                  <a:t>10</a:t>
                </a:r>
                <a14:m>
                  <m:oMath xmlns:m="http://schemas.openxmlformats.org/officeDocument/2006/math">
                    <m:r>
                      <a:rPr lang="uk-UA" i="1" dirty="0" smtClean="0">
                        <a:solidFill>
                          <a:srgbClr val="FF0000"/>
                        </a:solidFill>
                        <a:latin typeface="Cambria Math"/>
                        <a:ea typeface="Cambria Math"/>
                      </a:rPr>
                      <m:t>×</m:t>
                    </m:r>
                    <m:r>
                      <a:rPr lang="uk-UA" b="0" i="1" dirty="0" smtClean="0">
                        <a:solidFill>
                          <a:srgbClr val="0070C0"/>
                        </a:solidFill>
                        <a:latin typeface="Cambria Math"/>
                        <a:ea typeface="Cambria Math"/>
                      </a:rPr>
                      <m:t>2×1+16</m:t>
                    </m:r>
                    <m:r>
                      <a:rPr lang="uk-UA" b="0" i="1" dirty="0" smtClean="0">
                        <a:solidFill>
                          <a:schemeClr val="tx1"/>
                        </a:solidFill>
                        <a:latin typeface="Cambria Math"/>
                        <a:ea typeface="Cambria Math"/>
                      </a:rPr>
                      <m:t>=</m:t>
                    </m:r>
                  </m:oMath>
                </a14:m>
                <a:endParaRPr lang="en-US" dirty="0" smtClean="0">
                  <a:solidFill>
                    <a:srgbClr val="FF0000"/>
                  </a:solidFill>
                </a:endParaRPr>
              </a:p>
              <a:p>
                <a:r>
                  <a:rPr lang="en-US" dirty="0" smtClean="0"/>
                  <a:t>Mr(</a:t>
                </a:r>
                <a:r>
                  <a:rPr lang="ru-RU" b="1" dirty="0"/>
                  <a:t>CuSO</a:t>
                </a:r>
                <a:r>
                  <a:rPr lang="ru-RU" b="1" baseline="-25000" dirty="0"/>
                  <a:t>4</a:t>
                </a:r>
                <a:r>
                  <a:rPr lang="ru-RU" b="1" dirty="0"/>
                  <a:t> · </a:t>
                </a:r>
                <a:r>
                  <a:rPr lang="ru-RU" b="1" dirty="0" smtClean="0"/>
                  <a:t>5Н</a:t>
                </a:r>
                <a:r>
                  <a:rPr lang="ru-RU" b="1" baseline="-25000" dirty="0" smtClean="0"/>
                  <a:t>2</a:t>
                </a:r>
                <a:r>
                  <a:rPr lang="ru-RU" b="1" dirty="0" smtClean="0"/>
                  <a:t>O</a:t>
                </a:r>
                <a:r>
                  <a:rPr lang="en-US" dirty="0" smtClean="0"/>
                  <a:t>)=</a:t>
                </a:r>
              </a:p>
              <a:p>
                <a:r>
                  <a:rPr lang="en-US" dirty="0" smtClean="0"/>
                  <a:t>Mr(</a:t>
                </a:r>
                <a:r>
                  <a:rPr lang="ru-RU" b="1" dirty="0"/>
                  <a:t>FeSO</a:t>
                </a:r>
                <a:r>
                  <a:rPr lang="ru-RU" b="1" baseline="-25000" dirty="0"/>
                  <a:t>4</a:t>
                </a:r>
                <a:r>
                  <a:rPr lang="ru-RU" b="1" dirty="0"/>
                  <a:t> · 7Н</a:t>
                </a:r>
                <a:r>
                  <a:rPr lang="ru-RU" b="1" baseline="-25000" dirty="0"/>
                  <a:t>2</a:t>
                </a:r>
                <a:r>
                  <a:rPr lang="ru-RU" b="1" dirty="0"/>
                  <a:t>O</a:t>
                </a:r>
                <a:r>
                  <a:rPr lang="en-US" dirty="0" smtClean="0"/>
                  <a:t>)=</a:t>
                </a:r>
                <a:endParaRPr lang="uk-UA" dirty="0"/>
              </a:p>
            </p:txBody>
          </p:sp>
        </mc:Choice>
        <mc:Fallback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quarter" idx="13"/>
              </p:nvPr>
            </p:nvSpPr>
            <p:spPr>
              <a:xfrm>
                <a:off x="539552" y="1916832"/>
                <a:ext cx="8291264" cy="3528392"/>
              </a:xfrm>
              <a:blipFill rotWithShape="1">
                <a:blip r:embed="rId2"/>
                <a:stretch>
                  <a:fillRect l="-956" t="-1209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0030785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dirty="0" smtClean="0"/>
              <a:t>Савчук О.М. </a:t>
            </a:r>
            <a:r>
              <a:rPr lang="ru-RU" dirty="0" err="1" smtClean="0"/>
              <a:t>Київ</a:t>
            </a:r>
            <a:r>
              <a:rPr lang="ru-RU" dirty="0" smtClean="0"/>
              <a:t> </a:t>
            </a:r>
            <a:r>
              <a:rPr lang="ru-RU" dirty="0" smtClean="0"/>
              <a:t>2025 </a:t>
            </a:r>
            <a:r>
              <a:rPr lang="ru-RU" dirty="0" err="1" smtClean="0"/>
              <a:t>ліцей</a:t>
            </a:r>
            <a:r>
              <a:rPr lang="ru-RU" dirty="0" smtClean="0"/>
              <a:t> </a:t>
            </a:r>
            <a:r>
              <a:rPr lang="ru-RU" dirty="0" smtClean="0"/>
              <a:t>№151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22</a:t>
            </a:fld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15616" y="116632"/>
            <a:ext cx="7704856" cy="1728192"/>
          </a:xfrm>
        </p:spPr>
        <p:txBody>
          <a:bodyPr>
            <a:normAutofit fontScale="90000"/>
          </a:bodyPr>
          <a:lstStyle/>
          <a:p>
            <a:pPr marL="0" indent="0" algn="l">
              <a:buNone/>
            </a:pPr>
            <a:r>
              <a:rPr lang="uk-UA" sz="3100" dirty="0" smtClean="0"/>
              <a:t> Задача </a:t>
            </a:r>
            <a:r>
              <a:rPr lang="uk-UA" sz="3100" dirty="0" smtClean="0"/>
              <a:t>№1 </a:t>
            </a:r>
            <a:br>
              <a:rPr lang="uk-UA" sz="3100" dirty="0" smtClean="0"/>
            </a:br>
            <a:r>
              <a:rPr lang="uk-UA" sz="3100" b="1" dirty="0" smtClean="0"/>
              <a:t>Визначте </a:t>
            </a:r>
            <a:r>
              <a:rPr lang="uk-UA" sz="3100" b="1" dirty="0"/>
              <a:t>масову частку води, що входить до складу кристалогідрату – глауберової </a:t>
            </a:r>
            <a:r>
              <a:rPr lang="uk-UA" sz="3100" b="1" dirty="0" smtClean="0"/>
              <a:t>солі.</a:t>
            </a:r>
            <a:r>
              <a:rPr lang="ru-RU" sz="3100" b="1" dirty="0"/>
              <a:t/>
            </a:r>
            <a:br>
              <a:rPr lang="ru-RU" sz="3100" b="1" dirty="0"/>
            </a:br>
            <a:r>
              <a:rPr lang="uk-UA" dirty="0"/>
              <a:t/>
            </a:r>
            <a:br>
              <a:rPr lang="uk-UA" dirty="0"/>
            </a:br>
            <a:endParaRPr lang="uk-UA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Объект 2"/>
              <p:cNvSpPr>
                <a:spLocks noGrp="1"/>
              </p:cNvSpPr>
              <p:nvPr>
                <p:ph sz="quarter" idx="13"/>
              </p:nvPr>
            </p:nvSpPr>
            <p:spPr>
              <a:xfrm>
                <a:off x="1403648" y="1988840"/>
                <a:ext cx="6400800" cy="4032448"/>
              </a:xfrm>
              <a:pattFill prst="lgGrid">
                <a:fgClr>
                  <a:schemeClr val="bg1">
                    <a:lumMod val="85000"/>
                  </a:schemeClr>
                </a:fgClr>
                <a:bgClr>
                  <a:schemeClr val="bg1"/>
                </a:bgClr>
              </a:pattFill>
            </p:spPr>
            <p:txBody>
              <a:bodyPr>
                <a:normAutofit fontScale="92500"/>
              </a:bodyPr>
              <a:lstStyle/>
              <a:p>
                <a:pPr marL="0" indent="0">
                  <a:buNone/>
                </a:pPr>
                <a:r>
                  <a:rPr lang="uk-UA" dirty="0"/>
                  <a:t> </a:t>
                </a:r>
                <a:r>
                  <a:rPr lang="uk-UA" b="1" i="1" dirty="0">
                    <a:solidFill>
                      <a:srgbClr val="FF0000"/>
                    </a:solidFill>
                  </a:rPr>
                  <a:t>Дано:</a:t>
                </a:r>
                <a:r>
                  <a:rPr lang="uk-UA" dirty="0"/>
                  <a:t>                      </a:t>
                </a:r>
                <a:endParaRPr lang="uk-UA" dirty="0" smtClean="0"/>
              </a:p>
              <a:p>
                <a:pPr marL="0" indent="0">
                  <a:buNone/>
                </a:pPr>
                <a:r>
                  <a:rPr lang="uk-UA" dirty="0"/>
                  <a:t>Na</a:t>
                </a:r>
                <a:r>
                  <a:rPr lang="uk-UA" baseline="-25000" dirty="0"/>
                  <a:t>2</a:t>
                </a:r>
                <a:r>
                  <a:rPr lang="uk-UA" dirty="0"/>
                  <a:t>SO</a:t>
                </a:r>
                <a:r>
                  <a:rPr lang="uk-UA" baseline="-25000" dirty="0"/>
                  <a:t>4</a:t>
                </a:r>
                <a:r>
                  <a:rPr lang="uk-UA" dirty="0"/>
                  <a:t>∙10H</a:t>
                </a:r>
                <a:r>
                  <a:rPr lang="uk-UA" baseline="-25000" dirty="0"/>
                  <a:t>2</a:t>
                </a:r>
                <a:r>
                  <a:rPr lang="uk-UA" dirty="0"/>
                  <a:t>O                  </a:t>
                </a:r>
                <a:r>
                  <a:rPr lang="ru-RU" dirty="0"/>
                  <a:t> </a:t>
                </a:r>
                <a:r>
                  <a:rPr lang="uk-UA" dirty="0"/>
                  <a:t>                                        </a:t>
                </a:r>
              </a:p>
              <a:p>
                <a:pPr marL="0" indent="0">
                  <a:buNone/>
                </a:pPr>
                <a:r>
                  <a:rPr lang="uk-UA" dirty="0" smtClean="0"/>
                  <a:t>ω </a:t>
                </a:r>
                <a:r>
                  <a:rPr lang="uk-UA" dirty="0"/>
                  <a:t>(H</a:t>
                </a:r>
                <a:r>
                  <a:rPr lang="uk-UA" baseline="-25000" dirty="0"/>
                  <a:t>2</a:t>
                </a:r>
                <a:r>
                  <a:rPr lang="uk-UA" dirty="0"/>
                  <a:t>O) - ?</a:t>
                </a:r>
                <a:endParaRPr lang="uk-UA" dirty="0" smtClean="0"/>
              </a:p>
              <a:p>
                <a:endParaRPr lang="uk-UA" dirty="0" smtClean="0"/>
              </a:p>
              <a:p>
                <a:pPr marL="0" indent="0">
                  <a:buNone/>
                </a:pPr>
                <a:r>
                  <a:rPr lang="uk-UA" dirty="0" smtClean="0"/>
                  <a:t>                              ω </a:t>
                </a:r>
                <a:r>
                  <a:rPr lang="uk-UA" dirty="0"/>
                  <a:t>(H</a:t>
                </a:r>
                <a:r>
                  <a:rPr lang="uk-UA" baseline="-25000" dirty="0"/>
                  <a:t>2</a:t>
                </a:r>
                <a:r>
                  <a:rPr lang="uk-UA" dirty="0"/>
                  <a:t>O) =</a:t>
                </a:r>
                <a:r>
                  <a:rPr lang="ru-RU" dirty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i="1">
                            <a:latin typeface="Cambria Math"/>
                          </a:rPr>
                        </m:ctrlPr>
                      </m:fPr>
                      <m:num>
                        <m:r>
                          <a:rPr lang="uk-UA" i="1">
                            <a:latin typeface="Cambria Math"/>
                          </a:rPr>
                          <m:t>10</m:t>
                        </m:r>
                        <m:r>
                          <m:rPr>
                            <m:sty m:val="p"/>
                          </m:rPr>
                          <a:rPr lang="uk-UA">
                            <a:latin typeface="Cambria Math"/>
                          </a:rPr>
                          <m:t>Ar</m:t>
                        </m:r>
                        <m:r>
                          <a:rPr lang="uk-UA">
                            <a:latin typeface="Cambria Math"/>
                          </a:rPr>
                          <m:t>(</m:t>
                        </m:r>
                        <m:r>
                          <m:rPr>
                            <m:sty m:val="p"/>
                          </m:rPr>
                          <a:rPr lang="uk-UA">
                            <a:latin typeface="Cambria Math"/>
                          </a:rPr>
                          <m:t>H</m:t>
                        </m:r>
                        <m:r>
                          <a:rPr lang="uk-UA" baseline="-25000">
                            <a:latin typeface="Cambria Math"/>
                          </a:rPr>
                          <m:t>2</m:t>
                        </m:r>
                        <m:r>
                          <m:rPr>
                            <m:sty m:val="p"/>
                          </m:rPr>
                          <a:rPr lang="uk-UA">
                            <a:latin typeface="Cambria Math"/>
                          </a:rPr>
                          <m:t>O</m:t>
                        </m:r>
                        <m:r>
                          <a:rPr lang="uk-UA">
                            <a:latin typeface="Cambria Math"/>
                          </a:rPr>
                          <m:t>)</m:t>
                        </m:r>
                      </m:num>
                      <m:den>
                        <m:r>
                          <m:rPr>
                            <m:sty m:val="p"/>
                          </m:rPr>
                          <a:rPr lang="uk-UA">
                            <a:latin typeface="Cambria Math"/>
                          </a:rPr>
                          <m:t>Mr</m:t>
                        </m:r>
                        <m:r>
                          <a:rPr lang="uk-UA">
                            <a:latin typeface="Cambria Math"/>
                          </a:rPr>
                          <m:t>(</m:t>
                        </m:r>
                        <m:r>
                          <m:rPr>
                            <m:sty m:val="p"/>
                          </m:rPr>
                          <a:rPr lang="uk-UA">
                            <a:latin typeface="Cambria Math"/>
                          </a:rPr>
                          <m:t>Na</m:t>
                        </m:r>
                        <m:r>
                          <a:rPr lang="uk-UA" baseline="-25000">
                            <a:latin typeface="Cambria Math"/>
                          </a:rPr>
                          <m:t>2</m:t>
                        </m:r>
                        <m:r>
                          <m:rPr>
                            <m:sty m:val="p"/>
                          </m:rPr>
                          <a:rPr lang="uk-UA">
                            <a:latin typeface="Cambria Math"/>
                          </a:rPr>
                          <m:t>SO</m:t>
                        </m:r>
                        <m:r>
                          <a:rPr lang="uk-UA" baseline="-25000">
                            <a:latin typeface="Cambria Math"/>
                          </a:rPr>
                          <m:t>4</m:t>
                        </m:r>
                        <m:r>
                          <a:rPr lang="uk-UA">
                            <a:latin typeface="Cambria Math"/>
                          </a:rPr>
                          <m:t>∙10</m:t>
                        </m:r>
                        <m:r>
                          <m:rPr>
                            <m:sty m:val="p"/>
                          </m:rPr>
                          <a:rPr lang="uk-UA">
                            <a:latin typeface="Cambria Math"/>
                          </a:rPr>
                          <m:t>H</m:t>
                        </m:r>
                        <m:r>
                          <a:rPr lang="uk-UA" baseline="-25000">
                            <a:latin typeface="Cambria Math"/>
                          </a:rPr>
                          <m:t>2</m:t>
                        </m:r>
                        <m:r>
                          <m:rPr>
                            <m:sty m:val="p"/>
                          </m:rPr>
                          <a:rPr lang="uk-UA">
                            <a:latin typeface="Cambria Math"/>
                          </a:rPr>
                          <m:t>O</m:t>
                        </m:r>
                        <m:r>
                          <a:rPr lang="uk-UA">
                            <a:latin typeface="Cambria Math"/>
                          </a:rPr>
                          <m:t>)</m:t>
                        </m:r>
                      </m:den>
                    </m:f>
                  </m:oMath>
                </a14:m>
                <a:r>
                  <a:rPr lang="uk-UA" dirty="0"/>
                  <a:t> </a:t>
                </a:r>
                <a:endParaRPr lang="ru-RU" dirty="0" smtClean="0"/>
              </a:p>
              <a:p>
                <a:pPr marL="0" indent="0">
                  <a:buNone/>
                </a:pPr>
                <a:r>
                  <a:rPr lang="uk-UA" dirty="0" smtClean="0"/>
                  <a:t>        ω </a:t>
                </a:r>
                <a:r>
                  <a:rPr lang="uk-UA" dirty="0"/>
                  <a:t>(H</a:t>
                </a:r>
                <a:r>
                  <a:rPr lang="uk-UA" baseline="-25000" dirty="0"/>
                  <a:t>2</a:t>
                </a:r>
                <a:r>
                  <a:rPr lang="uk-UA" dirty="0"/>
                  <a:t>O) 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i="1">
                            <a:latin typeface="Cambria Math"/>
                          </a:rPr>
                        </m:ctrlPr>
                      </m:fPr>
                      <m:num>
                        <m:r>
                          <a:rPr lang="uk-UA">
                            <a:latin typeface="Cambria Math"/>
                          </a:rPr>
                          <m:t>10∙18</m:t>
                        </m:r>
                      </m:num>
                      <m:den>
                        <m:r>
                          <a:rPr lang="uk-UA">
                            <a:latin typeface="Cambria Math"/>
                          </a:rPr>
                          <m:t>322</m:t>
                        </m:r>
                      </m:den>
                    </m:f>
                  </m:oMath>
                </a14:m>
                <a:r>
                  <a:rPr lang="uk-UA" dirty="0"/>
                  <a:t>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i="1">
                            <a:latin typeface="Cambria Math"/>
                          </a:rPr>
                        </m:ctrlPr>
                      </m:fPr>
                      <m:num>
                        <m:r>
                          <a:rPr lang="uk-UA">
                            <a:latin typeface="Cambria Math"/>
                          </a:rPr>
                          <m:t>180</m:t>
                        </m:r>
                      </m:num>
                      <m:den>
                        <m:r>
                          <a:rPr lang="uk-UA">
                            <a:latin typeface="Cambria Math"/>
                          </a:rPr>
                          <m:t>322</m:t>
                        </m:r>
                      </m:den>
                    </m:f>
                  </m:oMath>
                </a14:m>
                <a:r>
                  <a:rPr lang="uk-UA" dirty="0"/>
                  <a:t>=</a:t>
                </a:r>
                <a:r>
                  <a:rPr lang="uk-UA" dirty="0" smtClean="0"/>
                  <a:t>0,56, або </a:t>
                </a:r>
                <a:r>
                  <a:rPr lang="uk-UA" dirty="0"/>
                  <a:t>56%</a:t>
                </a:r>
              </a:p>
              <a:p>
                <a:pPr marL="0" indent="0">
                  <a:buNone/>
                </a:pPr>
                <a:r>
                  <a:rPr lang="uk-UA" b="1" i="1" u="sng" dirty="0" smtClean="0">
                    <a:solidFill>
                      <a:srgbClr val="FF0000"/>
                    </a:solidFill>
                  </a:rPr>
                  <a:t>Відповідь</a:t>
                </a:r>
                <a:r>
                  <a:rPr lang="uk-UA" b="1" i="1" u="sng" dirty="0">
                    <a:solidFill>
                      <a:srgbClr val="FF0000"/>
                    </a:solidFill>
                  </a:rPr>
                  <a:t>:</a:t>
                </a:r>
                <a:r>
                  <a:rPr lang="uk-UA" dirty="0"/>
                  <a:t> масова частка води що входить до кристалогідрату 56%</a:t>
                </a:r>
                <a:endParaRPr lang="ru-RU" dirty="0"/>
              </a:p>
              <a:p>
                <a:endParaRPr lang="uk-UA" dirty="0"/>
              </a:p>
              <a:p>
                <a:endParaRPr lang="uk-UA" dirty="0"/>
              </a:p>
            </p:txBody>
          </p:sp>
        </mc:Choice>
        <mc:Fallback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quarter" idx="13"/>
              </p:nvPr>
            </p:nvSpPr>
            <p:spPr>
              <a:xfrm>
                <a:off x="1403648" y="1988840"/>
                <a:ext cx="6400800" cy="4032448"/>
              </a:xfrm>
              <a:blipFill rotWithShape="1">
                <a:blip r:embed="rId2"/>
                <a:stretch>
                  <a:fillRect l="-952" t="-906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" name="Прямая соединительная линия 4"/>
          <p:cNvCxnSpPr/>
          <p:nvPr/>
        </p:nvCxnSpPr>
        <p:spPr>
          <a:xfrm>
            <a:off x="4363984" y="2060848"/>
            <a:ext cx="0" cy="1728192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" name="Прямая соединительная линия 6"/>
          <p:cNvCxnSpPr/>
          <p:nvPr/>
        </p:nvCxnSpPr>
        <p:spPr>
          <a:xfrm>
            <a:off x="1411656" y="2852936"/>
            <a:ext cx="2952328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824712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dirty="0" smtClean="0"/>
              <a:t>Савчук О.М. </a:t>
            </a:r>
            <a:r>
              <a:rPr lang="ru-RU" dirty="0" err="1" smtClean="0"/>
              <a:t>Київ</a:t>
            </a:r>
            <a:r>
              <a:rPr lang="ru-RU" dirty="0" smtClean="0"/>
              <a:t> </a:t>
            </a:r>
            <a:r>
              <a:rPr lang="ru-RU" dirty="0" smtClean="0"/>
              <a:t>2025 </a:t>
            </a:r>
            <a:r>
              <a:rPr lang="ru-RU" dirty="0" err="1" smtClean="0"/>
              <a:t>ліцей</a:t>
            </a:r>
            <a:r>
              <a:rPr lang="ru-RU" dirty="0" smtClean="0"/>
              <a:t> </a:t>
            </a:r>
            <a:r>
              <a:rPr lang="ru-RU" dirty="0" smtClean="0"/>
              <a:t>№151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23</a:t>
            </a:fld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99592" y="404664"/>
            <a:ext cx="8064895" cy="5832648"/>
          </a:xfrm>
        </p:spPr>
        <p:txBody>
          <a:bodyPr>
            <a:noAutofit/>
          </a:bodyPr>
          <a:lstStyle/>
          <a:p>
            <a:r>
              <a:rPr lang="uk-UA" sz="2400" dirty="0" smtClean="0"/>
              <a:t>Задача №2</a:t>
            </a:r>
            <a:r>
              <a:rPr lang="uk-UA" sz="2400" b="1" i="1" dirty="0"/>
              <a:t> У промисловості будівельний гіпс добувають випалюванням природного гіпсу, який внаслідок цього зневоднюється. Обчисліть масу (г) кристалізаційної води у природному гіпсі масою 86г.</a:t>
            </a:r>
            <a:endParaRPr lang="uk-UA" sz="2400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971600" y="2492896"/>
            <a:ext cx="7560840" cy="3456384"/>
          </a:xfrm>
          <a:pattFill prst="lgGrid">
            <a:fgClr>
              <a:schemeClr val="bg1">
                <a:lumMod val="85000"/>
              </a:schemeClr>
            </a:fgClr>
            <a:bgClr>
              <a:schemeClr val="bg1"/>
            </a:bgClr>
          </a:pattFill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uk-UA" b="1" i="1" dirty="0">
                <a:solidFill>
                  <a:srgbClr val="FF0000"/>
                </a:solidFill>
              </a:rPr>
              <a:t>Дано: </a:t>
            </a:r>
            <a:endParaRPr lang="ru-RU" b="1" i="1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uk-UA" dirty="0"/>
              <a:t>m(СаSO</a:t>
            </a:r>
            <a:r>
              <a:rPr lang="uk-UA" baseline="-25000" dirty="0"/>
              <a:t>4</a:t>
            </a:r>
            <a:r>
              <a:rPr lang="uk-UA" dirty="0"/>
              <a:t>∙2H</a:t>
            </a:r>
            <a:r>
              <a:rPr lang="uk-UA" baseline="-25000" dirty="0"/>
              <a:t>2</a:t>
            </a:r>
            <a:r>
              <a:rPr lang="uk-UA" dirty="0"/>
              <a:t>O) = 86 г	</a:t>
            </a:r>
          </a:p>
          <a:p>
            <a:endParaRPr lang="uk-UA" dirty="0" smtClean="0"/>
          </a:p>
          <a:p>
            <a:pPr marL="0" indent="0">
              <a:buNone/>
            </a:pPr>
            <a:r>
              <a:rPr lang="uk-UA" dirty="0" smtClean="0"/>
              <a:t> </a:t>
            </a:r>
            <a:r>
              <a:rPr lang="uk-UA" dirty="0"/>
              <a:t>m(Н</a:t>
            </a:r>
            <a:r>
              <a:rPr lang="uk-UA" baseline="-25000" dirty="0"/>
              <a:t>2</a:t>
            </a:r>
            <a:r>
              <a:rPr lang="uk-UA" dirty="0"/>
              <a:t>O) = ?      </a:t>
            </a:r>
            <a:r>
              <a:rPr lang="uk-UA" dirty="0" smtClean="0"/>
              <a:t>           </a:t>
            </a:r>
            <a:endParaRPr lang="uk-UA" dirty="0"/>
          </a:p>
          <a:p>
            <a:pPr marL="0" indent="0">
              <a:buNone/>
            </a:pPr>
            <a:r>
              <a:rPr lang="uk-UA" dirty="0"/>
              <a:t>      </a:t>
            </a:r>
            <a:r>
              <a:rPr lang="uk-UA" dirty="0" smtClean="0"/>
              <a:t>  86 </a:t>
            </a:r>
            <a:r>
              <a:rPr lang="uk-UA" dirty="0"/>
              <a:t>г 	                     </a:t>
            </a:r>
            <a:r>
              <a:rPr lang="uk-UA" dirty="0" smtClean="0"/>
              <a:t>Х </a:t>
            </a:r>
            <a:r>
              <a:rPr lang="uk-UA" dirty="0"/>
              <a:t>г</a:t>
            </a:r>
          </a:p>
          <a:p>
            <a:pPr marL="0" indent="0">
              <a:buNone/>
            </a:pPr>
            <a:r>
              <a:rPr lang="uk-UA" u="sng" dirty="0" smtClean="0"/>
              <a:t>        СаSO</a:t>
            </a:r>
            <a:r>
              <a:rPr lang="uk-UA" u="sng" baseline="-25000" dirty="0" smtClean="0"/>
              <a:t>4</a:t>
            </a:r>
            <a:r>
              <a:rPr lang="uk-UA" u="sng" dirty="0"/>
              <a:t>∙2H</a:t>
            </a:r>
            <a:r>
              <a:rPr lang="uk-UA" u="sng" baseline="-25000" dirty="0"/>
              <a:t>2</a:t>
            </a:r>
            <a:r>
              <a:rPr lang="uk-UA" u="sng" dirty="0"/>
              <a:t>O</a:t>
            </a:r>
            <a:r>
              <a:rPr lang="uk-UA" dirty="0"/>
              <a:t> → СаSO</a:t>
            </a:r>
            <a:r>
              <a:rPr lang="uk-UA" baseline="-25000" dirty="0"/>
              <a:t>4</a:t>
            </a:r>
            <a:r>
              <a:rPr lang="uk-UA" dirty="0"/>
              <a:t>  +</a:t>
            </a:r>
            <a:r>
              <a:rPr lang="uk-UA" u="sng" dirty="0"/>
              <a:t> </a:t>
            </a:r>
            <a:r>
              <a:rPr lang="uk-UA" u="sng" dirty="0" smtClean="0"/>
              <a:t>2H</a:t>
            </a:r>
            <a:r>
              <a:rPr lang="uk-UA" u="sng" baseline="-25000" dirty="0" smtClean="0"/>
              <a:t>2</a:t>
            </a:r>
            <a:r>
              <a:rPr lang="uk-UA" u="sng" dirty="0" smtClean="0"/>
              <a:t>O</a:t>
            </a:r>
            <a:endParaRPr lang="ru-RU" dirty="0" smtClean="0"/>
          </a:p>
          <a:p>
            <a:pPr marL="0" indent="0">
              <a:buNone/>
            </a:pPr>
            <a:r>
              <a:rPr lang="uk-UA" dirty="0" smtClean="0"/>
              <a:t>      </a:t>
            </a:r>
            <a:r>
              <a:rPr lang="uk-UA" dirty="0" smtClean="0"/>
              <a:t> 172 </a:t>
            </a:r>
            <a:r>
              <a:rPr lang="uk-UA" dirty="0" smtClean="0"/>
              <a:t>г	                  36 г</a:t>
            </a:r>
            <a:r>
              <a:rPr lang="uk-UA" dirty="0"/>
              <a:t> </a:t>
            </a:r>
            <a:endParaRPr lang="ru-RU" dirty="0"/>
          </a:p>
          <a:p>
            <a:pPr marL="0" indent="0">
              <a:buNone/>
            </a:pPr>
            <a:r>
              <a:rPr lang="uk-UA" dirty="0"/>
              <a:t>	86∙36 = 172∙Х</a:t>
            </a:r>
            <a:endParaRPr lang="ru-RU" dirty="0"/>
          </a:p>
          <a:p>
            <a:pPr marL="0" indent="0">
              <a:buNone/>
            </a:pPr>
            <a:r>
              <a:rPr lang="uk-UA" dirty="0"/>
              <a:t>	 Х = 18     </a:t>
            </a:r>
            <a:endParaRPr lang="ru-RU" dirty="0"/>
          </a:p>
          <a:p>
            <a:pPr marL="0" indent="0">
              <a:buNone/>
            </a:pPr>
            <a:r>
              <a:rPr lang="uk-UA" dirty="0"/>
              <a:t>	m(Н</a:t>
            </a:r>
            <a:r>
              <a:rPr lang="uk-UA" baseline="-25000" dirty="0"/>
              <a:t>2</a:t>
            </a:r>
            <a:r>
              <a:rPr lang="uk-UA" dirty="0"/>
              <a:t>O) = 18 г</a:t>
            </a:r>
            <a:endParaRPr lang="ru-RU" dirty="0"/>
          </a:p>
          <a:p>
            <a:pPr marL="0" indent="0">
              <a:buNone/>
            </a:pPr>
            <a:r>
              <a:rPr lang="uk-UA" b="1" i="1" u="sng" dirty="0">
                <a:solidFill>
                  <a:srgbClr val="FF0000"/>
                </a:solidFill>
              </a:rPr>
              <a:t>Відповідь:</a:t>
            </a:r>
            <a:r>
              <a:rPr lang="uk-UA" dirty="0"/>
              <a:t> маса кристалізаційної води 18 грам.</a:t>
            </a:r>
            <a:endParaRPr lang="ru-RU" dirty="0"/>
          </a:p>
          <a:p>
            <a:endParaRPr lang="uk-UA" dirty="0"/>
          </a:p>
          <a:p>
            <a:endParaRPr lang="uk-UA" dirty="0"/>
          </a:p>
        </p:txBody>
      </p:sp>
      <p:cxnSp>
        <p:nvCxnSpPr>
          <p:cNvPr id="5" name="Прямая соединительная линия 4"/>
          <p:cNvCxnSpPr/>
          <p:nvPr/>
        </p:nvCxnSpPr>
        <p:spPr>
          <a:xfrm>
            <a:off x="971600" y="3179888"/>
            <a:ext cx="3528392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" name="Прямая соединительная линия 6"/>
          <p:cNvCxnSpPr/>
          <p:nvPr/>
        </p:nvCxnSpPr>
        <p:spPr>
          <a:xfrm>
            <a:off x="3491880" y="2492896"/>
            <a:ext cx="0" cy="1296144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003308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116632"/>
            <a:ext cx="8712967" cy="1080120"/>
          </a:xfrm>
        </p:spPr>
        <p:txBody>
          <a:bodyPr>
            <a:noAutofit/>
          </a:bodyPr>
          <a:lstStyle/>
          <a:p>
            <a:r>
              <a:rPr lang="uk-UA" sz="2400" dirty="0" smtClean="0"/>
              <a:t>Задача №3 </a:t>
            </a:r>
            <a:r>
              <a:rPr lang="uk-UA" sz="2400" b="1" i="1" dirty="0" smtClean="0"/>
              <a:t>Визначте </a:t>
            </a:r>
            <a:r>
              <a:rPr lang="uk-UA" sz="2400" b="1" i="1" dirty="0"/>
              <a:t>лужний елемент, який утворює сполуку МОН·H</a:t>
            </a:r>
            <a:r>
              <a:rPr lang="uk-UA" sz="2400" b="1" i="1" baseline="-25000" dirty="0"/>
              <a:t>2</a:t>
            </a:r>
            <a:r>
              <a:rPr lang="uk-UA" sz="2400" b="1" i="1" dirty="0"/>
              <a:t>O, якщо масова частка Гідрогену в кристалогідраті становить 7,4%.</a:t>
            </a:r>
            <a:r>
              <a:rPr lang="ru-RU" sz="2400" b="1" i="1" dirty="0"/>
              <a:t/>
            </a:r>
            <a:br>
              <a:rPr lang="ru-RU" sz="2400" b="1" i="1" dirty="0"/>
            </a:br>
            <a:endParaRPr lang="uk-UA" sz="2400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755576" y="1268760"/>
            <a:ext cx="7992888" cy="4824536"/>
          </a:xfrm>
          <a:pattFill prst="lgGrid">
            <a:fgClr>
              <a:schemeClr val="bg1">
                <a:lumMod val="85000"/>
              </a:schemeClr>
            </a:fgClr>
            <a:bgClr>
              <a:schemeClr val="bg1"/>
            </a:bgClr>
          </a:pattFill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uk-UA" sz="2000" b="1" i="1" dirty="0" smtClean="0">
                <a:solidFill>
                  <a:srgbClr val="FF0000"/>
                </a:solidFill>
              </a:rPr>
              <a:t>Дано :              </a:t>
            </a:r>
          </a:p>
          <a:p>
            <a:pPr marL="0" indent="0">
              <a:buNone/>
            </a:pPr>
            <a:r>
              <a:rPr lang="uk-UA" sz="2000" dirty="0"/>
              <a:t>ω(Н)=7,4</a:t>
            </a:r>
            <a:r>
              <a:rPr lang="uk-UA" sz="2000" dirty="0" smtClean="0"/>
              <a:t>%</a:t>
            </a:r>
          </a:p>
          <a:p>
            <a:pPr marL="0" indent="0">
              <a:buNone/>
            </a:pPr>
            <a:r>
              <a:rPr lang="uk-UA" sz="2000" dirty="0" smtClean="0"/>
              <a:t>МОН·H</a:t>
            </a:r>
            <a:r>
              <a:rPr lang="uk-UA" sz="2000" baseline="-25000" dirty="0" smtClean="0"/>
              <a:t>2</a:t>
            </a:r>
            <a:r>
              <a:rPr lang="uk-UA" sz="2000" dirty="0" smtClean="0"/>
              <a:t>O -?</a:t>
            </a:r>
            <a:endParaRPr lang="uk-UA" sz="2000" i="1" dirty="0" smtClean="0"/>
          </a:p>
          <a:p>
            <a:pPr marL="0" indent="0">
              <a:buNone/>
            </a:pPr>
            <a:r>
              <a:rPr lang="uk-UA" sz="2000" i="1" dirty="0" smtClean="0"/>
              <a:t>М</a:t>
            </a:r>
            <a:r>
              <a:rPr lang="uk-UA" sz="2000" dirty="0" smtClean="0"/>
              <a:t>(МОН·H</a:t>
            </a:r>
            <a:r>
              <a:rPr lang="uk-UA" sz="2000" baseline="-25000" dirty="0" smtClean="0"/>
              <a:t>2</a:t>
            </a:r>
            <a:r>
              <a:rPr lang="uk-UA" sz="2000" dirty="0" smtClean="0"/>
              <a:t>O</a:t>
            </a:r>
            <a:r>
              <a:rPr lang="uk-UA" sz="2000" dirty="0"/>
              <a:t>) = х+16+1+18=х+35 г/моль;</a:t>
            </a:r>
            <a:endParaRPr lang="ru-RU" sz="2000" dirty="0"/>
          </a:p>
          <a:p>
            <a:pPr marL="0" indent="0" algn="just">
              <a:buNone/>
            </a:pPr>
            <a:r>
              <a:rPr lang="uk-UA" sz="2000" dirty="0" smtClean="0"/>
              <a:t>Оскільки </a:t>
            </a:r>
            <a:r>
              <a:rPr lang="uk-UA" sz="2000" dirty="0"/>
              <a:t>до </a:t>
            </a:r>
            <a:r>
              <a:rPr lang="uk-UA" sz="2000" dirty="0" smtClean="0"/>
              <a:t>складу </a:t>
            </a:r>
            <a:r>
              <a:rPr lang="uk-UA" sz="2000" dirty="0"/>
              <a:t>кристалогідрату </a:t>
            </a:r>
            <a:r>
              <a:rPr lang="uk-UA" sz="2000" dirty="0" smtClean="0"/>
              <a:t>входить </a:t>
            </a:r>
            <a:r>
              <a:rPr lang="uk-UA" sz="2000" dirty="0"/>
              <a:t>три атоми Гідрогену тоді</a:t>
            </a:r>
            <a:endParaRPr lang="ru-RU" sz="2000" dirty="0"/>
          </a:p>
          <a:p>
            <a:pPr marL="0" indent="0" algn="just">
              <a:buNone/>
            </a:pPr>
            <a:r>
              <a:rPr lang="uk-UA" sz="2000" dirty="0" smtClean="0"/>
              <a:t>3- </a:t>
            </a:r>
            <a:r>
              <a:rPr lang="uk-UA" sz="2000" dirty="0"/>
              <a:t>7,14%</a:t>
            </a:r>
            <a:endParaRPr lang="ru-RU" sz="2000" dirty="0"/>
          </a:p>
          <a:p>
            <a:pPr marL="0" indent="0" algn="just">
              <a:buNone/>
            </a:pPr>
            <a:r>
              <a:rPr lang="uk-UA" sz="2000" dirty="0" smtClean="0"/>
              <a:t>(</a:t>
            </a:r>
            <a:r>
              <a:rPr lang="uk-UA" sz="2000" dirty="0"/>
              <a:t>х+35) – 100%</a:t>
            </a:r>
            <a:endParaRPr lang="ru-RU" sz="2000" dirty="0"/>
          </a:p>
          <a:p>
            <a:pPr marL="0" indent="0" algn="just">
              <a:buNone/>
            </a:pPr>
            <a:r>
              <a:rPr lang="uk-UA" sz="2000" dirty="0" smtClean="0"/>
              <a:t>7,14(х+35</a:t>
            </a:r>
            <a:r>
              <a:rPr lang="uk-UA" sz="2000" dirty="0"/>
              <a:t>) =3·100</a:t>
            </a:r>
            <a:endParaRPr lang="ru-RU" sz="2000" dirty="0"/>
          </a:p>
          <a:p>
            <a:pPr marL="0" indent="0" algn="just">
              <a:buNone/>
            </a:pPr>
            <a:r>
              <a:rPr lang="uk-UA" sz="2000" dirty="0"/>
              <a:t>7,14х =300-249,9</a:t>
            </a:r>
            <a:endParaRPr lang="ru-RU" sz="2000" dirty="0"/>
          </a:p>
          <a:p>
            <a:pPr marL="0" indent="0" algn="just">
              <a:buNone/>
            </a:pPr>
            <a:r>
              <a:rPr lang="uk-UA" sz="2000" dirty="0"/>
              <a:t>7,14х =50</a:t>
            </a:r>
            <a:endParaRPr lang="ru-RU" sz="2000" dirty="0"/>
          </a:p>
          <a:p>
            <a:pPr marL="0" indent="0" algn="just">
              <a:buNone/>
            </a:pPr>
            <a:r>
              <a:rPr lang="uk-UA" sz="2000" dirty="0"/>
              <a:t>Х=50:7,17       Х =</a:t>
            </a:r>
            <a:r>
              <a:rPr lang="uk-UA" sz="2000" dirty="0" smtClean="0"/>
              <a:t>7</a:t>
            </a:r>
          </a:p>
          <a:p>
            <a:pPr marL="0" indent="0" algn="just">
              <a:buNone/>
            </a:pPr>
            <a:r>
              <a:rPr lang="uk-UA" sz="2000" b="1" i="1" u="sng" dirty="0" smtClean="0">
                <a:solidFill>
                  <a:srgbClr val="FF0000"/>
                </a:solidFill>
              </a:rPr>
              <a:t>Відповідь</a:t>
            </a:r>
            <a:r>
              <a:rPr lang="uk-UA" sz="2000" b="1" i="1" u="sng" dirty="0">
                <a:solidFill>
                  <a:srgbClr val="FF0000"/>
                </a:solidFill>
              </a:rPr>
              <a:t>:</a:t>
            </a:r>
            <a:r>
              <a:rPr lang="uk-UA" sz="2000" dirty="0"/>
              <a:t> </a:t>
            </a:r>
            <a:r>
              <a:rPr lang="en-US" sz="2000" dirty="0"/>
              <a:t>Li</a:t>
            </a:r>
            <a:r>
              <a:rPr lang="uk-UA" sz="2000" dirty="0"/>
              <a:t>, </a:t>
            </a:r>
            <a:r>
              <a:rPr lang="en-US" sz="2000" dirty="0"/>
              <a:t>Li</a:t>
            </a:r>
            <a:r>
              <a:rPr lang="uk-UA" sz="2000" dirty="0"/>
              <a:t>ОН·H</a:t>
            </a:r>
            <a:r>
              <a:rPr lang="uk-UA" sz="2000" baseline="-25000" dirty="0"/>
              <a:t>2</a:t>
            </a:r>
            <a:r>
              <a:rPr lang="uk-UA" sz="2000" dirty="0"/>
              <a:t>O</a:t>
            </a:r>
            <a:r>
              <a:rPr lang="ru-RU" sz="2000" dirty="0"/>
              <a:t>.</a:t>
            </a:r>
          </a:p>
          <a:p>
            <a:pPr marL="0" indent="0" algn="just">
              <a:buNone/>
            </a:pPr>
            <a:endParaRPr lang="ru-RU" sz="2000" dirty="0"/>
          </a:p>
          <a:p>
            <a:endParaRPr lang="uk-UA" sz="2000" dirty="0"/>
          </a:p>
        </p:txBody>
      </p:sp>
      <p:cxnSp>
        <p:nvCxnSpPr>
          <p:cNvPr id="5" name="Прямая соединительная линия 4"/>
          <p:cNvCxnSpPr/>
          <p:nvPr/>
        </p:nvCxnSpPr>
        <p:spPr>
          <a:xfrm>
            <a:off x="2483768" y="1340768"/>
            <a:ext cx="0" cy="72008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" name="Прямая соединительная линия 6"/>
          <p:cNvCxnSpPr/>
          <p:nvPr/>
        </p:nvCxnSpPr>
        <p:spPr>
          <a:xfrm>
            <a:off x="827584" y="2060848"/>
            <a:ext cx="1584176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808241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1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1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dirty="0" smtClean="0"/>
              <a:t>Савчук О.М. </a:t>
            </a:r>
            <a:r>
              <a:rPr lang="ru-RU" dirty="0" err="1" smtClean="0"/>
              <a:t>Київ</a:t>
            </a:r>
            <a:r>
              <a:rPr lang="ru-RU" dirty="0" smtClean="0"/>
              <a:t> </a:t>
            </a:r>
            <a:r>
              <a:rPr lang="ru-RU" dirty="0" smtClean="0"/>
              <a:t>2025 </a:t>
            </a:r>
            <a:r>
              <a:rPr lang="ru-RU" dirty="0" err="1" smtClean="0"/>
              <a:t>ліцей</a:t>
            </a:r>
            <a:r>
              <a:rPr lang="ru-RU" dirty="0" smtClean="0"/>
              <a:t> </a:t>
            </a:r>
            <a:r>
              <a:rPr lang="ru-RU" dirty="0" smtClean="0"/>
              <a:t>№151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25</a:t>
            </a:fld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3289" y="188640"/>
            <a:ext cx="6667143" cy="1440160"/>
          </a:xfrm>
        </p:spPr>
        <p:txBody>
          <a:bodyPr>
            <a:noAutofit/>
          </a:bodyPr>
          <a:lstStyle/>
          <a:p>
            <a:pPr algn="l"/>
            <a:r>
              <a:rPr lang="uk-UA" sz="2800" dirty="0" smtClean="0"/>
              <a:t>Задача №4  </a:t>
            </a:r>
            <a:r>
              <a:rPr lang="uk-UA" sz="2800" b="1" i="1" dirty="0" smtClean="0"/>
              <a:t>Масова </a:t>
            </a:r>
            <a:r>
              <a:rPr lang="uk-UA" sz="2800" b="1" i="1" dirty="0"/>
              <a:t>частка води </a:t>
            </a:r>
            <a:r>
              <a:rPr lang="uk-UA" sz="2800" b="1" i="1" dirty="0" smtClean="0"/>
              <a:t>кристалогідраті </a:t>
            </a:r>
            <a:br>
              <a:rPr lang="uk-UA" sz="2800" b="1" i="1" dirty="0" smtClean="0"/>
            </a:br>
            <a:r>
              <a:rPr lang="en-US" sz="2800" b="1" i="1" dirty="0" smtClean="0"/>
              <a:t>Zn</a:t>
            </a:r>
            <a:r>
              <a:rPr lang="uk-UA" sz="2800" b="1" i="1" dirty="0"/>
              <a:t>SO</a:t>
            </a:r>
            <a:r>
              <a:rPr lang="uk-UA" sz="2800" b="1" i="1" baseline="-25000" dirty="0"/>
              <a:t>4</a:t>
            </a:r>
            <a:r>
              <a:rPr lang="uk-UA" sz="2800" b="1" i="1" dirty="0"/>
              <a:t>· х H</a:t>
            </a:r>
            <a:r>
              <a:rPr lang="uk-UA" sz="2800" b="1" i="1" baseline="-25000" dirty="0"/>
              <a:t>2</a:t>
            </a:r>
            <a:r>
              <a:rPr lang="uk-UA" sz="2800" b="1" i="1" dirty="0"/>
              <a:t>O становить 43,9%. Виведіть формулу.</a:t>
            </a:r>
            <a:r>
              <a:rPr lang="ru-RU" sz="2800" b="1" i="1" dirty="0"/>
              <a:t/>
            </a:r>
            <a:br>
              <a:rPr lang="ru-RU" sz="2800" b="1" i="1" dirty="0"/>
            </a:br>
            <a:endParaRPr lang="uk-UA" sz="2800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Объект 2"/>
              <p:cNvSpPr>
                <a:spLocks noGrp="1"/>
              </p:cNvSpPr>
              <p:nvPr>
                <p:ph sz="quarter" idx="13"/>
              </p:nvPr>
            </p:nvSpPr>
            <p:spPr>
              <a:xfrm>
                <a:off x="1403648" y="2276872"/>
                <a:ext cx="7488832" cy="3816424"/>
              </a:xfrm>
              <a:pattFill prst="lgGrid">
                <a:fgClr>
                  <a:schemeClr val="bg1">
                    <a:lumMod val="85000"/>
                  </a:schemeClr>
                </a:fgClr>
                <a:bgClr>
                  <a:schemeClr val="bg1"/>
                </a:bgClr>
              </a:pattFill>
            </p:spPr>
            <p:txBody>
              <a:bodyPr>
                <a:normAutofit fontScale="92500" lnSpcReduction="20000"/>
              </a:bodyPr>
              <a:lstStyle/>
              <a:p>
                <a:r>
                  <a:rPr lang="uk-UA" b="1" dirty="0">
                    <a:solidFill>
                      <a:srgbClr val="FF0000"/>
                    </a:solidFill>
                  </a:rPr>
                  <a:t>І спосіб</a:t>
                </a:r>
                <a:endParaRPr lang="ru-RU" dirty="0">
                  <a:solidFill>
                    <a:srgbClr val="FF0000"/>
                  </a:solidFill>
                </a:endParaRPr>
              </a:p>
              <a:p>
                <a:r>
                  <a:rPr lang="en-US" dirty="0"/>
                  <a:t>m</a:t>
                </a:r>
                <a:r>
                  <a:rPr lang="ru-RU" dirty="0"/>
                  <a:t>(</a:t>
                </a:r>
                <a:r>
                  <a:rPr lang="uk-UA" dirty="0"/>
                  <a:t>розчину</a:t>
                </a:r>
                <a:r>
                  <a:rPr lang="ru-RU" dirty="0"/>
                  <a:t>)=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i="1">
                            <a:latin typeface="Cambria Math"/>
                          </a:rPr>
                        </m:ctrlPr>
                      </m:fPr>
                      <m:num>
                        <m:r>
                          <a:rPr lang="en-US" i="1">
                            <a:latin typeface="Cambria Math"/>
                          </a:rPr>
                          <m:t>𝑚</m:t>
                        </m:r>
                        <m:r>
                          <a:rPr lang="ru-RU" i="1">
                            <a:latin typeface="Cambria Math"/>
                          </a:rPr>
                          <m:t>(</m:t>
                        </m:r>
                        <m:r>
                          <a:rPr lang="uk-UA" i="1">
                            <a:latin typeface="Cambria Math"/>
                          </a:rPr>
                          <m:t>речовини)</m:t>
                        </m:r>
                      </m:num>
                      <m:den>
                        <m:r>
                          <a:rPr lang="en-US" i="1">
                            <a:latin typeface="Cambria Math"/>
                          </a:rPr>
                          <m:t>𝑤</m:t>
                        </m:r>
                      </m:den>
                    </m:f>
                  </m:oMath>
                </a14:m>
                <a:r>
                  <a:rPr lang="ru-RU" dirty="0"/>
                  <a:t> 100%</a:t>
                </a:r>
              </a:p>
              <a:p>
                <a:pPr marL="0" indent="0">
                  <a:buNone/>
                </a:pPr>
                <a:r>
                  <a:rPr lang="uk-UA" dirty="0"/>
                  <a:t> </a:t>
                </a:r>
                <a:endParaRPr lang="ru-RU" dirty="0"/>
              </a:p>
              <a:p>
                <a:r>
                  <a:rPr lang="uk-UA" i="1" dirty="0"/>
                  <a:t>М</a:t>
                </a:r>
                <a:r>
                  <a:rPr lang="uk-UA" dirty="0"/>
                  <a:t>(</a:t>
                </a:r>
                <a:r>
                  <a:rPr lang="en-US" dirty="0"/>
                  <a:t>Zn</a:t>
                </a:r>
                <a:r>
                  <a:rPr lang="uk-UA" dirty="0"/>
                  <a:t>SO</a:t>
                </a:r>
                <a:r>
                  <a:rPr lang="uk-UA" baseline="-25000" dirty="0"/>
                  <a:t>4</a:t>
                </a:r>
                <a:r>
                  <a:rPr lang="uk-UA" dirty="0"/>
                  <a:t>) =65+32+4·16 =161г/моль; </a:t>
                </a:r>
                <a:endParaRPr lang="uk-UA" dirty="0" smtClean="0"/>
              </a:p>
              <a:p>
                <a:r>
                  <a:rPr lang="en-US" dirty="0" smtClean="0"/>
                  <a:t>w</a:t>
                </a:r>
                <a:r>
                  <a:rPr lang="ru-RU" dirty="0"/>
                  <a:t>(</a:t>
                </a:r>
                <a:r>
                  <a:rPr lang="en-US" dirty="0"/>
                  <a:t>Zn</a:t>
                </a:r>
                <a:r>
                  <a:rPr lang="uk-UA" dirty="0"/>
                  <a:t>SO</a:t>
                </a:r>
                <a:r>
                  <a:rPr lang="uk-UA" baseline="-25000" dirty="0"/>
                  <a:t>4</a:t>
                </a:r>
                <a:r>
                  <a:rPr lang="ru-RU" dirty="0"/>
                  <a:t>)= 100%-43,9% =  56,1%</a:t>
                </a:r>
              </a:p>
              <a:p>
                <a:r>
                  <a:rPr lang="en-US" dirty="0"/>
                  <a:t>m</a:t>
                </a:r>
                <a:r>
                  <a:rPr lang="ru-RU" dirty="0"/>
                  <a:t>(</a:t>
                </a:r>
                <a:r>
                  <a:rPr lang="uk-UA" dirty="0"/>
                  <a:t>розчину </a:t>
                </a:r>
                <a:r>
                  <a:rPr lang="en-US" dirty="0"/>
                  <a:t>Zn</a:t>
                </a:r>
                <a:r>
                  <a:rPr lang="uk-UA" dirty="0"/>
                  <a:t>SO</a:t>
                </a:r>
                <a:r>
                  <a:rPr lang="uk-UA" baseline="-25000" dirty="0"/>
                  <a:t>4</a:t>
                </a:r>
                <a:r>
                  <a:rPr lang="uk-UA" dirty="0"/>
                  <a:t>· х H</a:t>
                </a:r>
                <a:r>
                  <a:rPr lang="uk-UA" baseline="-25000" dirty="0"/>
                  <a:t>2</a:t>
                </a:r>
                <a:r>
                  <a:rPr lang="uk-UA" dirty="0"/>
                  <a:t>O</a:t>
                </a:r>
                <a:r>
                  <a:rPr lang="ru-RU" dirty="0"/>
                  <a:t>)=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i="1">
                            <a:latin typeface="Cambria Math"/>
                          </a:rPr>
                        </m:ctrlPr>
                      </m:fPr>
                      <m:num>
                        <m:r>
                          <a:rPr lang="ru-RU" i="1">
                            <a:latin typeface="Cambria Math"/>
                          </a:rPr>
                          <m:t>161</m:t>
                        </m:r>
                      </m:num>
                      <m:den>
                        <m:r>
                          <a:rPr lang="ru-RU" i="1">
                            <a:latin typeface="Cambria Math"/>
                          </a:rPr>
                          <m:t>56,1</m:t>
                        </m:r>
                      </m:den>
                    </m:f>
                  </m:oMath>
                </a14:m>
                <a:r>
                  <a:rPr lang="ru-RU" dirty="0"/>
                  <a:t> 100% =287(</a:t>
                </a:r>
                <a:r>
                  <a:rPr lang="uk-UA" dirty="0"/>
                  <a:t>г</a:t>
                </a:r>
                <a:r>
                  <a:rPr lang="ru-RU" dirty="0"/>
                  <a:t>)</a:t>
                </a:r>
              </a:p>
              <a:p>
                <a:r>
                  <a:rPr lang="en-US" dirty="0"/>
                  <a:t>m</a:t>
                </a:r>
                <a:r>
                  <a:rPr lang="ru-RU" dirty="0"/>
                  <a:t>(</a:t>
                </a:r>
                <a:r>
                  <a:rPr lang="en-US" dirty="0"/>
                  <a:t>H</a:t>
                </a:r>
                <a:r>
                  <a:rPr lang="ru-RU" baseline="-25000" dirty="0"/>
                  <a:t>2</a:t>
                </a:r>
                <a:r>
                  <a:rPr lang="en-US" dirty="0"/>
                  <a:t>O</a:t>
                </a:r>
                <a:r>
                  <a:rPr lang="ru-RU" dirty="0"/>
                  <a:t>)=287 -161=126</a:t>
                </a:r>
              </a:p>
              <a:p>
                <a:r>
                  <a:rPr lang="en-US" dirty="0"/>
                  <a:t>x</a:t>
                </a:r>
                <a:r>
                  <a:rPr lang="ru-RU" dirty="0"/>
                  <a:t>=126</a:t>
                </a:r>
                <a:r>
                  <a:rPr lang="uk-UA" dirty="0"/>
                  <a:t>:</a:t>
                </a:r>
                <a:r>
                  <a:rPr lang="ru-RU" dirty="0"/>
                  <a:t>18 =7</a:t>
                </a:r>
              </a:p>
              <a:p>
                <a:r>
                  <a:rPr lang="uk-UA" b="1" i="1" u="sng" dirty="0" smtClean="0">
                    <a:solidFill>
                      <a:srgbClr val="FF0000"/>
                    </a:solidFill>
                  </a:rPr>
                  <a:t>Відповідь:</a:t>
                </a:r>
                <a:r>
                  <a:rPr lang="uk-UA" dirty="0" smtClean="0"/>
                  <a:t> </a:t>
                </a:r>
                <a:r>
                  <a:rPr lang="en-US" dirty="0"/>
                  <a:t>Zn</a:t>
                </a:r>
                <a:r>
                  <a:rPr lang="uk-UA" dirty="0"/>
                  <a:t>SO</a:t>
                </a:r>
                <a:r>
                  <a:rPr lang="uk-UA" baseline="-25000" dirty="0"/>
                  <a:t>4</a:t>
                </a:r>
                <a:r>
                  <a:rPr lang="uk-UA" dirty="0"/>
                  <a:t>· </a:t>
                </a:r>
                <a:r>
                  <a:rPr lang="ru-RU" dirty="0"/>
                  <a:t>7 </a:t>
                </a:r>
                <a:r>
                  <a:rPr lang="uk-UA" dirty="0"/>
                  <a:t>H</a:t>
                </a:r>
                <a:r>
                  <a:rPr lang="uk-UA" baseline="-25000" dirty="0"/>
                  <a:t>2</a:t>
                </a:r>
                <a:r>
                  <a:rPr lang="uk-UA" dirty="0"/>
                  <a:t>O</a:t>
                </a:r>
                <a:endParaRPr lang="ru-RU" dirty="0"/>
              </a:p>
              <a:p>
                <a:pPr marL="0" indent="0">
                  <a:buNone/>
                </a:pPr>
                <a:r>
                  <a:rPr lang="uk-UA" b="1" dirty="0"/>
                  <a:t> </a:t>
                </a:r>
                <a:endParaRPr lang="ru-RU" dirty="0"/>
              </a:p>
              <a:p>
                <a:endParaRPr lang="uk-UA" dirty="0"/>
              </a:p>
            </p:txBody>
          </p:sp>
        </mc:Choice>
        <mc:Fallback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quarter" idx="13"/>
              </p:nvPr>
            </p:nvSpPr>
            <p:spPr>
              <a:xfrm>
                <a:off x="1403648" y="2276872"/>
                <a:ext cx="7488832" cy="3816424"/>
              </a:xfrm>
              <a:blipFill rotWithShape="1">
                <a:blip r:embed="rId2"/>
                <a:stretch>
                  <a:fillRect l="-651" t="-4473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Овал 3"/>
          <p:cNvSpPr/>
          <p:nvPr/>
        </p:nvSpPr>
        <p:spPr>
          <a:xfrm>
            <a:off x="0" y="5240600"/>
            <a:ext cx="1440160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dirty="0" smtClean="0">
                <a:hlinkClick r:id="rId3" action="ppaction://hlinksldjump"/>
              </a:rPr>
              <a:t>2</a:t>
            </a:r>
            <a:r>
              <a:rPr lang="uk-UA" sz="2400" b="1" dirty="0" smtClean="0"/>
              <a:t> спосіб</a:t>
            </a:r>
            <a:endParaRPr lang="uk-UA" sz="2400" b="1" dirty="0"/>
          </a:p>
        </p:txBody>
      </p:sp>
    </p:spTree>
    <p:extLst>
      <p:ext uri="{BB962C8B-B14F-4D97-AF65-F5344CB8AC3E}">
        <p14:creationId xmlns:p14="http://schemas.microsoft.com/office/powerpoint/2010/main" val="10139880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dirty="0" smtClean="0"/>
              <a:t>Савчук О.М. </a:t>
            </a:r>
            <a:r>
              <a:rPr lang="ru-RU" dirty="0" err="1" smtClean="0"/>
              <a:t>Київ</a:t>
            </a:r>
            <a:r>
              <a:rPr lang="ru-RU" dirty="0" smtClean="0"/>
              <a:t> </a:t>
            </a:r>
            <a:r>
              <a:rPr lang="ru-RU" dirty="0" smtClean="0"/>
              <a:t>2025  </a:t>
            </a:r>
            <a:r>
              <a:rPr lang="ru-RU" dirty="0" err="1" smtClean="0"/>
              <a:t>ліцей</a:t>
            </a:r>
            <a:r>
              <a:rPr lang="ru-RU" dirty="0" smtClean="0"/>
              <a:t> </a:t>
            </a:r>
            <a:r>
              <a:rPr lang="ru-RU" dirty="0" smtClean="0"/>
              <a:t>№151</a:t>
            </a: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3289" y="188640"/>
            <a:ext cx="6512511" cy="648072"/>
          </a:xfrm>
        </p:spPr>
        <p:txBody>
          <a:bodyPr>
            <a:normAutofit fontScale="90000"/>
          </a:bodyPr>
          <a:lstStyle/>
          <a:p>
            <a:r>
              <a:rPr lang="uk-UA" b="1" dirty="0">
                <a:solidFill>
                  <a:srgbClr val="FF0000"/>
                </a:solidFill>
              </a:rPr>
              <a:t>ІІ спосіб</a:t>
            </a:r>
            <a:r>
              <a:rPr lang="ru-RU" dirty="0">
                <a:solidFill>
                  <a:srgbClr val="FF0000"/>
                </a:solidFill>
              </a:rPr>
              <a:t/>
            </a:r>
            <a:br>
              <a:rPr lang="ru-RU" dirty="0">
                <a:solidFill>
                  <a:srgbClr val="FF0000"/>
                </a:solidFill>
              </a:rPr>
            </a:br>
            <a:endParaRPr lang="uk-UA" dirty="0">
              <a:solidFill>
                <a:srgbClr val="FF0000"/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Объект 2"/>
              <p:cNvSpPr>
                <a:spLocks noGrp="1"/>
              </p:cNvSpPr>
              <p:nvPr>
                <p:ph sz="quarter" idx="13"/>
              </p:nvPr>
            </p:nvSpPr>
            <p:spPr>
              <a:xfrm>
                <a:off x="2195736" y="1556792"/>
                <a:ext cx="6400800" cy="3474720"/>
              </a:xfrm>
              <a:pattFill prst="lgGrid">
                <a:fgClr>
                  <a:schemeClr val="bg1">
                    <a:lumMod val="85000"/>
                  </a:schemeClr>
                </a:fgClr>
                <a:bgClr>
                  <a:schemeClr val="bg1"/>
                </a:bgClr>
              </a:pattFill>
            </p:spPr>
            <p:txBody>
              <a:bodyPr>
                <a:normAutofit/>
              </a:bodyPr>
              <a:lstStyle/>
              <a:p>
                <a:pPr marL="0" indent="0">
                  <a:buNone/>
                </a:pPr>
                <a:r>
                  <a:rPr lang="ru-RU" dirty="0"/>
                  <a:t>18</a:t>
                </a:r>
                <a:r>
                  <a:rPr lang="en-US" dirty="0"/>
                  <a:t>x</a:t>
                </a:r>
                <a:r>
                  <a:rPr lang="ru-RU" dirty="0"/>
                  <a:t> -43,9%</a:t>
                </a:r>
              </a:p>
              <a:p>
                <a:pPr marL="0" indent="0">
                  <a:buNone/>
                </a:pPr>
                <a:r>
                  <a:rPr lang="ru-RU" dirty="0"/>
                  <a:t>161 -56,1%</a:t>
                </a:r>
              </a:p>
              <a:p>
                <a:pPr marL="0" indent="0">
                  <a:buNone/>
                </a:pPr>
                <a:r>
                  <a:rPr lang="ru-RU" dirty="0"/>
                  <a:t>18</a:t>
                </a:r>
                <a:r>
                  <a:rPr lang="en-US" dirty="0"/>
                  <a:t>x</a:t>
                </a:r>
                <a:r>
                  <a:rPr lang="ru-RU" dirty="0"/>
                  <a:t>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i="1">
                            <a:latin typeface="Cambria Math"/>
                          </a:rPr>
                        </m:ctrlPr>
                      </m:fPr>
                      <m:num>
                        <m:r>
                          <a:rPr lang="ru-RU" i="1">
                            <a:latin typeface="Cambria Math"/>
                          </a:rPr>
                          <m:t>161</m:t>
                        </m:r>
                        <m:r>
                          <a:rPr lang="uk-UA">
                            <a:latin typeface="Cambria Math"/>
                          </a:rPr>
                          <m:t>·43,9</m:t>
                        </m:r>
                      </m:num>
                      <m:den>
                        <m:r>
                          <a:rPr lang="ru-RU" i="1">
                            <a:latin typeface="Cambria Math"/>
                          </a:rPr>
                          <m:t>56,1</m:t>
                        </m:r>
                      </m:den>
                    </m:f>
                  </m:oMath>
                </a14:m>
                <a:endParaRPr lang="ru-RU" dirty="0"/>
              </a:p>
              <a:p>
                <a:pPr marL="0" indent="0">
                  <a:buNone/>
                </a:pPr>
                <a:r>
                  <a:rPr lang="ru-RU" dirty="0"/>
                  <a:t>18</a:t>
                </a:r>
                <a:r>
                  <a:rPr lang="en-US" dirty="0"/>
                  <a:t>x</a:t>
                </a:r>
                <a:r>
                  <a:rPr lang="ru-RU" dirty="0"/>
                  <a:t>=126</a:t>
                </a:r>
              </a:p>
              <a:p>
                <a:pPr marL="0" indent="0">
                  <a:buNone/>
                </a:pPr>
                <a:r>
                  <a:rPr lang="en-US" dirty="0"/>
                  <a:t>X</a:t>
                </a:r>
                <a:r>
                  <a:rPr lang="ru-RU" dirty="0"/>
                  <a:t>=7</a:t>
                </a:r>
              </a:p>
              <a:p>
                <a:pPr marL="0" indent="0">
                  <a:buNone/>
                </a:pPr>
                <a:r>
                  <a:rPr lang="uk-UA" dirty="0"/>
                  <a:t>Відповідь : </a:t>
                </a:r>
                <a:r>
                  <a:rPr lang="en-US" dirty="0"/>
                  <a:t>Zn</a:t>
                </a:r>
                <a:r>
                  <a:rPr lang="uk-UA" dirty="0"/>
                  <a:t>SO</a:t>
                </a:r>
                <a:r>
                  <a:rPr lang="uk-UA" baseline="-25000" dirty="0"/>
                  <a:t>4</a:t>
                </a:r>
                <a:r>
                  <a:rPr lang="uk-UA" dirty="0"/>
                  <a:t>· </a:t>
                </a:r>
                <a:r>
                  <a:rPr lang="ru-RU" dirty="0"/>
                  <a:t>7 </a:t>
                </a:r>
                <a:r>
                  <a:rPr lang="uk-UA" dirty="0"/>
                  <a:t>H</a:t>
                </a:r>
                <a:r>
                  <a:rPr lang="uk-UA" baseline="-25000" dirty="0"/>
                  <a:t>2</a:t>
                </a:r>
                <a:r>
                  <a:rPr lang="uk-UA" dirty="0"/>
                  <a:t>O</a:t>
                </a:r>
                <a:endParaRPr lang="ru-RU" dirty="0"/>
              </a:p>
              <a:p>
                <a:pPr marL="0" indent="0">
                  <a:buNone/>
                </a:pPr>
                <a:r>
                  <a:rPr lang="uk-UA" b="1" dirty="0"/>
                  <a:t> </a:t>
                </a:r>
                <a:endParaRPr lang="ru-RU" dirty="0"/>
              </a:p>
              <a:p>
                <a:endParaRPr lang="uk-UA" dirty="0"/>
              </a:p>
            </p:txBody>
          </p:sp>
        </mc:Choice>
        <mc:Fallback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quarter" idx="13"/>
              </p:nvPr>
            </p:nvSpPr>
            <p:spPr>
              <a:xfrm>
                <a:off x="2195736" y="1556792"/>
                <a:ext cx="6400800" cy="3474720"/>
              </a:xfrm>
              <a:blipFill rotWithShape="1">
                <a:blip r:embed="rId2"/>
                <a:stretch>
                  <a:fillRect l="-1143" t="-1228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Овал 3"/>
          <p:cNvSpPr/>
          <p:nvPr/>
        </p:nvSpPr>
        <p:spPr>
          <a:xfrm>
            <a:off x="971600" y="5157192"/>
            <a:ext cx="1296144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 smtClean="0">
                <a:hlinkClick r:id="rId3" action="ppaction://hlinksldjump"/>
              </a:rPr>
              <a:t>1</a:t>
            </a:r>
            <a:r>
              <a:rPr lang="uk-UA" sz="2000" b="1" dirty="0" smtClean="0"/>
              <a:t> спосіб</a:t>
            </a:r>
            <a:endParaRPr lang="uk-UA" sz="2000" b="1" dirty="0"/>
          </a:p>
        </p:txBody>
      </p:sp>
    </p:spTree>
    <p:extLst>
      <p:ext uri="{BB962C8B-B14F-4D97-AF65-F5344CB8AC3E}">
        <p14:creationId xmlns:p14="http://schemas.microsoft.com/office/powerpoint/2010/main" val="22360896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dirty="0" smtClean="0"/>
              <a:t>Савчук О.М. </a:t>
            </a:r>
            <a:r>
              <a:rPr lang="ru-RU" dirty="0" err="1" smtClean="0"/>
              <a:t>Київ</a:t>
            </a:r>
            <a:r>
              <a:rPr lang="ru-RU" dirty="0" smtClean="0"/>
              <a:t> </a:t>
            </a:r>
            <a:r>
              <a:rPr lang="ru-RU" dirty="0" smtClean="0"/>
              <a:t>2025 </a:t>
            </a:r>
            <a:r>
              <a:rPr lang="ru-RU" dirty="0" err="1" smtClean="0"/>
              <a:t>ліцей</a:t>
            </a:r>
            <a:r>
              <a:rPr lang="ru-RU" dirty="0" smtClean="0"/>
              <a:t> </a:t>
            </a:r>
            <a:r>
              <a:rPr lang="ru-RU" dirty="0" smtClean="0"/>
              <a:t>№151</a:t>
            </a:r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27</a:t>
            </a:fld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Домашнє завдання</a:t>
            </a:r>
            <a:endParaRPr lang="uk-UA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uk-UA" dirty="0" smtClean="0"/>
              <a:t>1.Вивчити визначення;</a:t>
            </a:r>
          </a:p>
          <a:p>
            <a:r>
              <a:rPr lang="uk-UA" dirty="0" smtClean="0"/>
              <a:t>2.Підготувати повідомлення(призентації)</a:t>
            </a:r>
          </a:p>
          <a:p>
            <a:pPr marL="0" indent="0">
              <a:buNone/>
            </a:pPr>
            <a:r>
              <a:rPr lang="uk-UA" dirty="0" smtClean="0"/>
              <a:t>на теми:</a:t>
            </a:r>
          </a:p>
          <a:p>
            <a:pPr marL="0" indent="0">
              <a:buNone/>
            </a:pPr>
            <a:r>
              <a:rPr lang="uk-UA" dirty="0" smtClean="0"/>
              <a:t>«Трона – складова порошків нового покоління»;</a:t>
            </a:r>
          </a:p>
          <a:p>
            <a:pPr marL="0" indent="0">
              <a:buNone/>
            </a:pPr>
            <a:r>
              <a:rPr lang="uk-UA" dirty="0" smtClean="0"/>
              <a:t> «Кристалогідрати в фармокології»;</a:t>
            </a:r>
          </a:p>
          <a:p>
            <a:pPr marL="0" indent="0">
              <a:buNone/>
            </a:pPr>
            <a:r>
              <a:rPr lang="uk-UA" dirty="0" smtClean="0"/>
              <a:t> «Гіпс матеріал скульпторів та архітекторів». </a:t>
            </a:r>
            <a:endParaRPr lang="uk-UA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338" y="266400"/>
            <a:ext cx="1006475" cy="1292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611707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dirty="0" smtClean="0"/>
              <a:t>Савчук О.М. </a:t>
            </a:r>
            <a:r>
              <a:rPr lang="ru-RU" dirty="0" err="1" smtClean="0"/>
              <a:t>Київ</a:t>
            </a:r>
            <a:r>
              <a:rPr lang="ru-RU" dirty="0" smtClean="0"/>
              <a:t> </a:t>
            </a:r>
            <a:r>
              <a:rPr lang="ru-RU" dirty="0" smtClean="0"/>
              <a:t>2025 </a:t>
            </a:r>
            <a:r>
              <a:rPr lang="ru-RU" dirty="0" err="1" smtClean="0"/>
              <a:t>Ліцей</a:t>
            </a:r>
            <a:r>
              <a:rPr lang="ru-RU" dirty="0" smtClean="0"/>
              <a:t> </a:t>
            </a:r>
            <a:r>
              <a:rPr lang="ru-RU" dirty="0" smtClean="0"/>
              <a:t>№151</a:t>
            </a:r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28</a:t>
            </a:fld>
            <a:endParaRPr lang="ru-RU" dirty="0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251521" y="188640"/>
            <a:ext cx="8280919" cy="720080"/>
          </a:xfrm>
        </p:spPr>
        <p:txBody>
          <a:bodyPr/>
          <a:lstStyle/>
          <a:p>
            <a:pPr algn="l"/>
            <a:r>
              <a:rPr lang="uk-UA" dirty="0" smtClean="0"/>
              <a:t> </a:t>
            </a:r>
            <a:r>
              <a:rPr lang="uk-UA" dirty="0" smtClean="0"/>
              <a:t>Спогади </a:t>
            </a:r>
            <a:r>
              <a:rPr lang="ru-RU" dirty="0" smtClean="0"/>
              <a:t>Й.Р. </a:t>
            </a:r>
            <a:r>
              <a:rPr lang="uk-UA" dirty="0" smtClean="0"/>
              <a:t>Глаубера</a:t>
            </a:r>
            <a:endParaRPr lang="uk-UA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124744"/>
            <a:ext cx="3325274" cy="46805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Объект 7"/>
          <p:cNvSpPr>
            <a:spLocks noGrp="1"/>
          </p:cNvSpPr>
          <p:nvPr>
            <p:ph sz="quarter" idx="14"/>
          </p:nvPr>
        </p:nvSpPr>
        <p:spPr>
          <a:xfrm>
            <a:off x="3707904" y="980728"/>
            <a:ext cx="5184576" cy="518457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uk-UA" sz="1400" dirty="0">
                <a:solidFill>
                  <a:srgbClr val="3C3C3C"/>
                </a:solidFill>
                <a:latin typeface="Arial"/>
              </a:rPr>
              <a:t>Вперше Глаубер зустрівся з названої згодом його ім'ям сіллю, за його власним свідченням, при наступних обставинах: «Під час подорожей моєї юності я підхопив у Відні жорстоку хворобу, що має назву в цій країні угорської хворобою, яка не щадить жодного іноземця. Мій засмучений шлунок відкидав будь-яку їжу. За порадою деяких осіб, я поплентався до джерела, розташованого біля одного села. Я захопив із собою шматок хліба, зовсім не розраховуючи, що зможу його з'їсти. Прийшовши до джерела, я </a:t>
            </a:r>
            <a:r>
              <a:rPr lang="uk-UA" sz="1400" dirty="0" smtClean="0">
                <a:solidFill>
                  <a:srgbClr val="3C3C3C"/>
                </a:solidFill>
                <a:latin typeface="Arial"/>
              </a:rPr>
              <a:t>вийняв</a:t>
            </a:r>
            <a:r>
              <a:rPr lang="uk-UA" sz="1400" dirty="0">
                <a:solidFill>
                  <a:srgbClr val="3C3C3C"/>
                </a:solidFill>
                <a:latin typeface="Arial"/>
              </a:rPr>
              <a:t> хліб з кишені і, зробивши в ньому дірку, </a:t>
            </a:r>
            <a:r>
              <a:rPr lang="uk-UA" sz="1400" dirty="0" smtClean="0">
                <a:solidFill>
                  <a:srgbClr val="3C3C3C"/>
                </a:solidFill>
                <a:latin typeface="Arial"/>
              </a:rPr>
              <a:t>зім'яв</a:t>
            </a:r>
            <a:r>
              <a:rPr lang="uk-UA" sz="1400" dirty="0">
                <a:solidFill>
                  <a:srgbClr val="3C3C3C"/>
                </a:solidFill>
                <a:latin typeface="Arial"/>
              </a:rPr>
              <a:t> його на зразок кубка. У міру того, як я пив цю воду, я відчував, як повертався до мене апетит. Я кілька разів поновлював цю подорож і звільнився від своєї хвороби. Здивований цим чудовим зціленням, я запитав, яка природа цієї води; мені відповіли, що це селітряна вода».</a:t>
            </a:r>
            <a:br>
              <a:rPr lang="uk-UA" sz="1400" dirty="0">
                <a:solidFill>
                  <a:srgbClr val="3C3C3C"/>
                </a:solidFill>
                <a:latin typeface="Arial"/>
              </a:rPr>
            </a:br>
            <a:r>
              <a:rPr lang="uk-UA" sz="1400" dirty="0">
                <a:solidFill>
                  <a:srgbClr val="3C3C3C"/>
                </a:solidFill>
                <a:latin typeface="Arial"/>
              </a:rPr>
              <a:t>Спогад про чудесне зцілення не покидало Глаубера все життя, і вже в зрілі роки він зробив дослідження води «чудесного джерела». Для цього він випарив її в чаші.</a:t>
            </a:r>
            <a:br>
              <a:rPr lang="uk-UA" sz="1400" dirty="0">
                <a:solidFill>
                  <a:srgbClr val="3C3C3C"/>
                </a:solidFill>
                <a:latin typeface="Arial"/>
              </a:rPr>
            </a:br>
            <a:r>
              <a:rPr lang="uk-UA" sz="1400" dirty="0">
                <a:solidFill>
                  <a:srgbClr val="3C3C3C"/>
                </a:solidFill>
                <a:latin typeface="Arial"/>
              </a:rPr>
              <a:t>«Я побачив, - повідомляє він, - утворення прекрасних довгих кристалів, які спостерігач міг би прийняти за кристали селітри, але ці кристали не плавилися на вогні».</a:t>
            </a:r>
            <a:br>
              <a:rPr lang="uk-UA" sz="1400" dirty="0">
                <a:solidFill>
                  <a:srgbClr val="3C3C3C"/>
                </a:solidFill>
                <a:latin typeface="Arial"/>
              </a:rPr>
            </a:br>
            <a:endParaRPr lang="uk-UA" sz="1400" dirty="0"/>
          </a:p>
          <a:p>
            <a:endParaRPr lang="uk-UA" sz="1400" dirty="0"/>
          </a:p>
        </p:txBody>
      </p:sp>
      <p:sp>
        <p:nvSpPr>
          <p:cNvPr id="7" name="Овал 6"/>
          <p:cNvSpPr/>
          <p:nvPr/>
        </p:nvSpPr>
        <p:spPr>
          <a:xfrm>
            <a:off x="179512" y="5805264"/>
            <a:ext cx="914400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hlinkClick r:id="rId3" action="ppaction://hlinksldjump"/>
              </a:rPr>
              <a:t>10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7270416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dirty="0" smtClean="0"/>
              <a:t>Савчук О.М. </a:t>
            </a:r>
            <a:r>
              <a:rPr lang="ru-RU" dirty="0" err="1" smtClean="0"/>
              <a:t>Київ</a:t>
            </a:r>
            <a:r>
              <a:rPr lang="ru-RU" dirty="0" smtClean="0"/>
              <a:t> </a:t>
            </a:r>
            <a:r>
              <a:rPr lang="ru-RU" dirty="0" smtClean="0"/>
              <a:t>2025 </a:t>
            </a:r>
            <a:r>
              <a:rPr lang="ru-RU" dirty="0" err="1" smtClean="0"/>
              <a:t>ліцей</a:t>
            </a:r>
            <a:r>
              <a:rPr lang="ru-RU" dirty="0" smtClean="0"/>
              <a:t> </a:t>
            </a:r>
            <a:r>
              <a:rPr lang="ru-RU" dirty="0" smtClean="0"/>
              <a:t>№151</a:t>
            </a:r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29</a:t>
            </a:fld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3" y="404664"/>
            <a:ext cx="7766248" cy="792088"/>
          </a:xfrm>
        </p:spPr>
        <p:txBody>
          <a:bodyPr/>
          <a:lstStyle/>
          <a:p>
            <a:pPr algn="l"/>
            <a:r>
              <a:rPr lang="uk-UA" dirty="0" smtClean="0"/>
              <a:t>Мірабіліт</a:t>
            </a:r>
            <a:endParaRPr lang="uk-UA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401" y="1412776"/>
            <a:ext cx="2977869" cy="35283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Объект 6"/>
          <p:cNvSpPr>
            <a:spLocks noGrp="1"/>
          </p:cNvSpPr>
          <p:nvPr>
            <p:ph sz="quarter" idx="14"/>
          </p:nvPr>
        </p:nvSpPr>
        <p:spPr>
          <a:xfrm>
            <a:off x="3635896" y="1124744"/>
            <a:ext cx="5256584" cy="4896544"/>
          </a:xfrm>
        </p:spPr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uk-UA" sz="2600" dirty="0">
                <a:solidFill>
                  <a:srgbClr val="3C3C3C"/>
                </a:solidFill>
                <a:latin typeface="Arial"/>
              </a:rPr>
              <a:t>«Ця сіль, якщо вона добре приготована, має вигляд льоду; вона утворює довгі абсолютно прозорі кристали, які розтоплюються як лід. У неї смак звичайної солі, без всякої їдкості. Якщо кинути її на палаюче вугілля, вона не розтріскується з шумом, як звичайна кухонна сіль, і не запалюється з вибухом, як селітра. Вона без запаху і виносить будь-який ступінь температури. Її можна застосовувати з вигодою в медицині як зовні, так і внутрішньо. Вона загоює свіжі рани, не подразнюючи їх. Це чудові внутрішні ліки; будучи розчиненою у воді і дана хворому,  вона очищає кишки».</a:t>
            </a:r>
            <a:br>
              <a:rPr lang="uk-UA" sz="2600" dirty="0">
                <a:solidFill>
                  <a:srgbClr val="3C3C3C"/>
                </a:solidFill>
                <a:latin typeface="Arial"/>
              </a:rPr>
            </a:br>
            <a:r>
              <a:rPr lang="uk-UA" sz="2600" dirty="0">
                <a:solidFill>
                  <a:srgbClr val="3C3C3C"/>
                </a:solidFill>
                <a:latin typeface="Arial"/>
              </a:rPr>
              <a:t/>
            </a:r>
            <a:br>
              <a:rPr lang="uk-UA" sz="2600" dirty="0">
                <a:solidFill>
                  <a:srgbClr val="3C3C3C"/>
                </a:solidFill>
                <a:latin typeface="Arial"/>
              </a:rPr>
            </a:br>
            <a:r>
              <a:rPr lang="uk-UA" sz="2600" dirty="0">
                <a:solidFill>
                  <a:srgbClr val="3C3C3C"/>
                </a:solidFill>
                <a:latin typeface="Arial"/>
              </a:rPr>
              <a:t>За такі корисні властивості Глаубер назвав свою сіль «чудовою сіллю» - </a:t>
            </a:r>
            <a:r>
              <a:rPr lang="uk-UA" sz="2600" dirty="0" err="1">
                <a:solidFill>
                  <a:srgbClr val="3C3C3C"/>
                </a:solidFill>
                <a:latin typeface="Arial"/>
              </a:rPr>
              <a:t>sal</a:t>
            </a:r>
            <a:r>
              <a:rPr lang="uk-UA" sz="2600" dirty="0">
                <a:solidFill>
                  <a:srgbClr val="3C3C3C"/>
                </a:solidFill>
                <a:latin typeface="Arial"/>
              </a:rPr>
              <a:t> </a:t>
            </a:r>
            <a:r>
              <a:rPr lang="uk-UA" sz="2600" dirty="0" err="1">
                <a:solidFill>
                  <a:srgbClr val="3C3C3C"/>
                </a:solidFill>
                <a:latin typeface="Arial"/>
              </a:rPr>
              <a:t>mirabilis</a:t>
            </a:r>
            <a:r>
              <a:rPr lang="uk-UA" sz="2600" dirty="0" smtClean="0">
                <a:solidFill>
                  <a:srgbClr val="3C3C3C"/>
                </a:solidFill>
                <a:latin typeface="Arial"/>
              </a:rPr>
              <a:t>,</a:t>
            </a:r>
          </a:p>
          <a:p>
            <a:pPr marL="0" indent="0">
              <a:buNone/>
            </a:pPr>
            <a:r>
              <a:rPr lang="uk-UA" sz="2600" dirty="0" smtClean="0">
                <a:solidFill>
                  <a:srgbClr val="3C3C3C"/>
                </a:solidFill>
                <a:latin typeface="Arial"/>
              </a:rPr>
              <a:t>мінералоги</a:t>
            </a:r>
            <a:r>
              <a:rPr lang="uk-UA" sz="2600" dirty="0">
                <a:solidFill>
                  <a:srgbClr val="3C3C3C"/>
                </a:solidFill>
                <a:latin typeface="Arial"/>
              </a:rPr>
              <a:t>  зберегли цю назву, скоротивши його в «мірабіліт», за природним натрій сульфатом; в </a:t>
            </a:r>
            <a:endParaRPr lang="uk-UA" sz="2600" dirty="0" smtClean="0">
              <a:solidFill>
                <a:srgbClr val="3C3C3C"/>
              </a:solidFill>
              <a:latin typeface="Arial"/>
            </a:endParaRPr>
          </a:p>
          <a:p>
            <a:pPr marL="0" indent="0">
              <a:buNone/>
            </a:pPr>
            <a:r>
              <a:rPr lang="uk-UA" sz="2600" dirty="0" smtClean="0">
                <a:solidFill>
                  <a:srgbClr val="3C3C3C"/>
                </a:solidFill>
                <a:latin typeface="Arial"/>
              </a:rPr>
              <a:t>медицині</a:t>
            </a:r>
            <a:r>
              <a:rPr lang="uk-UA" sz="2600" dirty="0">
                <a:solidFill>
                  <a:srgbClr val="3C3C3C"/>
                </a:solidFill>
                <a:latin typeface="Arial"/>
              </a:rPr>
              <a:t> ж цю сіль назвали глауберовою.</a:t>
            </a:r>
            <a:br>
              <a:rPr lang="uk-UA" sz="2600" dirty="0">
                <a:solidFill>
                  <a:srgbClr val="3C3C3C"/>
                </a:solidFill>
                <a:latin typeface="Arial"/>
              </a:rPr>
            </a:br>
            <a:endParaRPr lang="uk-UA" sz="2600" dirty="0"/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27022203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dirty="0" smtClean="0"/>
              <a:t>Савчук О.М. </a:t>
            </a:r>
            <a:r>
              <a:rPr lang="ru-RU" dirty="0" err="1" smtClean="0"/>
              <a:t>Київ</a:t>
            </a:r>
            <a:r>
              <a:rPr lang="ru-RU" dirty="0" smtClean="0"/>
              <a:t> </a:t>
            </a:r>
            <a:r>
              <a:rPr lang="ru-RU" dirty="0" smtClean="0"/>
              <a:t>2025 </a:t>
            </a:r>
            <a:r>
              <a:rPr lang="ru-RU" dirty="0" err="1" smtClean="0"/>
              <a:t>ліцей</a:t>
            </a:r>
            <a:r>
              <a:rPr lang="ru-RU" dirty="0" smtClean="0"/>
              <a:t> </a:t>
            </a:r>
            <a:r>
              <a:rPr lang="ru-RU" dirty="0" smtClean="0"/>
              <a:t>№151</a:t>
            </a:r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30</a:t>
            </a:fld>
            <a:endParaRPr lang="ru-RU" dirty="0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395537" y="260648"/>
            <a:ext cx="7910264" cy="1152128"/>
          </a:xfrm>
        </p:spPr>
        <p:txBody>
          <a:bodyPr/>
          <a:lstStyle/>
          <a:p>
            <a:pPr algn="l"/>
            <a:r>
              <a:rPr lang="uk-UA" dirty="0">
                <a:solidFill>
                  <a:srgbClr val="3C3C3C"/>
                </a:solidFill>
                <a:latin typeface="Arial"/>
              </a:rPr>
              <a:t>Кара-Богаз</a:t>
            </a:r>
            <a:endParaRPr lang="uk-UA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844824"/>
            <a:ext cx="3426393" cy="30963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Объект 7"/>
          <p:cNvSpPr>
            <a:spLocks noGrp="1"/>
          </p:cNvSpPr>
          <p:nvPr>
            <p:ph sz="quarter" idx="14"/>
          </p:nvPr>
        </p:nvSpPr>
        <p:spPr>
          <a:xfrm>
            <a:off x="3995936" y="1600200"/>
            <a:ext cx="4690864" cy="4349079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uk-UA" dirty="0">
                <a:solidFill>
                  <a:srgbClr val="3C3C3C"/>
                </a:solidFill>
                <a:latin typeface="Arial"/>
              </a:rPr>
              <a:t>Розсіл Кара-Богаз влітку не насичений глауберовою сіллю, тому глауберова сіль не може існувати і в осаді. Стан насичення досягається, і осадження солі починається лише з наближенням зими, наприкінці листопада, коли температура води падає до 6°С, і триває до весняного потепління, після чого починається зворотний процес - перехід осілої солі в розчин аж до повного розчинення з настанням літньої спеки . За зиму в затоці осідає приблизно 6 млрд. тон глауберової солі</a:t>
            </a:r>
            <a:r>
              <a:rPr lang="uk-UA" dirty="0" smtClean="0">
                <a:solidFill>
                  <a:srgbClr val="3C3C3C"/>
                </a:solidFill>
                <a:latin typeface="Arial"/>
              </a:rPr>
              <a:t>.</a:t>
            </a:r>
            <a:r>
              <a:rPr lang="uk-UA" dirty="0">
                <a:solidFill>
                  <a:srgbClr val="3C3C3C"/>
                </a:solidFill>
                <a:latin typeface="Arial"/>
              </a:rPr>
              <a:t/>
            </a:r>
            <a:br>
              <a:rPr lang="uk-UA" dirty="0">
                <a:solidFill>
                  <a:srgbClr val="3C3C3C"/>
                </a:solidFill>
                <a:latin typeface="Arial"/>
              </a:rPr>
            </a:br>
            <a:r>
              <a:rPr lang="uk-UA" dirty="0" smtClean="0">
                <a:solidFill>
                  <a:srgbClr val="3C3C3C"/>
                </a:solidFill>
                <a:latin typeface="Arial"/>
              </a:rPr>
              <a:t>Зимовими</a:t>
            </a:r>
            <a:r>
              <a:rPr lang="uk-UA" dirty="0">
                <a:solidFill>
                  <a:srgbClr val="3C3C3C"/>
                </a:solidFill>
                <a:latin typeface="Arial"/>
              </a:rPr>
              <a:t> штормами сіль викидається на низькі береги затоки і справляє враження     </a:t>
            </a:r>
            <a:br>
              <a:rPr lang="uk-UA" dirty="0">
                <a:solidFill>
                  <a:srgbClr val="3C3C3C"/>
                </a:solidFill>
                <a:latin typeface="Arial"/>
              </a:rPr>
            </a:br>
            <a:r>
              <a:rPr lang="uk-UA" dirty="0">
                <a:solidFill>
                  <a:srgbClr val="3C3C3C"/>
                </a:solidFill>
                <a:latin typeface="Arial"/>
              </a:rPr>
              <a:t>величезних куп снігу. </a:t>
            </a:r>
            <a:br>
              <a:rPr lang="uk-UA" dirty="0">
                <a:solidFill>
                  <a:srgbClr val="3C3C3C"/>
                </a:solidFill>
                <a:latin typeface="Arial"/>
              </a:rPr>
            </a:br>
            <a:r>
              <a:rPr lang="uk-UA" dirty="0">
                <a:solidFill>
                  <a:srgbClr val="3C3C3C"/>
                </a:solidFill>
                <a:latin typeface="Arial"/>
              </a:rPr>
              <a:t>Високий ваговій відсоток кристалізаційної води робить невигідною перевезення глауберової солі. Тому зібраний мірабіліт зневоднюють.</a:t>
            </a:r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28970404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1259632" y="6381328"/>
            <a:ext cx="3352801" cy="365125"/>
          </a:xfrm>
        </p:spPr>
        <p:txBody>
          <a:bodyPr/>
          <a:lstStyle/>
          <a:p>
            <a:r>
              <a:rPr lang="ru-RU" dirty="0" smtClean="0"/>
              <a:t>Савчук О.М. </a:t>
            </a:r>
            <a:r>
              <a:rPr lang="ru-RU" dirty="0" err="1" smtClean="0"/>
              <a:t>Київ</a:t>
            </a:r>
            <a:r>
              <a:rPr lang="ru-RU" dirty="0" smtClean="0"/>
              <a:t> </a:t>
            </a:r>
            <a:r>
              <a:rPr lang="ru-RU" dirty="0" smtClean="0"/>
              <a:t>2025 </a:t>
            </a:r>
            <a:r>
              <a:rPr lang="ru-RU" dirty="0" err="1" smtClean="0"/>
              <a:t>ліцей</a:t>
            </a:r>
            <a:r>
              <a:rPr lang="ru-RU" dirty="0" smtClean="0"/>
              <a:t> </a:t>
            </a:r>
            <a:r>
              <a:rPr lang="ru-RU" dirty="0" smtClean="0"/>
              <a:t>№151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31</a:t>
            </a:fld>
            <a:endParaRPr lang="ru-RU" dirty="0"/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>
          <a:xfrm>
            <a:off x="563051" y="332657"/>
            <a:ext cx="6512511" cy="864096"/>
          </a:xfrm>
        </p:spPr>
        <p:txBody>
          <a:bodyPr/>
          <a:lstStyle/>
          <a:p>
            <a:r>
              <a:rPr lang="uk-UA" dirty="0" smtClean="0"/>
              <a:t>Фізичні властивості</a:t>
            </a:r>
            <a:endParaRPr lang="uk-UA" dirty="0"/>
          </a:p>
        </p:txBody>
      </p:sp>
      <p:pic>
        <p:nvPicPr>
          <p:cNvPr id="4099" name="Picture 3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96" y="1196752"/>
            <a:ext cx="2735848" cy="21517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Объект 8"/>
          <p:cNvSpPr>
            <a:spLocks noGrp="1"/>
          </p:cNvSpPr>
          <p:nvPr>
            <p:ph sz="quarter" idx="14"/>
          </p:nvPr>
        </p:nvSpPr>
        <p:spPr>
          <a:xfrm>
            <a:off x="3563888" y="1268760"/>
            <a:ext cx="5122912" cy="5040560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r>
              <a:rPr lang="uk-UA" sz="5600" dirty="0">
                <a:solidFill>
                  <a:srgbClr val="3C3C3C"/>
                </a:solidFill>
                <a:latin typeface="Arial"/>
              </a:rPr>
              <a:t>Натрій сульфат кристалізується </a:t>
            </a:r>
            <a:r>
              <a:rPr lang="uk-UA" sz="5600" dirty="0" smtClean="0">
                <a:solidFill>
                  <a:srgbClr val="3C3C3C"/>
                </a:solidFill>
                <a:latin typeface="Arial"/>
              </a:rPr>
              <a:t>з розчинів</a:t>
            </a:r>
          </a:p>
          <a:p>
            <a:pPr marL="0" indent="0">
              <a:buNone/>
            </a:pPr>
            <a:r>
              <a:rPr lang="uk-UA" sz="5600" dirty="0">
                <a:solidFill>
                  <a:srgbClr val="3C3C3C"/>
                </a:solidFill>
                <a:latin typeface="Arial"/>
              </a:rPr>
              <a:t> на холоді з 10 молекулами слабо утримуваної кристалізаційної води на одну молекулу солі</a:t>
            </a:r>
            <a:r>
              <a:rPr lang="uk-UA" sz="5600" dirty="0" smtClean="0">
                <a:solidFill>
                  <a:srgbClr val="3C3C3C"/>
                </a:solidFill>
                <a:latin typeface="Arial"/>
              </a:rPr>
              <a:t>.</a:t>
            </a:r>
          </a:p>
          <a:p>
            <a:pPr marL="0" indent="0">
              <a:buNone/>
            </a:pPr>
            <a:r>
              <a:rPr lang="uk-UA" sz="5600" dirty="0">
                <a:solidFill>
                  <a:srgbClr val="3C3C3C"/>
                </a:solidFill>
                <a:latin typeface="Arial"/>
              </a:rPr>
              <a:t> Кристалогідрат називається глауберовою сіллю, а коли він зустрічається в природі як мінерал - мірабіліт.</a:t>
            </a:r>
            <a:br>
              <a:rPr lang="uk-UA" sz="5600" dirty="0">
                <a:solidFill>
                  <a:srgbClr val="3C3C3C"/>
                </a:solidFill>
                <a:latin typeface="Arial"/>
              </a:rPr>
            </a:br>
            <a:r>
              <a:rPr lang="uk-UA" sz="5600" dirty="0">
                <a:solidFill>
                  <a:srgbClr val="3C3C3C"/>
                </a:solidFill>
                <a:latin typeface="Arial"/>
              </a:rPr>
              <a:t>Смак глауберової солі </a:t>
            </a:r>
            <a:r>
              <a:rPr lang="uk-UA" sz="5600" dirty="0" smtClean="0">
                <a:solidFill>
                  <a:srgbClr val="3C3C3C"/>
                </a:solidFill>
                <a:latin typeface="Arial"/>
              </a:rPr>
              <a:t>солонувато-гіркий</a:t>
            </a:r>
            <a:r>
              <a:rPr lang="uk-UA" sz="5600" dirty="0">
                <a:solidFill>
                  <a:srgbClr val="3C3C3C"/>
                </a:solidFill>
                <a:latin typeface="Arial"/>
              </a:rPr>
              <a:t>. </a:t>
            </a:r>
            <a:endParaRPr lang="uk-UA" sz="5600" dirty="0" smtClean="0">
              <a:solidFill>
                <a:srgbClr val="3C3C3C"/>
              </a:solidFill>
              <a:latin typeface="Arial"/>
            </a:endParaRPr>
          </a:p>
          <a:p>
            <a:pPr marL="0" indent="0">
              <a:buNone/>
            </a:pPr>
            <a:r>
              <a:rPr lang="uk-UA" sz="5600" dirty="0" smtClean="0">
                <a:solidFill>
                  <a:srgbClr val="3C3C3C"/>
                </a:solidFill>
                <a:latin typeface="Arial"/>
              </a:rPr>
              <a:t>Солонуватий </a:t>
            </a:r>
            <a:r>
              <a:rPr lang="uk-UA" sz="5600" dirty="0">
                <a:solidFill>
                  <a:srgbClr val="3C3C3C"/>
                </a:solidFill>
                <a:latin typeface="Arial"/>
              </a:rPr>
              <a:t>смак залежить від йонів Натрію, а гіркий присмак - від сульфат-йонів.</a:t>
            </a:r>
            <a:br>
              <a:rPr lang="uk-UA" sz="5600" dirty="0">
                <a:solidFill>
                  <a:srgbClr val="3C3C3C"/>
                </a:solidFill>
                <a:latin typeface="Arial"/>
              </a:rPr>
            </a:br>
            <a:r>
              <a:rPr lang="uk-UA" sz="5600" dirty="0">
                <a:solidFill>
                  <a:srgbClr val="3C3C3C"/>
                </a:solidFill>
                <a:latin typeface="Arial"/>
              </a:rPr>
              <a:t>Кристали глауберової солі зазвичай мають вигляд великих безбарвних призм і схожі на кристали льоду. Їх кристалічна гратка і справді являє собою як би гратку льоду, в яку вкраплені йони. При32,484 °С кристалічна гратка руйнується і натрій сульфат, як би плавлячись, розчиняється у власній кристалізаційній воді</a:t>
            </a:r>
            <a:r>
              <a:rPr lang="uk-UA" sz="5600" dirty="0" smtClean="0">
                <a:solidFill>
                  <a:srgbClr val="3C3C3C"/>
                </a:solidFill>
                <a:latin typeface="Arial"/>
              </a:rPr>
              <a:t>.</a:t>
            </a:r>
            <a:r>
              <a:rPr lang="uk-UA" sz="5600" dirty="0">
                <a:solidFill>
                  <a:srgbClr val="3C3C3C"/>
                </a:solidFill>
                <a:latin typeface="Arial"/>
              </a:rPr>
              <a:t> Крива розчинності натрій сульфату (має вельми своєрідний вид: до точки 32,484 °С розчинність його різко зростає, починаючи же з 32,484 °С повільно падає. Цьому перелому кривої розчинності відповідає зміна складу солі. Якщо розчин сульфату випаровується при температурах нижче32,484 ° С, з нього випадає кристалогідрат - глауберової сіль, при температурах ж вище 32,484 ° С - безводний сульфат. Таким чином, точка 32,484 ° С є точка взаємоперетворення кристалогідрат-безводна сіль, як 0 ° С є точка взаємоперетворення вода-лід.</a:t>
            </a:r>
            <a:br>
              <a:rPr lang="uk-UA" sz="5600" dirty="0">
                <a:solidFill>
                  <a:srgbClr val="3C3C3C"/>
                </a:solidFill>
                <a:latin typeface="Arial"/>
              </a:rPr>
            </a:br>
            <a:r>
              <a:rPr lang="uk-UA" sz="5600" dirty="0">
                <a:solidFill>
                  <a:srgbClr val="3C3C3C"/>
                </a:solidFill>
                <a:latin typeface="Arial"/>
              </a:rPr>
              <a:t/>
            </a:r>
            <a:br>
              <a:rPr lang="uk-UA" sz="5600" dirty="0">
                <a:solidFill>
                  <a:srgbClr val="3C3C3C"/>
                </a:solidFill>
                <a:latin typeface="Arial"/>
              </a:rPr>
            </a:br>
            <a:endParaRPr lang="uk-UA" sz="5600" dirty="0"/>
          </a:p>
          <a:p>
            <a:endParaRPr lang="uk-UA" dirty="0"/>
          </a:p>
        </p:txBody>
      </p:sp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812" y="3789040"/>
            <a:ext cx="2802219" cy="18860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Овал 10"/>
          <p:cNvSpPr/>
          <p:nvPr/>
        </p:nvSpPr>
        <p:spPr>
          <a:xfrm>
            <a:off x="179512" y="5805264"/>
            <a:ext cx="914400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hlinkClick r:id="rId4" action="ppaction://hlinksldjump"/>
              </a:rPr>
              <a:t>10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9987889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dirty="0" smtClean="0"/>
              <a:t>Савчук О.М. </a:t>
            </a:r>
            <a:r>
              <a:rPr lang="ru-RU" dirty="0" err="1" smtClean="0"/>
              <a:t>Київ</a:t>
            </a:r>
            <a:r>
              <a:rPr lang="ru-RU" dirty="0" smtClean="0"/>
              <a:t> </a:t>
            </a:r>
            <a:r>
              <a:rPr lang="ru-RU" dirty="0" smtClean="0"/>
              <a:t>2025 </a:t>
            </a:r>
            <a:r>
              <a:rPr lang="ru-RU" dirty="0" err="1" smtClean="0"/>
              <a:t>ліцей</a:t>
            </a:r>
            <a:r>
              <a:rPr lang="ru-RU" dirty="0" smtClean="0"/>
              <a:t> </a:t>
            </a:r>
            <a:r>
              <a:rPr lang="ru-RU" dirty="0" smtClean="0"/>
              <a:t>№151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32</a:t>
            </a:fld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7" y="188640"/>
            <a:ext cx="7910264" cy="936104"/>
          </a:xfrm>
        </p:spPr>
        <p:txBody>
          <a:bodyPr/>
          <a:lstStyle/>
          <a:p>
            <a:pPr algn="l"/>
            <a:r>
              <a:rPr lang="uk-UA" dirty="0" smtClean="0"/>
              <a:t>Числівники </a:t>
            </a:r>
            <a:endParaRPr lang="uk-UA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187624" y="1628800"/>
            <a:ext cx="3346704" cy="3474720"/>
          </a:xfrm>
          <a:pattFill prst="lgGrid">
            <a:fgClr>
              <a:schemeClr val="tx2">
                <a:lumMod val="20000"/>
                <a:lumOff val="80000"/>
              </a:schemeClr>
            </a:fgClr>
            <a:bgClr>
              <a:schemeClr val="bg1"/>
            </a:bgClr>
          </a:pattFill>
        </p:spPr>
        <p:txBody>
          <a:bodyPr/>
          <a:lstStyle/>
          <a:p>
            <a:pPr>
              <a:buFont typeface="Wingdings" panose="05000000000000000000" pitchFamily="2" charset="2"/>
              <a:buChar char="Ø"/>
            </a:pPr>
            <a:r>
              <a:rPr lang="uk-UA" b="1" dirty="0" smtClean="0"/>
              <a:t>1 – </a:t>
            </a:r>
            <a:r>
              <a:rPr lang="uk-UA" b="1" dirty="0" err="1" smtClean="0">
                <a:solidFill>
                  <a:srgbClr val="FF0000"/>
                </a:solidFill>
              </a:rPr>
              <a:t>моно</a:t>
            </a:r>
            <a:r>
              <a:rPr lang="uk-UA" b="1" dirty="0" smtClean="0">
                <a:solidFill>
                  <a:srgbClr val="FF0000"/>
                </a:solidFill>
              </a:rPr>
              <a:t>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uk-UA" b="1" dirty="0" smtClean="0"/>
              <a:t>2 – </a:t>
            </a:r>
            <a:r>
              <a:rPr lang="uk-UA" b="1" dirty="0" err="1" smtClean="0">
                <a:solidFill>
                  <a:srgbClr val="FF0000"/>
                </a:solidFill>
              </a:rPr>
              <a:t>ди</a:t>
            </a:r>
            <a:endParaRPr lang="uk-UA" b="1" dirty="0" smtClean="0">
              <a:solidFill>
                <a:srgbClr val="FF0000"/>
              </a:solidFill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uk-UA" b="1" dirty="0" smtClean="0"/>
              <a:t>3 – </a:t>
            </a:r>
            <a:r>
              <a:rPr lang="uk-UA" b="1" dirty="0" smtClean="0">
                <a:solidFill>
                  <a:srgbClr val="FF0000"/>
                </a:solidFill>
              </a:rPr>
              <a:t>три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uk-UA" b="1" dirty="0" smtClean="0"/>
              <a:t>4 – </a:t>
            </a:r>
            <a:r>
              <a:rPr lang="uk-UA" b="1" dirty="0" err="1" smtClean="0">
                <a:solidFill>
                  <a:srgbClr val="FF0000"/>
                </a:solidFill>
              </a:rPr>
              <a:t>тетра</a:t>
            </a:r>
            <a:r>
              <a:rPr lang="uk-UA" b="1" dirty="0" smtClean="0"/>
              <a:t>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uk-UA" b="1" dirty="0" smtClean="0"/>
              <a:t>5 – </a:t>
            </a:r>
            <a:r>
              <a:rPr lang="uk-UA" b="1" dirty="0" err="1" smtClean="0">
                <a:solidFill>
                  <a:srgbClr val="FF0000"/>
                </a:solidFill>
              </a:rPr>
              <a:t>пента</a:t>
            </a:r>
            <a:endParaRPr lang="uk-UA" b="1" dirty="0" smtClean="0">
              <a:solidFill>
                <a:srgbClr val="FF0000"/>
              </a:solidFill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quarter" idx="14"/>
          </p:nvPr>
        </p:nvSpPr>
        <p:spPr>
          <a:xfrm>
            <a:off x="4716016" y="1556792"/>
            <a:ext cx="3346704" cy="3474720"/>
          </a:xfrm>
          <a:pattFill prst="lgGrid">
            <a:fgClr>
              <a:schemeClr val="tx2">
                <a:lumMod val="20000"/>
                <a:lumOff val="80000"/>
              </a:schemeClr>
            </a:fgClr>
            <a:bgClr>
              <a:schemeClr val="bg1"/>
            </a:bgClr>
          </a:pattFill>
        </p:spPr>
        <p:txBody>
          <a:bodyPr/>
          <a:lstStyle/>
          <a:p>
            <a:pPr>
              <a:buFont typeface="Wingdings" panose="05000000000000000000" pitchFamily="2" charset="2"/>
              <a:buChar char="Ø"/>
            </a:pPr>
            <a:r>
              <a:rPr lang="uk-UA" b="1" dirty="0"/>
              <a:t>6 – </a:t>
            </a:r>
            <a:r>
              <a:rPr lang="uk-UA" b="1" dirty="0" err="1">
                <a:solidFill>
                  <a:srgbClr val="FF0000"/>
                </a:solidFill>
              </a:rPr>
              <a:t>гекса</a:t>
            </a:r>
            <a:r>
              <a:rPr lang="uk-UA" b="1" dirty="0">
                <a:solidFill>
                  <a:srgbClr val="FF0000"/>
                </a:solidFill>
              </a:rPr>
              <a:t>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uk-UA" b="1" dirty="0"/>
              <a:t>7 – </a:t>
            </a:r>
            <a:r>
              <a:rPr lang="uk-UA" b="1" dirty="0" err="1">
                <a:solidFill>
                  <a:srgbClr val="FF0000"/>
                </a:solidFill>
              </a:rPr>
              <a:t>гепта</a:t>
            </a:r>
            <a:endParaRPr lang="uk-UA" b="1" dirty="0">
              <a:solidFill>
                <a:srgbClr val="FF0000"/>
              </a:solidFill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uk-UA" b="1" dirty="0"/>
              <a:t>8 – </a:t>
            </a:r>
            <a:r>
              <a:rPr lang="uk-UA" b="1" dirty="0" err="1">
                <a:solidFill>
                  <a:srgbClr val="FF0000"/>
                </a:solidFill>
              </a:rPr>
              <a:t>окта</a:t>
            </a:r>
            <a:r>
              <a:rPr lang="uk-UA" b="1" dirty="0">
                <a:solidFill>
                  <a:srgbClr val="FF0000"/>
                </a:solidFill>
              </a:rPr>
              <a:t>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uk-UA" b="1" dirty="0" smtClean="0"/>
              <a:t>9 – </a:t>
            </a:r>
            <a:r>
              <a:rPr lang="uk-UA" b="1" dirty="0" err="1" smtClean="0">
                <a:solidFill>
                  <a:srgbClr val="FF0000"/>
                </a:solidFill>
              </a:rPr>
              <a:t>нона</a:t>
            </a:r>
            <a:endParaRPr lang="uk-UA" b="1" dirty="0" smtClean="0">
              <a:solidFill>
                <a:srgbClr val="FF0000"/>
              </a:solidFill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uk-UA" b="1" dirty="0" smtClean="0"/>
              <a:t>10 - </a:t>
            </a:r>
            <a:r>
              <a:rPr lang="uk-UA" b="1" dirty="0" smtClean="0">
                <a:solidFill>
                  <a:srgbClr val="FF0000"/>
                </a:solidFill>
              </a:rPr>
              <a:t>дека</a:t>
            </a:r>
            <a:endParaRPr lang="uk-UA" b="1" dirty="0">
              <a:solidFill>
                <a:srgbClr val="FF0000"/>
              </a:solidFill>
            </a:endParaRPr>
          </a:p>
        </p:txBody>
      </p:sp>
      <p:sp>
        <p:nvSpPr>
          <p:cNvPr id="7" name="Блок-схема: память с посл. доступом 6">
            <a:hlinkClick r:id="rId2" action="ppaction://hlinksldjump"/>
          </p:cNvPr>
          <p:cNvSpPr/>
          <p:nvPr/>
        </p:nvSpPr>
        <p:spPr>
          <a:xfrm>
            <a:off x="395536" y="5373216"/>
            <a:ext cx="612648" cy="612648"/>
          </a:xfrm>
          <a:prstGeom prst="flowChartMagneticTap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hlinkClick r:id="rId3" action="ppaction://hlinksldjump"/>
              </a:rPr>
              <a:t>5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4183071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441</TotalTime>
  <Words>925</Words>
  <Application>Microsoft Office PowerPoint</Application>
  <PresentationFormat>Экран (4:3)</PresentationFormat>
  <Paragraphs>263</Paragraphs>
  <Slides>32</Slides>
  <Notes>0</Notes>
  <HiddenSlides>1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32</vt:i4>
      </vt:variant>
    </vt:vector>
  </HeadingPairs>
  <TitlesOfParts>
    <vt:vector size="33" baseType="lpstr">
      <vt:lpstr>Воздушный поток</vt:lpstr>
      <vt:lpstr>Презентация PowerPoint</vt:lpstr>
      <vt:lpstr>Презентация PowerPoint</vt:lpstr>
      <vt:lpstr> ІСТОРІЯ ВИВЧЕННЯ  КРИСТАЛОГІДРАТІВ </vt:lpstr>
      <vt:lpstr>ТЕРМІНОЛОГІЯ КРИСТАЛОГІДРАТІВ</vt:lpstr>
      <vt:lpstr>НОМЕНКЛАТУРА КРИСТАЛОГІДРАТІВ</vt:lpstr>
      <vt:lpstr>ЗНАЧЕННЯ КРИСТАЛОГІДРАТІВ</vt:lpstr>
      <vt:lpstr>ЗАСТОСУВАННЯ ВАЖЛИВИХ КРИСТАЛОГІДРАТІВ</vt:lpstr>
      <vt:lpstr>КУПРУМ(II)СУЛЬФАТ ПЕНТАГІДРАТ</vt:lpstr>
      <vt:lpstr>ЗАСТОСУВАННЯ ВАЖЛИВИХ КРИСТАЛОГІДРАТІВ</vt:lpstr>
      <vt:lpstr>ФЕРУМ(ІІ)СУЛЬФАТ ГЕПТАГІДРАТ</vt:lpstr>
      <vt:lpstr>ЗАСТОСУВАННЯ ВАЖЛИВИХ КРИСТАЛОГІДРАТІВ</vt:lpstr>
      <vt:lpstr>НАТРІЙ СУЛЬФАТ ДЕКАГІДРАТ</vt:lpstr>
      <vt:lpstr>ЗАСТОСУВАННЯ ВАЖЛИВИХ КРИСТАЛОГІДРАТІВ</vt:lpstr>
      <vt:lpstr>КАЛЬЦІЙ СУЛЬФАТ ДИГІДРАТ</vt:lpstr>
      <vt:lpstr>ЗАСТОСУВАННЯ ВАЖЛИВИХ КРИСТАЛОГІДРАТІВ</vt:lpstr>
      <vt:lpstr>НАТРІЙ КАРБОНАТ ДЕКАГІДРАТ</vt:lpstr>
      <vt:lpstr>ЗАСТОСУВАННЯ ВАЖЛИВИХ КРИСТАЛОГІДРАТІВ</vt:lpstr>
      <vt:lpstr>МАГНІЙ СУЛЬФАТ ГЕПТАГІДРАТ</vt:lpstr>
      <vt:lpstr>Вправа №1</vt:lpstr>
      <vt:lpstr>Вправа №2</vt:lpstr>
      <vt:lpstr>Вправа №3</vt:lpstr>
      <vt:lpstr> Задача №1  Визначте масову частку води, що входить до складу кристалогідрату – глауберової солі.  </vt:lpstr>
      <vt:lpstr>Задача №2 У промисловості будівельний гіпс добувають випалюванням природного гіпсу, який внаслідок цього зневоднюється. Обчисліть масу (г) кристалізаційної води у природному гіпсі масою 86г.</vt:lpstr>
      <vt:lpstr>Задача №3 Визначте лужний елемент, який утворює сполуку МОН·H2O, якщо масова частка Гідрогену в кристалогідраті становить 7,4%. </vt:lpstr>
      <vt:lpstr>Задача №4  Масова частка води кристалогідраті  ZnSO4· х H2O становить 43,9%. Виведіть формулу. </vt:lpstr>
      <vt:lpstr>ІІ спосіб </vt:lpstr>
      <vt:lpstr>Домашнє завдання</vt:lpstr>
      <vt:lpstr> Спогади Й.Р. Глаубера</vt:lpstr>
      <vt:lpstr>Мірабіліт</vt:lpstr>
      <vt:lpstr>Кара-Богаз</vt:lpstr>
      <vt:lpstr>Фізичні властивості</vt:lpstr>
      <vt:lpstr>Числівники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Тема</dc:title>
  <dc:creator>pc</dc:creator>
  <cp:lastModifiedBy>User</cp:lastModifiedBy>
  <cp:revision>49</cp:revision>
  <dcterms:created xsi:type="dcterms:W3CDTF">2015-11-14T11:33:32Z</dcterms:created>
  <dcterms:modified xsi:type="dcterms:W3CDTF">2025-03-29T11:49:02Z</dcterms:modified>
</cp:coreProperties>
</file>