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67" r:id="rId3"/>
    <p:sldId id="257" r:id="rId4"/>
    <p:sldId id="258" r:id="rId5"/>
    <p:sldId id="261" r:id="rId6"/>
    <p:sldId id="259" r:id="rId7"/>
    <p:sldId id="263" r:id="rId8"/>
    <p:sldId id="264" r:id="rId9"/>
    <p:sldId id="266" r:id="rId10"/>
    <p:sldId id="265" r:id="rId11"/>
    <p:sldId id="260"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14" autoAdjust="0"/>
  </p:normalViewPr>
  <p:slideViewPr>
    <p:cSldViewPr>
      <p:cViewPr varScale="1">
        <p:scale>
          <a:sx n="79" d="100"/>
          <a:sy n="79" d="100"/>
        </p:scale>
        <p:origin x="-1469"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3" d="100"/>
          <a:sy n="63" d="100"/>
        </p:scale>
        <p:origin x="-3115"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C3F869-4182-4D97-A75E-A704D0423FA6}" type="datetimeFigureOut">
              <a:rPr lang="uk-UA" smtClean="0"/>
              <a:t>11.09.2024</a:t>
            </a:fld>
            <a:endParaRPr lang="uk-UA"/>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D5DCFF-F77F-403F-9FD1-A153CBF90B7C}" type="slidenum">
              <a:rPr lang="uk-UA" smtClean="0"/>
              <a:t>‹#›</a:t>
            </a:fld>
            <a:endParaRPr lang="uk-UA"/>
          </a:p>
        </p:txBody>
      </p:sp>
    </p:spTree>
    <p:extLst>
      <p:ext uri="{BB962C8B-B14F-4D97-AF65-F5344CB8AC3E}">
        <p14:creationId xmlns:p14="http://schemas.microsoft.com/office/powerpoint/2010/main" val="2116521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k-UA"/>
          </a:p>
        </p:txBody>
      </p:sp>
      <p:sp>
        <p:nvSpPr>
          <p:cNvPr id="4" name="Номер слайда 3"/>
          <p:cNvSpPr>
            <a:spLocks noGrp="1"/>
          </p:cNvSpPr>
          <p:nvPr>
            <p:ph type="sldNum" sz="quarter" idx="10"/>
          </p:nvPr>
        </p:nvSpPr>
        <p:spPr/>
        <p:txBody>
          <a:bodyPr/>
          <a:lstStyle/>
          <a:p>
            <a:fld id="{61D5DCFF-F77F-403F-9FD1-A153CBF90B7C}" type="slidenum">
              <a:rPr lang="uk-UA" smtClean="0"/>
              <a:t>10</a:t>
            </a:fld>
            <a:endParaRPr lang="uk-UA"/>
          </a:p>
        </p:txBody>
      </p:sp>
    </p:spTree>
    <p:extLst>
      <p:ext uri="{BB962C8B-B14F-4D97-AF65-F5344CB8AC3E}">
        <p14:creationId xmlns:p14="http://schemas.microsoft.com/office/powerpoint/2010/main" val="796329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ru-RU" smtClean="0"/>
              <a:t>Образец заголовка</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B4C71EC6-210F-42DE-9C53-41977AD35B3D}" type="datetimeFigureOut">
              <a:rPr lang="ru-RU" smtClean="0"/>
              <a:t>11.09.2024</a:t>
            </a:fld>
            <a:endParaRPr lang="ru-RU"/>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ru-RU"/>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B19B0651-EE4F-4900-A07F-96A6BFA9D0F0}" type="slidenum">
              <a:rPr lang="ru-RU" smtClean="0"/>
              <a:t>‹#›</a:t>
            </a:fld>
            <a:endParaRPr lang="ru-RU"/>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11.09.2024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11.09.2024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11.09.2024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1042416" y="2313432"/>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11.09.2024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11.09.2024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11.09.2024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11.09.2024</a:t>
            </a:fld>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ru-RU" smtClean="0"/>
              <a:t>Образец заголовка</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ru-RU" smtClean="0"/>
              <a:t>Образец заголовка</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11.09.2024</a:t>
            </a:fld>
            <a:endParaRPr lang="ru-RU"/>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11.09.2024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ru-RU" smtClean="0"/>
              <a:t>Образец заголовка</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11.09.2024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B4C71EC6-210F-42DE-9C53-41977AD35B3D}" type="datetimeFigureOut">
              <a:rPr lang="ru-RU" smtClean="0"/>
              <a:t>11.09.2024</a:t>
            </a:fld>
            <a:endParaRPr lang="ru-RU"/>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A chemist working in a modern laboratory. The chemist is wearing a white lab coat, safety goggles, and gloves, and is holding a test tube with a brightly colored liquid. The lab is equipped with various scientific instruments, including beakers, flasks, a microscope, and a chemical analysis machine. Shelves with chemicals and a periodic table on the wall can be seen in the background. The atmosphere is focused, with the chemist deeply engaged in their experi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5" name="AutoShape 4" descr="A chemist working in a modern laboratory. The chemist is wearing a white lab coat, safety goggles, and gloves, and is holding a test tube with a brightly colored liquid. The lab is equipped with various scientific instruments, including beakers, flasks, a microscope, and a chemical analysis machine. Shelves with chemicals and a periodic table on the wall can be seen in the background. The atmosphere is focused, with the chemist deeply engaged in their experimen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6" name="Подзаголовок 5"/>
          <p:cNvSpPr>
            <a:spLocks noGrp="1"/>
          </p:cNvSpPr>
          <p:nvPr>
            <p:ph type="subTitle" idx="1"/>
          </p:nvPr>
        </p:nvSpPr>
        <p:spPr>
          <a:xfrm>
            <a:off x="4716016" y="4029211"/>
            <a:ext cx="3309803" cy="1260629"/>
          </a:xfrm>
        </p:spPr>
        <p:txBody>
          <a:bodyPr>
            <a:normAutofit fontScale="92500"/>
          </a:bodyPr>
          <a:lstStyle/>
          <a:p>
            <a:pPr algn="ctr"/>
            <a:r>
              <a:rPr lang="uk-UA" sz="2400" dirty="0" smtClean="0"/>
              <a:t>Які професії, </a:t>
            </a:r>
          </a:p>
          <a:p>
            <a:pPr algn="ctr"/>
            <a:r>
              <a:rPr lang="uk-UA" sz="2400" dirty="0" smtClean="0"/>
              <a:t>пов'язані з хімією зображені на фото?</a:t>
            </a:r>
            <a:endParaRPr lang="uk-UA" sz="2400" dirty="0"/>
          </a:p>
        </p:txBody>
      </p:sp>
      <p:sp>
        <p:nvSpPr>
          <p:cNvPr id="7" name="Прямоугольник 6"/>
          <p:cNvSpPr/>
          <p:nvPr/>
        </p:nvSpPr>
        <p:spPr>
          <a:xfrm>
            <a:off x="-262329" y="3212976"/>
            <a:ext cx="5455341" cy="1446550"/>
          </a:xfrm>
          <a:prstGeom prst="rect">
            <a:avLst/>
          </a:prstGeom>
          <a:noFill/>
        </p:spPr>
        <p:txBody>
          <a:bodyPr wrap="none" lIns="91440" tIns="45720" rIns="91440" bIns="45720">
            <a:spAutoFit/>
            <a:scene3d>
              <a:camera prst="perspectiveContrastingRightFacing"/>
              <a:lightRig rig="threePt" dir="t"/>
            </a:scene3d>
          </a:bodyPr>
          <a:lstStyle/>
          <a:p>
            <a:pPr algn="ctr"/>
            <a:r>
              <a:rPr lang="uk-UA" sz="8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1">
                      <a:satMod val="175000"/>
                      <a:alpha val="40000"/>
                    </a:schemeClr>
                  </a:glow>
                  <a:innerShdw blurRad="63500" dist="50800" dir="10800000">
                    <a:prstClr val="black">
                      <a:alpha val="50000"/>
                    </a:prstClr>
                  </a:innerShdw>
                </a:effectLst>
              </a:rPr>
              <a:t>професії</a:t>
            </a:r>
            <a:endParaRPr lang="uk-UA" sz="88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1">
                    <a:satMod val="175000"/>
                    <a:alpha val="40000"/>
                  </a:schemeClr>
                </a:glow>
                <a:innerShdw blurRad="63500" dist="50800" dir="10800000">
                  <a:prstClr val="black">
                    <a:alpha val="50000"/>
                  </a:prstClr>
                </a:innerShdw>
              </a:effectLst>
            </a:endParaRPr>
          </a:p>
        </p:txBody>
      </p:sp>
      <p:sp>
        <p:nvSpPr>
          <p:cNvPr id="8" name="Заголовок 7"/>
          <p:cNvSpPr>
            <a:spLocks noGrp="1"/>
          </p:cNvSpPr>
          <p:nvPr>
            <p:ph type="ctrTitle"/>
          </p:nvPr>
        </p:nvSpPr>
        <p:spPr/>
        <p:txBody>
          <a:bodyPr/>
          <a:lstStyle/>
          <a:p>
            <a:endParaRPr lang="uk-UA"/>
          </a:p>
        </p:txBody>
      </p:sp>
      <p:pic>
        <p:nvPicPr>
          <p:cNvPr id="6146" name="Picture 2" descr="C:\Users\Administrator\Documents\2024-2025\поле\фото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9342"/>
            <a:ext cx="2232248" cy="222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22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312738"/>
            <a:ext cx="4429433" cy="4429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одзаголовок 2"/>
          <p:cNvSpPr txBox="1">
            <a:spLocks/>
          </p:cNvSpPr>
          <p:nvPr/>
        </p:nvSpPr>
        <p:spPr>
          <a:xfrm>
            <a:off x="683568" y="4742171"/>
            <a:ext cx="7848872" cy="1752600"/>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algn="ctr"/>
            <a:r>
              <a:rPr lang="ru-RU" b="1" dirty="0" err="1" smtClean="0"/>
              <a:t>Хімік</a:t>
            </a:r>
            <a:r>
              <a:rPr lang="ru-RU" dirty="0" smtClean="0"/>
              <a:t>: </a:t>
            </a:r>
            <a:r>
              <a:rPr lang="ru-RU" dirty="0" err="1" smtClean="0"/>
              <a:t>Фахівець</a:t>
            </a:r>
            <a:r>
              <a:rPr lang="ru-RU" dirty="0" smtClean="0"/>
              <a:t>, </a:t>
            </a:r>
            <a:r>
              <a:rPr lang="ru-RU" dirty="0" err="1" smtClean="0"/>
              <a:t>який</a:t>
            </a:r>
            <a:r>
              <a:rPr lang="ru-RU" dirty="0" smtClean="0"/>
              <a:t> </a:t>
            </a:r>
            <a:r>
              <a:rPr lang="ru-RU" dirty="0" err="1" smtClean="0"/>
              <a:t>займається</a:t>
            </a:r>
            <a:r>
              <a:rPr lang="ru-RU" dirty="0" smtClean="0"/>
              <a:t> </a:t>
            </a:r>
            <a:r>
              <a:rPr lang="ru-RU" dirty="0" err="1" smtClean="0"/>
              <a:t>дослідженням</a:t>
            </a:r>
            <a:r>
              <a:rPr lang="ru-RU" dirty="0" smtClean="0"/>
              <a:t> </a:t>
            </a:r>
            <a:r>
              <a:rPr lang="ru-RU" dirty="0" err="1" smtClean="0"/>
              <a:t>властивостей</a:t>
            </a:r>
            <a:r>
              <a:rPr lang="ru-RU" dirty="0" smtClean="0"/>
              <a:t>, складу та </a:t>
            </a:r>
            <a:r>
              <a:rPr lang="ru-RU" dirty="0" err="1" smtClean="0"/>
              <a:t>структури</a:t>
            </a:r>
            <a:r>
              <a:rPr lang="ru-RU" dirty="0" smtClean="0"/>
              <a:t> </a:t>
            </a:r>
            <a:r>
              <a:rPr lang="ru-RU" dirty="0" err="1" smtClean="0"/>
              <a:t>речовин</a:t>
            </a:r>
            <a:r>
              <a:rPr lang="ru-RU" dirty="0" smtClean="0"/>
              <a:t>, а </a:t>
            </a:r>
            <a:r>
              <a:rPr lang="ru-RU" dirty="0" err="1" smtClean="0"/>
              <a:t>також</a:t>
            </a:r>
            <a:r>
              <a:rPr lang="ru-RU" dirty="0" smtClean="0"/>
              <a:t> </a:t>
            </a:r>
            <a:r>
              <a:rPr lang="ru-RU" dirty="0" err="1" smtClean="0"/>
              <a:t>розробкою</a:t>
            </a:r>
            <a:r>
              <a:rPr lang="ru-RU" dirty="0" smtClean="0"/>
              <a:t> </a:t>
            </a:r>
            <a:r>
              <a:rPr lang="ru-RU" dirty="0" err="1" smtClean="0"/>
              <a:t>нових</a:t>
            </a:r>
            <a:r>
              <a:rPr lang="ru-RU" dirty="0" smtClean="0"/>
              <a:t> </a:t>
            </a:r>
            <a:r>
              <a:rPr lang="ru-RU" dirty="0" err="1" smtClean="0"/>
              <a:t>матеріалів</a:t>
            </a:r>
            <a:r>
              <a:rPr lang="ru-RU" dirty="0" smtClean="0"/>
              <a:t> і </a:t>
            </a:r>
            <a:r>
              <a:rPr lang="ru-RU" dirty="0" err="1" smtClean="0"/>
              <a:t>хімічних</a:t>
            </a:r>
            <a:r>
              <a:rPr lang="ru-RU" dirty="0" smtClean="0"/>
              <a:t> </a:t>
            </a:r>
            <a:r>
              <a:rPr lang="ru-RU" dirty="0" err="1" smtClean="0"/>
              <a:t>процесів</a:t>
            </a:r>
            <a:r>
              <a:rPr lang="ru-RU" dirty="0" smtClean="0"/>
              <a:t>.</a:t>
            </a:r>
            <a:endParaRPr lang="uk-UA" dirty="0"/>
          </a:p>
        </p:txBody>
      </p:sp>
    </p:spTree>
    <p:extLst>
      <p:ext uri="{BB962C8B-B14F-4D97-AF65-F5344CB8AC3E}">
        <p14:creationId xmlns:p14="http://schemas.microsoft.com/office/powerpoint/2010/main" val="1103222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4" name="Подзаголовок 2"/>
          <p:cNvSpPr txBox="1">
            <a:spLocks/>
          </p:cNvSpPr>
          <p:nvPr/>
        </p:nvSpPr>
        <p:spPr>
          <a:xfrm>
            <a:off x="467544" y="5105400"/>
            <a:ext cx="8417024"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a:solidFill>
                  <a:schemeClr val="tx2"/>
                </a:solidFill>
              </a:rPr>
              <a:t>Фармацевт</a:t>
            </a:r>
            <a:r>
              <a:rPr lang="ru-RU" sz="2400" dirty="0">
                <a:solidFill>
                  <a:schemeClr val="tx2"/>
                </a:solidFill>
              </a:rPr>
              <a:t>: </a:t>
            </a:r>
            <a:r>
              <a:rPr lang="ru-RU" sz="2400" dirty="0" err="1">
                <a:solidFill>
                  <a:schemeClr val="tx2"/>
                </a:solidFill>
              </a:rPr>
              <a:t>Професіонал</a:t>
            </a:r>
            <a:r>
              <a:rPr lang="ru-RU" sz="2400" dirty="0">
                <a:solidFill>
                  <a:schemeClr val="tx2"/>
                </a:solidFill>
              </a:rPr>
              <a:t>, </a:t>
            </a:r>
            <a:r>
              <a:rPr lang="ru-RU" sz="2400" dirty="0" err="1">
                <a:solidFill>
                  <a:schemeClr val="tx2"/>
                </a:solidFill>
              </a:rPr>
              <a:t>який</a:t>
            </a:r>
            <a:r>
              <a:rPr lang="ru-RU" sz="2400" dirty="0">
                <a:solidFill>
                  <a:schemeClr val="tx2"/>
                </a:solidFill>
              </a:rPr>
              <a:t> </a:t>
            </a:r>
            <a:r>
              <a:rPr lang="ru-RU" sz="2400" dirty="0" err="1">
                <a:solidFill>
                  <a:schemeClr val="tx2"/>
                </a:solidFill>
              </a:rPr>
              <a:t>займається</a:t>
            </a:r>
            <a:r>
              <a:rPr lang="ru-RU" sz="2400" dirty="0">
                <a:solidFill>
                  <a:schemeClr val="tx2"/>
                </a:solidFill>
              </a:rPr>
              <a:t> </a:t>
            </a:r>
            <a:r>
              <a:rPr lang="ru-RU" sz="2400" dirty="0" err="1">
                <a:solidFill>
                  <a:schemeClr val="tx2"/>
                </a:solidFill>
              </a:rPr>
              <a:t>розробкою</a:t>
            </a:r>
            <a:r>
              <a:rPr lang="ru-RU" sz="2400" dirty="0">
                <a:solidFill>
                  <a:schemeClr val="tx2"/>
                </a:solidFill>
              </a:rPr>
              <a:t>, </a:t>
            </a:r>
            <a:r>
              <a:rPr lang="ru-RU" sz="2400" dirty="0" err="1">
                <a:solidFill>
                  <a:schemeClr val="tx2"/>
                </a:solidFill>
              </a:rPr>
              <a:t>виробництвом</a:t>
            </a:r>
            <a:r>
              <a:rPr lang="ru-RU" sz="2400" dirty="0">
                <a:solidFill>
                  <a:schemeClr val="tx2"/>
                </a:solidFill>
              </a:rPr>
              <a:t> та </a:t>
            </a:r>
            <a:r>
              <a:rPr lang="ru-RU" sz="2400" dirty="0" err="1">
                <a:solidFill>
                  <a:schemeClr val="tx2"/>
                </a:solidFill>
              </a:rPr>
              <a:t>розповсюдженням</a:t>
            </a:r>
            <a:r>
              <a:rPr lang="ru-RU" sz="2400" dirty="0">
                <a:solidFill>
                  <a:schemeClr val="tx2"/>
                </a:solidFill>
              </a:rPr>
              <a:t> </a:t>
            </a:r>
            <a:r>
              <a:rPr lang="ru-RU" sz="2400" dirty="0" err="1">
                <a:solidFill>
                  <a:schemeClr val="tx2"/>
                </a:solidFill>
              </a:rPr>
              <a:t>лікарських</a:t>
            </a:r>
            <a:r>
              <a:rPr lang="ru-RU" sz="2400" dirty="0">
                <a:solidFill>
                  <a:schemeClr val="tx2"/>
                </a:solidFill>
              </a:rPr>
              <a:t> </a:t>
            </a:r>
            <a:r>
              <a:rPr lang="ru-RU" sz="2400" dirty="0" err="1">
                <a:solidFill>
                  <a:schemeClr val="tx2"/>
                </a:solidFill>
              </a:rPr>
              <a:t>засобів</a:t>
            </a:r>
            <a:r>
              <a:rPr lang="ru-RU" sz="2400" dirty="0">
                <a:solidFill>
                  <a:schemeClr val="tx2"/>
                </a:solidFill>
              </a:rPr>
              <a:t>.</a:t>
            </a:r>
            <a:endParaRPr lang="uk-UA" sz="2400" dirty="0">
              <a:solidFill>
                <a:schemeClr val="tx2"/>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44524"/>
            <a:ext cx="5060876" cy="5060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6893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4" name="Подзаголовок 2"/>
          <p:cNvSpPr txBox="1">
            <a:spLocks/>
          </p:cNvSpPr>
          <p:nvPr/>
        </p:nvSpPr>
        <p:spPr>
          <a:xfrm>
            <a:off x="460375" y="4941168"/>
            <a:ext cx="8216081" cy="1536576"/>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err="1">
                <a:solidFill>
                  <a:schemeClr val="tx2"/>
                </a:solidFill>
              </a:rPr>
              <a:t>Біохімік</a:t>
            </a:r>
            <a:r>
              <a:rPr lang="ru-RU" sz="2400" dirty="0">
                <a:solidFill>
                  <a:schemeClr val="tx2"/>
                </a:solidFill>
              </a:rPr>
              <a:t>: </a:t>
            </a:r>
            <a:r>
              <a:rPr lang="ru-RU" sz="2400" dirty="0" err="1">
                <a:solidFill>
                  <a:schemeClr val="tx2"/>
                </a:solidFill>
              </a:rPr>
              <a:t>Вивчає</a:t>
            </a:r>
            <a:r>
              <a:rPr lang="ru-RU" sz="2400" dirty="0">
                <a:solidFill>
                  <a:schemeClr val="tx2"/>
                </a:solidFill>
              </a:rPr>
              <a:t> </a:t>
            </a:r>
            <a:r>
              <a:rPr lang="ru-RU" sz="2400" dirty="0" err="1">
                <a:solidFill>
                  <a:schemeClr val="tx2"/>
                </a:solidFill>
              </a:rPr>
              <a:t>хімічні</a:t>
            </a:r>
            <a:r>
              <a:rPr lang="ru-RU" sz="2400" dirty="0">
                <a:solidFill>
                  <a:schemeClr val="tx2"/>
                </a:solidFill>
              </a:rPr>
              <a:t> </a:t>
            </a:r>
            <a:r>
              <a:rPr lang="ru-RU" sz="2400" dirty="0" err="1">
                <a:solidFill>
                  <a:schemeClr val="tx2"/>
                </a:solidFill>
              </a:rPr>
              <a:t>процеси</a:t>
            </a:r>
            <a:r>
              <a:rPr lang="ru-RU" sz="2400" dirty="0">
                <a:solidFill>
                  <a:schemeClr val="tx2"/>
                </a:solidFill>
              </a:rPr>
              <a:t> в </a:t>
            </a:r>
            <a:r>
              <a:rPr lang="ru-RU" sz="2400" dirty="0" err="1">
                <a:solidFill>
                  <a:schemeClr val="tx2"/>
                </a:solidFill>
              </a:rPr>
              <a:t>живих</a:t>
            </a:r>
            <a:r>
              <a:rPr lang="ru-RU" sz="2400" dirty="0">
                <a:solidFill>
                  <a:schemeClr val="tx2"/>
                </a:solidFill>
              </a:rPr>
              <a:t> </a:t>
            </a:r>
            <a:r>
              <a:rPr lang="ru-RU" sz="2400" dirty="0" err="1">
                <a:solidFill>
                  <a:schemeClr val="tx2"/>
                </a:solidFill>
              </a:rPr>
              <a:t>організмах</a:t>
            </a:r>
            <a:r>
              <a:rPr lang="ru-RU" sz="2400" dirty="0">
                <a:solidFill>
                  <a:schemeClr val="tx2"/>
                </a:solidFill>
              </a:rPr>
              <a:t>, </a:t>
            </a:r>
            <a:r>
              <a:rPr lang="ru-RU" sz="2400" dirty="0" err="1">
                <a:solidFill>
                  <a:schemeClr val="tx2"/>
                </a:solidFill>
              </a:rPr>
              <a:t>що</a:t>
            </a:r>
            <a:r>
              <a:rPr lang="ru-RU" sz="2400" dirty="0">
                <a:solidFill>
                  <a:schemeClr val="tx2"/>
                </a:solidFill>
              </a:rPr>
              <a:t> </a:t>
            </a:r>
            <a:r>
              <a:rPr lang="ru-RU" sz="2400" dirty="0" err="1">
                <a:solidFill>
                  <a:schemeClr val="tx2"/>
                </a:solidFill>
              </a:rPr>
              <a:t>допомагає</a:t>
            </a:r>
            <a:r>
              <a:rPr lang="ru-RU" sz="2400" dirty="0">
                <a:solidFill>
                  <a:schemeClr val="tx2"/>
                </a:solidFill>
              </a:rPr>
              <a:t> </a:t>
            </a:r>
            <a:r>
              <a:rPr lang="ru-RU" sz="2400" dirty="0" err="1">
                <a:solidFill>
                  <a:schemeClr val="tx2"/>
                </a:solidFill>
              </a:rPr>
              <a:t>зрозуміти</a:t>
            </a:r>
            <a:r>
              <a:rPr lang="ru-RU" sz="2400" dirty="0">
                <a:solidFill>
                  <a:schemeClr val="tx2"/>
                </a:solidFill>
              </a:rPr>
              <a:t> </a:t>
            </a:r>
            <a:r>
              <a:rPr lang="ru-RU" sz="2400" dirty="0" err="1">
                <a:solidFill>
                  <a:schemeClr val="tx2"/>
                </a:solidFill>
              </a:rPr>
              <a:t>функціонування</a:t>
            </a:r>
            <a:r>
              <a:rPr lang="ru-RU" sz="2400" dirty="0">
                <a:solidFill>
                  <a:schemeClr val="tx2"/>
                </a:solidFill>
              </a:rPr>
              <a:t> </a:t>
            </a:r>
            <a:r>
              <a:rPr lang="ru-RU" sz="2400" dirty="0" err="1">
                <a:solidFill>
                  <a:schemeClr val="tx2"/>
                </a:solidFill>
              </a:rPr>
              <a:t>клітин</a:t>
            </a:r>
            <a:r>
              <a:rPr lang="ru-RU" sz="2400" dirty="0">
                <a:solidFill>
                  <a:schemeClr val="tx2"/>
                </a:solidFill>
              </a:rPr>
              <a:t> і </a:t>
            </a:r>
            <a:r>
              <a:rPr lang="ru-RU" sz="2400" dirty="0" err="1">
                <a:solidFill>
                  <a:schemeClr val="tx2"/>
                </a:solidFill>
              </a:rPr>
              <a:t>органів</a:t>
            </a:r>
            <a:r>
              <a:rPr lang="ru-RU" sz="2400" dirty="0">
                <a:solidFill>
                  <a:schemeClr val="tx2"/>
                </a:solidFill>
              </a:rPr>
              <a:t>.</a:t>
            </a:r>
            <a:endParaRPr lang="uk-UA" sz="2400" dirty="0">
              <a:solidFill>
                <a:schemeClr val="tx2"/>
              </a:solidFill>
            </a:endParaRPr>
          </a:p>
        </p:txBody>
      </p:sp>
      <p:sp>
        <p:nvSpPr>
          <p:cNvPr id="5" name="AutoShape 2" descr="Професія - біохімік | Куди Поступати.ua - Освіта за кордоном та в Україні"/>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6" name="AutoShape 5" descr="Нанотехнології та нові матеріали, стаття до плакату - Навички і професії  майбутньог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4150" y="233816"/>
            <a:ext cx="4680520"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4068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4" name="Подзаголовок 2"/>
          <p:cNvSpPr txBox="1">
            <a:spLocks/>
          </p:cNvSpPr>
          <p:nvPr/>
        </p:nvSpPr>
        <p:spPr>
          <a:xfrm>
            <a:off x="539552" y="4725144"/>
            <a:ext cx="8064896"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err="1" smtClean="0">
                <a:solidFill>
                  <a:schemeClr val="tx2"/>
                </a:solidFill>
              </a:rPr>
              <a:t>Хімік-аналітик</a:t>
            </a:r>
            <a:r>
              <a:rPr lang="ru-RU" sz="2400" dirty="0" smtClean="0">
                <a:solidFill>
                  <a:schemeClr val="tx2"/>
                </a:solidFill>
              </a:rPr>
              <a:t>: </a:t>
            </a:r>
            <a:r>
              <a:rPr lang="ru-RU" sz="2400" dirty="0" err="1" smtClean="0">
                <a:solidFill>
                  <a:schemeClr val="tx2"/>
                </a:solidFill>
              </a:rPr>
              <a:t>Займається</a:t>
            </a:r>
            <a:r>
              <a:rPr lang="ru-RU" sz="2400" dirty="0" smtClean="0">
                <a:solidFill>
                  <a:schemeClr val="tx2"/>
                </a:solidFill>
              </a:rPr>
              <a:t> </a:t>
            </a:r>
            <a:r>
              <a:rPr lang="ru-RU" sz="2400" dirty="0" err="1">
                <a:solidFill>
                  <a:schemeClr val="tx2"/>
                </a:solidFill>
              </a:rPr>
              <a:t>аналізом</a:t>
            </a:r>
            <a:r>
              <a:rPr lang="ru-RU" sz="2400" dirty="0">
                <a:solidFill>
                  <a:schemeClr val="tx2"/>
                </a:solidFill>
              </a:rPr>
              <a:t> </a:t>
            </a:r>
            <a:r>
              <a:rPr lang="ru-RU" sz="2400" dirty="0" err="1">
                <a:solidFill>
                  <a:schemeClr val="tx2"/>
                </a:solidFill>
              </a:rPr>
              <a:t>хімічного</a:t>
            </a:r>
            <a:r>
              <a:rPr lang="ru-RU" sz="2400" dirty="0">
                <a:solidFill>
                  <a:schemeClr val="tx2"/>
                </a:solidFill>
              </a:rPr>
              <a:t> складу </a:t>
            </a:r>
            <a:r>
              <a:rPr lang="ru-RU" sz="2400" dirty="0" err="1">
                <a:solidFill>
                  <a:schemeClr val="tx2"/>
                </a:solidFill>
              </a:rPr>
              <a:t>різних</a:t>
            </a:r>
            <a:r>
              <a:rPr lang="ru-RU" sz="2400" dirty="0">
                <a:solidFill>
                  <a:schemeClr val="tx2"/>
                </a:solidFill>
              </a:rPr>
              <a:t> </a:t>
            </a:r>
            <a:r>
              <a:rPr lang="ru-RU" sz="2400" dirty="0" err="1">
                <a:solidFill>
                  <a:schemeClr val="tx2"/>
                </a:solidFill>
              </a:rPr>
              <a:t>матеріалів</a:t>
            </a:r>
            <a:r>
              <a:rPr lang="ru-RU" sz="2400" dirty="0">
                <a:solidFill>
                  <a:schemeClr val="tx2"/>
                </a:solidFill>
              </a:rPr>
              <a:t> та </a:t>
            </a:r>
            <a:r>
              <a:rPr lang="ru-RU" sz="2400" dirty="0" err="1">
                <a:solidFill>
                  <a:schemeClr val="tx2"/>
                </a:solidFill>
              </a:rPr>
              <a:t>речовин</a:t>
            </a:r>
            <a:r>
              <a:rPr lang="ru-RU" sz="2400" dirty="0">
                <a:solidFill>
                  <a:schemeClr val="tx2"/>
                </a:solidFill>
              </a:rPr>
              <a:t>, часто </a:t>
            </a:r>
            <a:r>
              <a:rPr lang="ru-RU" sz="2400" dirty="0" err="1">
                <a:solidFill>
                  <a:schemeClr val="tx2"/>
                </a:solidFill>
              </a:rPr>
              <a:t>працює</a:t>
            </a:r>
            <a:r>
              <a:rPr lang="ru-RU" sz="2400" dirty="0">
                <a:solidFill>
                  <a:schemeClr val="tx2"/>
                </a:solidFill>
              </a:rPr>
              <a:t> в </a:t>
            </a:r>
            <a:r>
              <a:rPr lang="ru-RU" sz="2400" dirty="0" err="1">
                <a:solidFill>
                  <a:schemeClr val="tx2"/>
                </a:solidFill>
              </a:rPr>
              <a:t>лабораторіях</a:t>
            </a:r>
            <a:r>
              <a:rPr lang="ru-RU" sz="2400" dirty="0">
                <a:solidFill>
                  <a:schemeClr val="tx2"/>
                </a:solidFill>
              </a:rPr>
              <a:t>.</a:t>
            </a:r>
            <a:endParaRPr lang="uk-UA" sz="2400" dirty="0">
              <a:solidFill>
                <a:schemeClr val="tx2"/>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4824"/>
            <a:ext cx="4752528"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592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4" name="Подзаголовок 2"/>
          <p:cNvSpPr txBox="1">
            <a:spLocks/>
          </p:cNvSpPr>
          <p:nvPr/>
        </p:nvSpPr>
        <p:spPr>
          <a:xfrm>
            <a:off x="539552" y="4725144"/>
            <a:ext cx="8064896"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a:solidFill>
                  <a:schemeClr val="tx2"/>
                </a:solidFill>
              </a:rPr>
              <a:t>Технолог </a:t>
            </a:r>
            <a:r>
              <a:rPr lang="ru-RU" sz="2400" b="1" dirty="0" err="1">
                <a:solidFill>
                  <a:schemeClr val="tx2"/>
                </a:solidFill>
              </a:rPr>
              <a:t>харчової</a:t>
            </a:r>
            <a:r>
              <a:rPr lang="ru-RU" sz="2400" b="1" dirty="0">
                <a:solidFill>
                  <a:schemeClr val="tx2"/>
                </a:solidFill>
              </a:rPr>
              <a:t> </a:t>
            </a:r>
            <a:r>
              <a:rPr lang="ru-RU" sz="2400" b="1" dirty="0" err="1">
                <a:solidFill>
                  <a:schemeClr val="tx2"/>
                </a:solidFill>
              </a:rPr>
              <a:t>промисловості</a:t>
            </a:r>
            <a:r>
              <a:rPr lang="ru-RU" sz="2400" dirty="0">
                <a:solidFill>
                  <a:schemeClr val="tx2"/>
                </a:solidFill>
              </a:rPr>
              <a:t>: </a:t>
            </a:r>
            <a:r>
              <a:rPr lang="ru-RU" sz="2400" dirty="0" err="1">
                <a:solidFill>
                  <a:schemeClr val="tx2"/>
                </a:solidFill>
              </a:rPr>
              <a:t>Використовує</a:t>
            </a:r>
            <a:r>
              <a:rPr lang="ru-RU" sz="2400" dirty="0">
                <a:solidFill>
                  <a:schemeClr val="tx2"/>
                </a:solidFill>
              </a:rPr>
              <a:t> </a:t>
            </a:r>
            <a:r>
              <a:rPr lang="ru-RU" sz="2400" dirty="0" err="1">
                <a:solidFill>
                  <a:schemeClr val="tx2"/>
                </a:solidFill>
              </a:rPr>
              <a:t>знання</a:t>
            </a:r>
            <a:r>
              <a:rPr lang="ru-RU" sz="2400" dirty="0">
                <a:solidFill>
                  <a:schemeClr val="tx2"/>
                </a:solidFill>
              </a:rPr>
              <a:t> з </a:t>
            </a:r>
            <a:r>
              <a:rPr lang="ru-RU" sz="2400" dirty="0" err="1">
                <a:solidFill>
                  <a:schemeClr val="tx2"/>
                </a:solidFill>
              </a:rPr>
              <a:t>хімії</a:t>
            </a:r>
            <a:r>
              <a:rPr lang="ru-RU" sz="2400" dirty="0">
                <a:solidFill>
                  <a:schemeClr val="tx2"/>
                </a:solidFill>
              </a:rPr>
              <a:t> для </a:t>
            </a:r>
            <a:r>
              <a:rPr lang="ru-RU" sz="2400" dirty="0" err="1">
                <a:solidFill>
                  <a:schemeClr val="tx2"/>
                </a:solidFill>
              </a:rPr>
              <a:t>розробки</a:t>
            </a:r>
            <a:r>
              <a:rPr lang="ru-RU" sz="2400" dirty="0">
                <a:solidFill>
                  <a:schemeClr val="tx2"/>
                </a:solidFill>
              </a:rPr>
              <a:t> та контролю </a:t>
            </a:r>
            <a:r>
              <a:rPr lang="ru-RU" sz="2400" dirty="0" err="1">
                <a:solidFill>
                  <a:schemeClr val="tx2"/>
                </a:solidFill>
              </a:rPr>
              <a:t>якості</a:t>
            </a:r>
            <a:r>
              <a:rPr lang="ru-RU" sz="2400" dirty="0">
                <a:solidFill>
                  <a:schemeClr val="tx2"/>
                </a:solidFill>
              </a:rPr>
              <a:t> </a:t>
            </a:r>
            <a:r>
              <a:rPr lang="ru-RU" sz="2400" dirty="0" err="1">
                <a:solidFill>
                  <a:schemeClr val="tx2"/>
                </a:solidFill>
              </a:rPr>
              <a:t>харчових</a:t>
            </a:r>
            <a:r>
              <a:rPr lang="ru-RU" sz="2400" dirty="0">
                <a:solidFill>
                  <a:schemeClr val="tx2"/>
                </a:solidFill>
              </a:rPr>
              <a:t> </a:t>
            </a:r>
            <a:r>
              <a:rPr lang="ru-RU" sz="2400" dirty="0" err="1">
                <a:solidFill>
                  <a:schemeClr val="tx2"/>
                </a:solidFill>
              </a:rPr>
              <a:t>продуктів</a:t>
            </a:r>
            <a:r>
              <a:rPr lang="ru-RU" sz="2400" dirty="0">
                <a:solidFill>
                  <a:schemeClr val="tx2"/>
                </a:solidFill>
              </a:rPr>
              <a:t>.</a:t>
            </a:r>
            <a:endParaRPr lang="uk-UA" sz="2400" dirty="0">
              <a:solidFill>
                <a:schemeClr val="tx2"/>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7586" y="-30636"/>
            <a:ext cx="4628828" cy="462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9177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a:xfrm>
            <a:off x="179512" y="1556792"/>
            <a:ext cx="8229600" cy="4525963"/>
          </a:xfrm>
        </p:spPr>
        <p:txBody>
          <a:bodyPr/>
          <a:lstStyle/>
          <a:p>
            <a:endParaRPr lang="uk-UA" dirty="0"/>
          </a:p>
        </p:txBody>
      </p:sp>
      <p:sp>
        <p:nvSpPr>
          <p:cNvPr id="4" name="Подзаголовок 2"/>
          <p:cNvSpPr txBox="1">
            <a:spLocks/>
          </p:cNvSpPr>
          <p:nvPr/>
        </p:nvSpPr>
        <p:spPr>
          <a:xfrm>
            <a:off x="539552" y="4725144"/>
            <a:ext cx="8064896" cy="17526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err="1">
                <a:solidFill>
                  <a:schemeClr val="tx2"/>
                </a:solidFill>
              </a:rPr>
              <a:t>Еколог</a:t>
            </a:r>
            <a:r>
              <a:rPr lang="ru-RU" sz="2400" dirty="0">
                <a:solidFill>
                  <a:schemeClr val="tx2"/>
                </a:solidFill>
              </a:rPr>
              <a:t>: </a:t>
            </a:r>
            <a:r>
              <a:rPr lang="ru-RU" sz="2400" dirty="0" err="1">
                <a:solidFill>
                  <a:schemeClr val="tx2"/>
                </a:solidFill>
              </a:rPr>
              <a:t>Працює</a:t>
            </a:r>
            <a:r>
              <a:rPr lang="ru-RU" sz="2400" dirty="0">
                <a:solidFill>
                  <a:schemeClr val="tx2"/>
                </a:solidFill>
              </a:rPr>
              <a:t> над </a:t>
            </a:r>
            <a:r>
              <a:rPr lang="ru-RU" sz="2400" dirty="0" err="1">
                <a:solidFill>
                  <a:schemeClr val="tx2"/>
                </a:solidFill>
              </a:rPr>
              <a:t>вивченням</a:t>
            </a:r>
            <a:r>
              <a:rPr lang="ru-RU" sz="2400" dirty="0">
                <a:solidFill>
                  <a:schemeClr val="tx2"/>
                </a:solidFill>
              </a:rPr>
              <a:t> </a:t>
            </a:r>
            <a:r>
              <a:rPr lang="ru-RU" sz="2400" dirty="0" err="1">
                <a:solidFill>
                  <a:schemeClr val="tx2"/>
                </a:solidFill>
              </a:rPr>
              <a:t>впливу</a:t>
            </a:r>
            <a:r>
              <a:rPr lang="ru-RU" sz="2400" dirty="0">
                <a:solidFill>
                  <a:schemeClr val="tx2"/>
                </a:solidFill>
              </a:rPr>
              <a:t> </a:t>
            </a:r>
            <a:r>
              <a:rPr lang="ru-RU" sz="2400" dirty="0" err="1">
                <a:solidFill>
                  <a:schemeClr val="tx2"/>
                </a:solidFill>
              </a:rPr>
              <a:t>хімічних</a:t>
            </a:r>
            <a:r>
              <a:rPr lang="ru-RU" sz="2400" dirty="0">
                <a:solidFill>
                  <a:schemeClr val="tx2"/>
                </a:solidFill>
              </a:rPr>
              <a:t> </a:t>
            </a:r>
            <a:r>
              <a:rPr lang="ru-RU" sz="2400" dirty="0" err="1">
                <a:solidFill>
                  <a:schemeClr val="tx2"/>
                </a:solidFill>
              </a:rPr>
              <a:t>речовин</a:t>
            </a:r>
            <a:r>
              <a:rPr lang="ru-RU" sz="2400" dirty="0">
                <a:solidFill>
                  <a:schemeClr val="tx2"/>
                </a:solidFill>
              </a:rPr>
              <a:t> на </a:t>
            </a:r>
            <a:r>
              <a:rPr lang="ru-RU" sz="2400" dirty="0" err="1">
                <a:solidFill>
                  <a:schemeClr val="tx2"/>
                </a:solidFill>
              </a:rPr>
              <a:t>навколишнє</a:t>
            </a:r>
            <a:r>
              <a:rPr lang="ru-RU" sz="2400" dirty="0">
                <a:solidFill>
                  <a:schemeClr val="tx2"/>
                </a:solidFill>
              </a:rPr>
              <a:t> </a:t>
            </a:r>
            <a:r>
              <a:rPr lang="ru-RU" sz="2400" dirty="0" err="1">
                <a:solidFill>
                  <a:schemeClr val="tx2"/>
                </a:solidFill>
              </a:rPr>
              <a:t>середовище</a:t>
            </a:r>
            <a:r>
              <a:rPr lang="ru-RU" sz="2400" dirty="0">
                <a:solidFill>
                  <a:schemeClr val="tx2"/>
                </a:solidFill>
              </a:rPr>
              <a:t> і </a:t>
            </a:r>
            <a:r>
              <a:rPr lang="ru-RU" sz="2400" dirty="0" err="1">
                <a:solidFill>
                  <a:schemeClr val="tx2"/>
                </a:solidFill>
              </a:rPr>
              <a:t>розробляє</a:t>
            </a:r>
            <a:r>
              <a:rPr lang="ru-RU" sz="2400" dirty="0">
                <a:solidFill>
                  <a:schemeClr val="tx2"/>
                </a:solidFill>
              </a:rPr>
              <a:t> </a:t>
            </a:r>
            <a:r>
              <a:rPr lang="ru-RU" sz="2400" dirty="0" err="1">
                <a:solidFill>
                  <a:schemeClr val="tx2"/>
                </a:solidFill>
              </a:rPr>
              <a:t>методи</a:t>
            </a:r>
            <a:r>
              <a:rPr lang="ru-RU" sz="2400" dirty="0">
                <a:solidFill>
                  <a:schemeClr val="tx2"/>
                </a:solidFill>
              </a:rPr>
              <a:t> </a:t>
            </a:r>
            <a:r>
              <a:rPr lang="ru-RU" sz="2400" dirty="0" err="1">
                <a:solidFill>
                  <a:schemeClr val="tx2"/>
                </a:solidFill>
              </a:rPr>
              <a:t>зменшення</a:t>
            </a:r>
            <a:r>
              <a:rPr lang="ru-RU" sz="2400" dirty="0">
                <a:solidFill>
                  <a:schemeClr val="tx2"/>
                </a:solidFill>
              </a:rPr>
              <a:t> </a:t>
            </a:r>
            <a:r>
              <a:rPr lang="ru-RU" sz="2400" dirty="0" err="1">
                <a:solidFill>
                  <a:schemeClr val="tx2"/>
                </a:solidFill>
              </a:rPr>
              <a:t>шкідливого</a:t>
            </a:r>
            <a:r>
              <a:rPr lang="ru-RU" sz="2400" dirty="0">
                <a:solidFill>
                  <a:schemeClr val="tx2"/>
                </a:solidFill>
              </a:rPr>
              <a:t> </a:t>
            </a:r>
            <a:r>
              <a:rPr lang="ru-RU" sz="2400" dirty="0" err="1">
                <a:solidFill>
                  <a:schemeClr val="tx2"/>
                </a:solidFill>
              </a:rPr>
              <a:t>впливу</a:t>
            </a:r>
            <a:r>
              <a:rPr lang="ru-RU" sz="2400" dirty="0">
                <a:solidFill>
                  <a:schemeClr val="tx2"/>
                </a:solidFill>
              </a:rPr>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7488" y="135095"/>
            <a:ext cx="4569024" cy="4569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0704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a:xfrm>
            <a:off x="179512" y="1556792"/>
            <a:ext cx="8229600" cy="4525963"/>
          </a:xfrm>
        </p:spPr>
        <p:txBody>
          <a:bodyPr/>
          <a:lstStyle/>
          <a:p>
            <a:endParaRPr lang="uk-UA" dirty="0"/>
          </a:p>
        </p:txBody>
      </p:sp>
      <p:sp>
        <p:nvSpPr>
          <p:cNvPr id="4" name="Подзаголовок 2"/>
          <p:cNvSpPr txBox="1">
            <a:spLocks/>
          </p:cNvSpPr>
          <p:nvPr/>
        </p:nvSpPr>
        <p:spPr>
          <a:xfrm>
            <a:off x="539552" y="4725144"/>
            <a:ext cx="8136904" cy="17526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smtClean="0">
                <a:solidFill>
                  <a:schemeClr val="tx2"/>
                </a:solidFill>
              </a:rPr>
              <a:t>Косметолог-</a:t>
            </a:r>
            <a:r>
              <a:rPr lang="ru-RU" sz="2400" b="1" dirty="0" err="1" smtClean="0">
                <a:solidFill>
                  <a:schemeClr val="tx2"/>
                </a:solidFill>
              </a:rPr>
              <a:t>хімік</a:t>
            </a:r>
            <a:r>
              <a:rPr lang="ru-RU" sz="2400" dirty="0" smtClean="0">
                <a:solidFill>
                  <a:schemeClr val="tx2"/>
                </a:solidFill>
              </a:rPr>
              <a:t>: </a:t>
            </a:r>
            <a:r>
              <a:rPr lang="ru-RU" sz="2400" dirty="0" err="1">
                <a:solidFill>
                  <a:schemeClr val="tx2"/>
                </a:solidFill>
              </a:rPr>
              <a:t>Розробляє</a:t>
            </a:r>
            <a:r>
              <a:rPr lang="ru-RU" sz="2400" dirty="0">
                <a:solidFill>
                  <a:schemeClr val="tx2"/>
                </a:solidFill>
              </a:rPr>
              <a:t> та </a:t>
            </a:r>
            <a:r>
              <a:rPr lang="ru-RU" sz="2400" dirty="0" err="1">
                <a:solidFill>
                  <a:schemeClr val="tx2"/>
                </a:solidFill>
              </a:rPr>
              <a:t>тестує</a:t>
            </a:r>
            <a:r>
              <a:rPr lang="ru-RU" sz="2400" dirty="0">
                <a:solidFill>
                  <a:schemeClr val="tx2"/>
                </a:solidFill>
              </a:rPr>
              <a:t> </a:t>
            </a:r>
            <a:r>
              <a:rPr lang="ru-RU" sz="2400" dirty="0" err="1">
                <a:solidFill>
                  <a:schemeClr val="tx2"/>
                </a:solidFill>
              </a:rPr>
              <a:t>косметичні</a:t>
            </a:r>
            <a:r>
              <a:rPr lang="ru-RU" sz="2400" dirty="0">
                <a:solidFill>
                  <a:schemeClr val="tx2"/>
                </a:solidFill>
              </a:rPr>
              <a:t> </a:t>
            </a:r>
            <a:r>
              <a:rPr lang="ru-RU" sz="2400" dirty="0" err="1">
                <a:solidFill>
                  <a:schemeClr val="tx2"/>
                </a:solidFill>
              </a:rPr>
              <a:t>продукти</a:t>
            </a:r>
            <a:r>
              <a:rPr lang="ru-RU" sz="2400" dirty="0">
                <a:solidFill>
                  <a:schemeClr val="tx2"/>
                </a:solidFill>
              </a:rPr>
              <a:t>, </a:t>
            </a:r>
            <a:r>
              <a:rPr lang="ru-RU" sz="2400" dirty="0" err="1">
                <a:solidFill>
                  <a:schemeClr val="tx2"/>
                </a:solidFill>
              </a:rPr>
              <a:t>використовуючи</a:t>
            </a:r>
            <a:r>
              <a:rPr lang="ru-RU" sz="2400" dirty="0">
                <a:solidFill>
                  <a:schemeClr val="tx2"/>
                </a:solidFill>
              </a:rPr>
              <a:t> </a:t>
            </a:r>
            <a:r>
              <a:rPr lang="ru-RU" sz="2400" dirty="0" err="1">
                <a:solidFill>
                  <a:schemeClr val="tx2"/>
                </a:solidFill>
              </a:rPr>
              <a:t>хімічні</a:t>
            </a:r>
            <a:r>
              <a:rPr lang="ru-RU" sz="2400" dirty="0">
                <a:solidFill>
                  <a:schemeClr val="tx2"/>
                </a:solidFill>
              </a:rPr>
              <a:t> </a:t>
            </a:r>
            <a:r>
              <a:rPr lang="ru-RU" sz="2400" dirty="0" err="1">
                <a:solidFill>
                  <a:schemeClr val="tx2"/>
                </a:solidFill>
              </a:rPr>
              <a:t>знання</a:t>
            </a:r>
            <a:r>
              <a:rPr lang="ru-RU" sz="2400" dirty="0">
                <a:solidFill>
                  <a:schemeClr val="tx2"/>
                </a:solidFill>
              </a:rPr>
              <a:t> для </a:t>
            </a:r>
            <a:r>
              <a:rPr lang="ru-RU" sz="2400" dirty="0" err="1">
                <a:solidFill>
                  <a:schemeClr val="tx2"/>
                </a:solidFill>
              </a:rPr>
              <a:t>створення</a:t>
            </a:r>
            <a:r>
              <a:rPr lang="ru-RU" sz="2400" dirty="0">
                <a:solidFill>
                  <a:schemeClr val="tx2"/>
                </a:solidFill>
              </a:rPr>
              <a:t> </a:t>
            </a:r>
            <a:r>
              <a:rPr lang="ru-RU" sz="2400" dirty="0" err="1">
                <a:solidFill>
                  <a:schemeClr val="tx2"/>
                </a:solidFill>
              </a:rPr>
              <a:t>безпечних</a:t>
            </a:r>
            <a:r>
              <a:rPr lang="ru-RU" sz="2400" dirty="0">
                <a:solidFill>
                  <a:schemeClr val="tx2"/>
                </a:solidFill>
              </a:rPr>
              <a:t> і </a:t>
            </a:r>
            <a:r>
              <a:rPr lang="ru-RU" sz="2400" dirty="0" err="1">
                <a:solidFill>
                  <a:schemeClr val="tx2"/>
                </a:solidFill>
              </a:rPr>
              <a:t>ефективних</a:t>
            </a:r>
            <a:r>
              <a:rPr lang="ru-RU" sz="2400" dirty="0">
                <a:solidFill>
                  <a:schemeClr val="tx2"/>
                </a:solidFill>
              </a:rPr>
              <a:t> </a:t>
            </a:r>
            <a:r>
              <a:rPr lang="ru-RU" sz="2400" dirty="0" err="1">
                <a:solidFill>
                  <a:schemeClr val="tx2"/>
                </a:solidFill>
              </a:rPr>
              <a:t>засобів</a:t>
            </a:r>
            <a:r>
              <a:rPr lang="ru-RU" sz="2400" dirty="0">
                <a:solidFill>
                  <a:schemeClr val="tx2"/>
                </a:solidFill>
              </a:rPr>
              <a:t>.</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7468" y="116632"/>
            <a:ext cx="4552764" cy="4552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3402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dirty="0"/>
          </a:p>
        </p:txBody>
      </p:sp>
      <p:sp>
        <p:nvSpPr>
          <p:cNvPr id="4" name="Подзаголовок 2"/>
          <p:cNvSpPr txBox="1">
            <a:spLocks/>
          </p:cNvSpPr>
          <p:nvPr/>
        </p:nvSpPr>
        <p:spPr>
          <a:xfrm>
            <a:off x="539552" y="4725144"/>
            <a:ext cx="8064896" cy="17526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err="1">
                <a:solidFill>
                  <a:schemeClr val="tx2"/>
                </a:solidFill>
              </a:rPr>
              <a:t>Матеріалознавець</a:t>
            </a:r>
            <a:r>
              <a:rPr lang="ru-RU" sz="2400" dirty="0">
                <a:solidFill>
                  <a:schemeClr val="tx2"/>
                </a:solidFill>
              </a:rPr>
              <a:t>: </a:t>
            </a:r>
            <a:r>
              <a:rPr lang="ru-RU" sz="2400" dirty="0" err="1">
                <a:solidFill>
                  <a:schemeClr val="tx2"/>
                </a:solidFill>
              </a:rPr>
              <a:t>Займається</a:t>
            </a:r>
            <a:r>
              <a:rPr lang="ru-RU" sz="2400" dirty="0">
                <a:solidFill>
                  <a:schemeClr val="tx2"/>
                </a:solidFill>
              </a:rPr>
              <a:t> </a:t>
            </a:r>
            <a:r>
              <a:rPr lang="ru-RU" sz="2400" dirty="0" err="1">
                <a:solidFill>
                  <a:schemeClr val="tx2"/>
                </a:solidFill>
              </a:rPr>
              <a:t>розробкою</a:t>
            </a:r>
            <a:r>
              <a:rPr lang="ru-RU" sz="2400" dirty="0">
                <a:solidFill>
                  <a:schemeClr val="tx2"/>
                </a:solidFill>
              </a:rPr>
              <a:t> </a:t>
            </a:r>
            <a:r>
              <a:rPr lang="ru-RU" sz="2400" dirty="0" err="1">
                <a:solidFill>
                  <a:schemeClr val="tx2"/>
                </a:solidFill>
              </a:rPr>
              <a:t>нових</a:t>
            </a:r>
            <a:r>
              <a:rPr lang="ru-RU" sz="2400" dirty="0">
                <a:solidFill>
                  <a:schemeClr val="tx2"/>
                </a:solidFill>
              </a:rPr>
              <a:t> </a:t>
            </a:r>
            <a:r>
              <a:rPr lang="ru-RU" sz="2400" dirty="0" err="1">
                <a:solidFill>
                  <a:schemeClr val="tx2"/>
                </a:solidFill>
              </a:rPr>
              <a:t>матеріалів</a:t>
            </a:r>
            <a:r>
              <a:rPr lang="ru-RU" sz="2400" dirty="0">
                <a:solidFill>
                  <a:schemeClr val="tx2"/>
                </a:solidFill>
              </a:rPr>
              <a:t>, таких як </a:t>
            </a:r>
            <a:r>
              <a:rPr lang="ru-RU" sz="2400" dirty="0" err="1">
                <a:solidFill>
                  <a:schemeClr val="tx2"/>
                </a:solidFill>
              </a:rPr>
              <a:t>композити</a:t>
            </a:r>
            <a:r>
              <a:rPr lang="ru-RU" sz="2400" dirty="0">
                <a:solidFill>
                  <a:schemeClr val="tx2"/>
                </a:solidFill>
              </a:rPr>
              <a:t>, </a:t>
            </a:r>
            <a:r>
              <a:rPr lang="ru-RU" sz="2400" dirty="0" err="1">
                <a:solidFill>
                  <a:schemeClr val="tx2"/>
                </a:solidFill>
              </a:rPr>
              <a:t>наноматеріали</a:t>
            </a:r>
            <a:r>
              <a:rPr lang="ru-RU" sz="2400" dirty="0">
                <a:solidFill>
                  <a:schemeClr val="tx2"/>
                </a:solidFill>
              </a:rPr>
              <a:t>, </a:t>
            </a:r>
            <a:r>
              <a:rPr lang="ru-RU" sz="2400" dirty="0" err="1">
                <a:solidFill>
                  <a:schemeClr val="tx2"/>
                </a:solidFill>
              </a:rPr>
              <a:t>із</a:t>
            </a:r>
            <a:r>
              <a:rPr lang="ru-RU" sz="2400" dirty="0">
                <a:solidFill>
                  <a:schemeClr val="tx2"/>
                </a:solidFill>
              </a:rPr>
              <a:t> </a:t>
            </a:r>
            <a:r>
              <a:rPr lang="ru-RU" sz="2400" dirty="0" err="1">
                <a:solidFill>
                  <a:schemeClr val="tx2"/>
                </a:solidFill>
              </a:rPr>
              <a:t>застосуванням</a:t>
            </a:r>
            <a:r>
              <a:rPr lang="ru-RU" sz="2400" dirty="0">
                <a:solidFill>
                  <a:schemeClr val="tx2"/>
                </a:solidFill>
              </a:rPr>
              <a:t> </a:t>
            </a:r>
            <a:r>
              <a:rPr lang="ru-RU" sz="2400" dirty="0" err="1">
                <a:solidFill>
                  <a:schemeClr val="tx2"/>
                </a:solidFill>
              </a:rPr>
              <a:t>хімічних</a:t>
            </a:r>
            <a:r>
              <a:rPr lang="ru-RU" sz="2400" dirty="0">
                <a:solidFill>
                  <a:schemeClr val="tx2"/>
                </a:solidFill>
              </a:rPr>
              <a:t> </a:t>
            </a:r>
            <a:r>
              <a:rPr lang="ru-RU" sz="2400" dirty="0" err="1">
                <a:solidFill>
                  <a:schemeClr val="tx2"/>
                </a:solidFill>
              </a:rPr>
              <a:t>знань</a:t>
            </a:r>
            <a:r>
              <a:rPr lang="ru-RU" sz="2400" dirty="0">
                <a:solidFill>
                  <a:schemeClr val="tx2"/>
                </a:solidFill>
              </a:rPr>
              <a:t>.</a:t>
            </a:r>
            <a:endParaRPr lang="ru-RU" sz="2400" b="1" dirty="0">
              <a:solidFill>
                <a:schemeClr val="tx2"/>
              </a:solidFill>
            </a:endParaRPr>
          </a:p>
        </p:txBody>
      </p:sp>
      <p:sp>
        <p:nvSpPr>
          <p:cNvPr id="5" name="AutoShape 4" descr="Нанотехнології та нові матеріали, стаття до плакату - Навички і професії  майбутньог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6" name="Объект 5"/>
          <p:cNvSpPr>
            <a:spLocks noGrp="1"/>
          </p:cNvSpPr>
          <p:nvPr>
            <p:ph idx="1"/>
          </p:nvPr>
        </p:nvSpPr>
        <p:spPr/>
        <p:txBody>
          <a:bodyPr/>
          <a:lstStyle/>
          <a:p>
            <a:endParaRPr lang="uk-UA"/>
          </a:p>
        </p:txBody>
      </p:sp>
      <p:sp>
        <p:nvSpPr>
          <p:cNvPr id="7" name="AutoShape 4" descr="A materials scientist in a high-tech laboratory, focused on developing new materials such as composites and nanomaterials. The scientist is dressed in a white lab coat, protective gloves, and safety goggles, while working with advanced instruments like electron microscopes or synthesis machines. The lab environment is filled with various samples, material testing equipment, and computer screens displaying molecular structures or material properties. The setting should emphasize the application of chemical knowledge in creating innovative material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12738"/>
            <a:ext cx="4341382" cy="4341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4106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dirty="0"/>
          </a:p>
        </p:txBody>
      </p:sp>
      <p:sp>
        <p:nvSpPr>
          <p:cNvPr id="3" name="Объект 2"/>
          <p:cNvSpPr>
            <a:spLocks noGrp="1"/>
          </p:cNvSpPr>
          <p:nvPr>
            <p:ph idx="1"/>
          </p:nvPr>
        </p:nvSpPr>
        <p:spPr>
          <a:xfrm>
            <a:off x="179512" y="1556792"/>
            <a:ext cx="8229600" cy="4525963"/>
          </a:xfrm>
        </p:spPr>
        <p:txBody>
          <a:bodyPr/>
          <a:lstStyle/>
          <a:p>
            <a:endParaRPr lang="uk-UA" dirty="0"/>
          </a:p>
        </p:txBody>
      </p:sp>
      <p:sp>
        <p:nvSpPr>
          <p:cNvPr id="4" name="Подзаголовок 2"/>
          <p:cNvSpPr txBox="1">
            <a:spLocks/>
          </p:cNvSpPr>
          <p:nvPr/>
        </p:nvSpPr>
        <p:spPr>
          <a:xfrm>
            <a:off x="467544" y="4725144"/>
            <a:ext cx="8136904"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a:solidFill>
                  <a:schemeClr val="tx2"/>
                </a:solidFill>
              </a:rPr>
              <a:t>Токсиколог</a:t>
            </a:r>
            <a:r>
              <a:rPr lang="ru-RU" sz="2400" dirty="0">
                <a:solidFill>
                  <a:schemeClr val="tx2"/>
                </a:solidFill>
              </a:rPr>
              <a:t>: </a:t>
            </a:r>
            <a:r>
              <a:rPr lang="ru-RU" sz="2400" dirty="0" err="1">
                <a:solidFill>
                  <a:schemeClr val="tx2"/>
                </a:solidFill>
              </a:rPr>
              <a:t>Вивчає</a:t>
            </a:r>
            <a:r>
              <a:rPr lang="ru-RU" sz="2400" dirty="0">
                <a:solidFill>
                  <a:schemeClr val="tx2"/>
                </a:solidFill>
              </a:rPr>
              <a:t> </a:t>
            </a:r>
            <a:r>
              <a:rPr lang="ru-RU" sz="2400" dirty="0" err="1">
                <a:solidFill>
                  <a:schemeClr val="tx2"/>
                </a:solidFill>
              </a:rPr>
              <a:t>вплив</a:t>
            </a:r>
            <a:r>
              <a:rPr lang="ru-RU" sz="2400" dirty="0">
                <a:solidFill>
                  <a:schemeClr val="tx2"/>
                </a:solidFill>
              </a:rPr>
              <a:t> </a:t>
            </a:r>
            <a:r>
              <a:rPr lang="ru-RU" sz="2400" dirty="0" err="1">
                <a:solidFill>
                  <a:schemeClr val="tx2"/>
                </a:solidFill>
              </a:rPr>
              <a:t>хімічних</a:t>
            </a:r>
            <a:r>
              <a:rPr lang="ru-RU" sz="2400" dirty="0">
                <a:solidFill>
                  <a:schemeClr val="tx2"/>
                </a:solidFill>
              </a:rPr>
              <a:t> </a:t>
            </a:r>
            <a:r>
              <a:rPr lang="ru-RU" sz="2400" dirty="0" err="1">
                <a:solidFill>
                  <a:schemeClr val="tx2"/>
                </a:solidFill>
              </a:rPr>
              <a:t>речовин</a:t>
            </a:r>
            <a:r>
              <a:rPr lang="ru-RU" sz="2400" dirty="0">
                <a:solidFill>
                  <a:schemeClr val="tx2"/>
                </a:solidFill>
              </a:rPr>
              <a:t> на </a:t>
            </a:r>
            <a:r>
              <a:rPr lang="ru-RU" sz="2400" dirty="0" err="1">
                <a:solidFill>
                  <a:schemeClr val="tx2"/>
                </a:solidFill>
              </a:rPr>
              <a:t>організми</a:t>
            </a:r>
            <a:r>
              <a:rPr lang="ru-RU" sz="2400" dirty="0">
                <a:solidFill>
                  <a:schemeClr val="tx2"/>
                </a:solidFill>
              </a:rPr>
              <a:t>, </a:t>
            </a:r>
            <a:r>
              <a:rPr lang="ru-RU" sz="2400" dirty="0" err="1">
                <a:solidFill>
                  <a:schemeClr val="tx2"/>
                </a:solidFill>
              </a:rPr>
              <a:t>розробляє</a:t>
            </a:r>
            <a:r>
              <a:rPr lang="ru-RU" sz="2400" dirty="0">
                <a:solidFill>
                  <a:schemeClr val="tx2"/>
                </a:solidFill>
              </a:rPr>
              <a:t> </a:t>
            </a:r>
            <a:r>
              <a:rPr lang="ru-RU" sz="2400" dirty="0" err="1">
                <a:solidFill>
                  <a:schemeClr val="tx2"/>
                </a:solidFill>
              </a:rPr>
              <a:t>способи</a:t>
            </a:r>
            <a:r>
              <a:rPr lang="ru-RU" sz="2400" dirty="0">
                <a:solidFill>
                  <a:schemeClr val="tx2"/>
                </a:solidFill>
              </a:rPr>
              <a:t> </a:t>
            </a:r>
            <a:r>
              <a:rPr lang="ru-RU" sz="2400" dirty="0" err="1">
                <a:solidFill>
                  <a:schemeClr val="tx2"/>
                </a:solidFill>
              </a:rPr>
              <a:t>діагностики</a:t>
            </a:r>
            <a:r>
              <a:rPr lang="ru-RU" sz="2400" dirty="0">
                <a:solidFill>
                  <a:schemeClr val="tx2"/>
                </a:solidFill>
              </a:rPr>
              <a:t> та </a:t>
            </a:r>
            <a:r>
              <a:rPr lang="ru-RU" sz="2400" dirty="0" err="1">
                <a:solidFill>
                  <a:schemeClr val="tx2"/>
                </a:solidFill>
              </a:rPr>
              <a:t>лікування</a:t>
            </a:r>
            <a:r>
              <a:rPr lang="ru-RU" sz="2400" dirty="0">
                <a:solidFill>
                  <a:schemeClr val="tx2"/>
                </a:solidFill>
              </a:rPr>
              <a:t> </a:t>
            </a:r>
            <a:r>
              <a:rPr lang="ru-RU" sz="2400" dirty="0" err="1">
                <a:solidFill>
                  <a:schemeClr val="tx2"/>
                </a:solidFill>
              </a:rPr>
              <a:t>отруєнь</a:t>
            </a:r>
            <a:r>
              <a:rPr lang="ru-RU" sz="2400" dirty="0">
                <a:solidFill>
                  <a:schemeClr val="tx2"/>
                </a:solidFill>
              </a:rPr>
              <a:t>.</a:t>
            </a:r>
          </a:p>
        </p:txBody>
      </p:sp>
      <p:sp>
        <p:nvSpPr>
          <p:cNvPr id="5" name="AutoShape 2" descr="A toxicologist working in a laboratory, analyzing the effects of chemical substances on organisms. The scientist is wearing a white lab coat, protective gloves, and safety goggles, while carefully examining samples or data on a tablet or computer screen. The lab is equipped with glass beakers, chemical containers, and biological samples, with a focus on diagnostic and treatment research for poisonings. The environment should emphasize the technical and scientific nature of the toxicologist's 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6" name="AutoShape 4" descr="A toxicologist working in a laboratory, analyzing the effects of chemical substances on organisms. The scientist is wearing a white lab coat, protective gloves, and safety goggles, while carefully examining samples or data on a tablet or computer screen. The lab is equipped with glass beakers, chemical containers, and biological samples, with a focus on diagnostic and treatment research for poisonings. The environment should emphasize the technical and scientific nature of the toxicologist's wor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5432" y="130351"/>
            <a:ext cx="4581128" cy="4581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387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4" name="Подзаголовок 2"/>
          <p:cNvSpPr txBox="1">
            <a:spLocks/>
          </p:cNvSpPr>
          <p:nvPr/>
        </p:nvSpPr>
        <p:spPr>
          <a:xfrm>
            <a:off x="539552" y="4725144"/>
            <a:ext cx="8136904" cy="17526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z="2400" b="1" dirty="0" err="1" smtClean="0">
                <a:solidFill>
                  <a:schemeClr val="tx2"/>
                </a:solidFill>
              </a:rPr>
              <a:t>Інженер-хімік</a:t>
            </a:r>
            <a:r>
              <a:rPr lang="ru-RU" sz="2400" dirty="0">
                <a:solidFill>
                  <a:schemeClr val="tx2"/>
                </a:solidFill>
              </a:rPr>
              <a:t>: </a:t>
            </a:r>
            <a:r>
              <a:rPr lang="ru-RU" sz="2400" dirty="0" err="1">
                <a:solidFill>
                  <a:schemeClr val="tx2"/>
                </a:solidFill>
              </a:rPr>
              <a:t>Працює</a:t>
            </a:r>
            <a:r>
              <a:rPr lang="ru-RU" sz="2400" dirty="0">
                <a:solidFill>
                  <a:schemeClr val="tx2"/>
                </a:solidFill>
              </a:rPr>
              <a:t> над </a:t>
            </a:r>
            <a:r>
              <a:rPr lang="ru-RU" sz="2400" dirty="0" err="1">
                <a:solidFill>
                  <a:schemeClr val="tx2"/>
                </a:solidFill>
              </a:rPr>
              <a:t>розробкою</a:t>
            </a:r>
            <a:r>
              <a:rPr lang="ru-RU" sz="2400" dirty="0">
                <a:solidFill>
                  <a:schemeClr val="tx2"/>
                </a:solidFill>
              </a:rPr>
              <a:t> та </a:t>
            </a:r>
            <a:r>
              <a:rPr lang="ru-RU" sz="2400" dirty="0" err="1">
                <a:solidFill>
                  <a:schemeClr val="tx2"/>
                </a:solidFill>
              </a:rPr>
              <a:t>оптимізацією</a:t>
            </a:r>
            <a:r>
              <a:rPr lang="ru-RU" sz="2400" dirty="0">
                <a:solidFill>
                  <a:schemeClr val="tx2"/>
                </a:solidFill>
              </a:rPr>
              <a:t> </a:t>
            </a:r>
            <a:r>
              <a:rPr lang="ru-RU" sz="2400" dirty="0" err="1">
                <a:solidFill>
                  <a:schemeClr val="tx2"/>
                </a:solidFill>
              </a:rPr>
              <a:t>хімічних</a:t>
            </a:r>
            <a:r>
              <a:rPr lang="ru-RU" sz="2400" dirty="0">
                <a:solidFill>
                  <a:schemeClr val="tx2"/>
                </a:solidFill>
              </a:rPr>
              <a:t> </a:t>
            </a:r>
            <a:r>
              <a:rPr lang="ru-RU" sz="2400" dirty="0" err="1">
                <a:solidFill>
                  <a:schemeClr val="tx2"/>
                </a:solidFill>
              </a:rPr>
              <a:t>процесів</a:t>
            </a:r>
            <a:r>
              <a:rPr lang="ru-RU" sz="2400" dirty="0">
                <a:solidFill>
                  <a:schemeClr val="tx2"/>
                </a:solidFill>
              </a:rPr>
              <a:t> у </a:t>
            </a:r>
            <a:r>
              <a:rPr lang="ru-RU" sz="2400" dirty="0" err="1">
                <a:solidFill>
                  <a:schemeClr val="tx2"/>
                </a:solidFill>
              </a:rPr>
              <a:t>промисловості</a:t>
            </a:r>
            <a:r>
              <a:rPr lang="ru-RU" sz="2400" dirty="0">
                <a:solidFill>
                  <a:schemeClr val="tx2"/>
                </a:solidFill>
              </a:rPr>
              <a:t>, </a:t>
            </a:r>
            <a:r>
              <a:rPr lang="ru-RU" sz="2400" dirty="0" err="1">
                <a:solidFill>
                  <a:schemeClr val="tx2"/>
                </a:solidFill>
              </a:rPr>
              <a:t>наприклад</a:t>
            </a:r>
            <a:r>
              <a:rPr lang="ru-RU" sz="2400" dirty="0">
                <a:solidFill>
                  <a:schemeClr val="tx2"/>
                </a:solidFill>
              </a:rPr>
              <a:t>, у </a:t>
            </a:r>
            <a:r>
              <a:rPr lang="ru-RU" sz="2400" dirty="0" err="1">
                <a:solidFill>
                  <a:schemeClr val="tx2"/>
                </a:solidFill>
              </a:rPr>
              <a:t>виробництві</a:t>
            </a:r>
            <a:r>
              <a:rPr lang="ru-RU" sz="2400" dirty="0">
                <a:solidFill>
                  <a:schemeClr val="tx2"/>
                </a:solidFill>
              </a:rPr>
              <a:t> </a:t>
            </a:r>
            <a:r>
              <a:rPr lang="ru-RU" sz="2400" dirty="0" err="1">
                <a:solidFill>
                  <a:schemeClr val="tx2"/>
                </a:solidFill>
              </a:rPr>
              <a:t>пластмас</a:t>
            </a:r>
            <a:r>
              <a:rPr lang="ru-RU" sz="2400" dirty="0">
                <a:solidFill>
                  <a:schemeClr val="tx2"/>
                </a:solidFill>
              </a:rPr>
              <a:t>, </a:t>
            </a:r>
            <a:r>
              <a:rPr lang="ru-RU" sz="2400" dirty="0" err="1">
                <a:solidFill>
                  <a:schemeClr val="tx2"/>
                </a:solidFill>
              </a:rPr>
              <a:t>фарб</a:t>
            </a:r>
            <a:r>
              <a:rPr lang="ru-RU" sz="2400" dirty="0">
                <a:solidFill>
                  <a:schemeClr val="tx2"/>
                </a:solidFill>
              </a:rPr>
              <a:t>, </a:t>
            </a:r>
            <a:r>
              <a:rPr lang="ru-RU" sz="2400" dirty="0" err="1">
                <a:solidFill>
                  <a:schemeClr val="tx2"/>
                </a:solidFill>
              </a:rPr>
              <a:t>палива</a:t>
            </a:r>
            <a:r>
              <a:rPr lang="ru-RU" sz="2400" dirty="0">
                <a:solidFill>
                  <a:schemeClr val="tx2"/>
                </a:solidFill>
              </a:rPr>
              <a:t>.</a:t>
            </a:r>
            <a:endParaRPr lang="uk-UA" sz="2400" dirty="0">
              <a:solidFill>
                <a:schemeClr val="tx2"/>
              </a:solidFill>
            </a:endParaRPr>
          </a:p>
        </p:txBody>
      </p:sp>
      <p:sp>
        <p:nvSpPr>
          <p:cNvPr id="5" name="AutoShape 2" descr="An image of a chemical engineer working in a laboratory. The engineer is wearing a white lab coat, safety goggles, and gloves. They are standing in front of a lab bench filled with chemical glassware, including beakers, test tubes, and flasks containing colorful liquids. The engineer is carefully mixing chemicals using a pipette, with a focused expression. In the background, there are shelves with chemicals and a fume hood. The lab is well-lit, modern, and clean, with various scientific equipment visib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9420" y="260648"/>
            <a:ext cx="4357167" cy="4357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6065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стин">
  <a:themeElements>
    <a:clrScheme name="Остин">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Остин">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Остин">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2492</TotalTime>
  <Words>190</Words>
  <Application>Microsoft Office PowerPoint</Application>
  <PresentationFormat>Экран (4:3)</PresentationFormat>
  <Paragraphs>14</Paragraphs>
  <Slides>11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Остин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Лисенко;Наталя</dc:creator>
  <cp:lastModifiedBy>Administrator</cp:lastModifiedBy>
  <cp:revision>20</cp:revision>
  <dcterms:created xsi:type="dcterms:W3CDTF">2024-08-29T10:49:01Z</dcterms:created>
  <dcterms:modified xsi:type="dcterms:W3CDTF">2024-09-11T14:06:19Z</dcterms:modified>
</cp:coreProperties>
</file>