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2" r:id="rId3"/>
    <p:sldId id="256" r:id="rId4"/>
    <p:sldId id="258" r:id="rId5"/>
    <p:sldId id="260" r:id="rId6"/>
    <p:sldId id="261" r:id="rId7"/>
    <p:sldId id="263" r:id="rId8"/>
    <p:sldId id="264" r:id="rId9"/>
    <p:sldId id="265" r:id="rId10"/>
    <p:sldId id="266" r:id="rId11"/>
    <p:sldId id="259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614" autoAdjust="0"/>
  </p:normalViewPr>
  <p:slideViewPr>
    <p:cSldViewPr>
      <p:cViewPr>
        <p:scale>
          <a:sx n="80" d="100"/>
          <a:sy n="80" d="100"/>
        </p:scale>
        <p:origin x="-1445" y="-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47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59280"/>
            <a:ext cx="6400800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801112"/>
            <a:ext cx="9144000" cy="93268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00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10267"/>
            <a:ext cx="6248400" cy="1456373"/>
          </a:xfrm>
        </p:spPr>
        <p:txBody>
          <a:bodyPr anchor="t">
            <a:normAutofit/>
          </a:bodyPr>
          <a:lstStyle>
            <a:lvl1pPr algn="ctr">
              <a:defRPr sz="36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503680"/>
            <a:ext cx="6248400" cy="1566862"/>
          </a:xfrm>
        </p:spPr>
        <p:txBody>
          <a:bodyPr anchor="b"/>
          <a:lstStyle>
            <a:lvl1pPr marL="0" indent="0" algn="ctr">
              <a:buNone/>
              <a:defRPr sz="20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371600" y="2438400"/>
            <a:ext cx="3124200" cy="3124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4648200" y="2438400"/>
            <a:ext cx="3124200" cy="3124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lourish2.png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371600" y="2819400"/>
            <a:ext cx="3124200" cy="2743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8200" y="2819400"/>
            <a:ext cx="3124200" cy="2743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62201"/>
            <a:ext cx="3125788" cy="451338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2359152"/>
            <a:ext cx="3127375" cy="448056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1" y="1676400"/>
            <a:ext cx="2819399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1" y="2275840"/>
            <a:ext cx="2819399" cy="290576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71600" y="1676400"/>
            <a:ext cx="3276600" cy="3505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que 9"/>
          <p:cNvSpPr/>
          <p:nvPr/>
        </p:nvSpPr>
        <p:spPr>
          <a:xfrm>
            <a:off x="1463040" y="1847088"/>
            <a:ext cx="3090672" cy="3090672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1676400"/>
            <a:ext cx="2819400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0" y="1905000"/>
            <a:ext cx="2971800" cy="297180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2276856"/>
            <a:ext cx="2819400" cy="287528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09041"/>
            <a:ext cx="1295400" cy="4318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1219199"/>
            <a:ext cx="5181600" cy="4267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ndow3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6400800" cy="3429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304800" y="6356350"/>
            <a:ext cx="2133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2971800" y="6356350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6675120" y="63642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600" kern="1200" cap="all" spc="30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-274320" algn="l" defTabSz="914400" rtl="0" eaLnBrk="1" latinLnBrk="0" hangingPunct="1">
        <a:lnSpc>
          <a:spcPct val="150000"/>
        </a:lnSpc>
        <a:spcBef>
          <a:spcPct val="20000"/>
        </a:spcBef>
        <a:buClrTx/>
        <a:buFont typeface="Wingdings" pitchFamily="2" charset="2"/>
        <a:buChar char="v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71599" y="2438400"/>
            <a:ext cx="6701317" cy="3048001"/>
          </a:xfrm>
        </p:spPr>
        <p:txBody>
          <a:bodyPr/>
          <a:lstStyle/>
          <a:p>
            <a:r>
              <a:rPr lang="uk-UA" i="1" dirty="0" smtClean="0"/>
              <a:t>Назвіть речовину, та вкажіть її </a:t>
            </a:r>
            <a:r>
              <a:rPr lang="uk-UA" i="1" dirty="0"/>
              <a:t>хімічну </a:t>
            </a:r>
            <a:r>
              <a:rPr lang="uk-UA" i="1" dirty="0" smtClean="0"/>
              <a:t> формулу, яка здійснює процес, чи міститься в певній структурі чи об</a:t>
            </a:r>
            <a:r>
              <a:rPr lang="en-US" i="1" dirty="0" smtClean="0"/>
              <a:t>’</a:t>
            </a:r>
            <a:r>
              <a:rPr lang="uk-UA" i="1" dirty="0" err="1" smtClean="0"/>
              <a:t>єкті</a:t>
            </a:r>
            <a:endParaRPr lang="uk-UA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250289" y="1124744"/>
            <a:ext cx="664342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</a:rPr>
              <a:t>Chemistry</a:t>
            </a:r>
            <a:r>
              <a:rPr lang="uk-UA" sz="54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en-US" sz="54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</a:rPr>
              <a:t>and </a:t>
            </a:r>
            <a:r>
              <a:rPr 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</a:rPr>
              <a:t>beauty</a:t>
            </a:r>
            <a:endParaRPr lang="uk-UA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8153" y="3933056"/>
            <a:ext cx="2324764" cy="1550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742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3974848"/>
            <a:ext cx="7416824" cy="1628721"/>
          </a:xfrm>
        </p:spPr>
        <p:txBody>
          <a:bodyPr>
            <a:norm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uk-UA" sz="1800" dirty="0" smtClean="0"/>
              <a:t>Мило</a:t>
            </a:r>
          </a:p>
          <a:p>
            <a:r>
              <a:rPr lang="uk-UA" sz="1800" i="0" dirty="0" smtClean="0"/>
              <a:t>тверде мило -</a:t>
            </a:r>
            <a:r>
              <a:rPr lang="uk-UA" sz="1800" i="0" dirty="0"/>
              <a:t> </a:t>
            </a:r>
            <a:r>
              <a:rPr lang="en-US" sz="1800" b="1" i="0" dirty="0" smtClean="0"/>
              <a:t>C</a:t>
            </a:r>
            <a:r>
              <a:rPr lang="en-US" sz="1800" b="1" i="0" baseline="-25000" dirty="0" smtClean="0"/>
              <a:t>17</a:t>
            </a:r>
            <a:r>
              <a:rPr lang="en-US" sz="1800" b="1" i="0" dirty="0" smtClean="0"/>
              <a:t>H</a:t>
            </a:r>
            <a:r>
              <a:rPr lang="en-US" sz="1800" b="1" i="0" baseline="-25000" dirty="0" smtClean="0"/>
              <a:t>35</a:t>
            </a:r>
            <a:r>
              <a:rPr lang="en-US" sz="1800" b="1" i="0" dirty="0" smtClean="0"/>
              <a:t>COONa</a:t>
            </a:r>
            <a:r>
              <a:rPr lang="uk-UA" sz="1800" b="1" i="0" dirty="0" smtClean="0"/>
              <a:t> </a:t>
            </a:r>
            <a:r>
              <a:rPr lang="uk-UA" sz="1800" b="1" i="0" dirty="0" err="1" smtClean="0"/>
              <a:t>стеарат</a:t>
            </a:r>
            <a:r>
              <a:rPr lang="uk-UA" sz="1800" b="1" i="0" dirty="0" smtClean="0"/>
              <a:t> натрію</a:t>
            </a:r>
            <a:r>
              <a:rPr lang="uk-UA" sz="1800" i="0" dirty="0" smtClean="0"/>
              <a:t>; </a:t>
            </a:r>
          </a:p>
          <a:p>
            <a:r>
              <a:rPr lang="uk-UA" sz="1800" i="0" dirty="0" smtClean="0"/>
              <a:t>рідке мило </a:t>
            </a:r>
            <a:r>
              <a:rPr lang="uk-UA" sz="1800" i="0" dirty="0"/>
              <a:t>- </a:t>
            </a:r>
            <a:r>
              <a:rPr lang="en-US" sz="1800" b="1" i="0" dirty="0" smtClean="0"/>
              <a:t>C</a:t>
            </a:r>
            <a:r>
              <a:rPr lang="en-US" sz="1800" b="1" i="0" baseline="-25000" dirty="0" smtClean="0"/>
              <a:t>17</a:t>
            </a:r>
            <a:r>
              <a:rPr lang="en-US" sz="1800" b="1" i="0" dirty="0" smtClean="0"/>
              <a:t>H</a:t>
            </a:r>
            <a:r>
              <a:rPr lang="en-US" sz="1800" b="1" i="0" baseline="-25000" dirty="0" smtClean="0"/>
              <a:t>33</a:t>
            </a:r>
            <a:r>
              <a:rPr lang="en-US" sz="1800" b="1" i="0" dirty="0" smtClean="0"/>
              <a:t>COOK</a:t>
            </a:r>
            <a:r>
              <a:rPr lang="uk-UA" sz="1800" b="1" dirty="0" smtClean="0"/>
              <a:t> </a:t>
            </a:r>
            <a:r>
              <a:rPr lang="uk-UA" sz="1800" b="1" i="0" dirty="0" err="1"/>
              <a:t>стеарат</a:t>
            </a:r>
            <a:r>
              <a:rPr lang="uk-UA" sz="1800" b="1" i="0" dirty="0"/>
              <a:t> </a:t>
            </a:r>
            <a:r>
              <a:rPr lang="uk-UA" sz="1800" b="1" i="0" dirty="0" smtClean="0"/>
              <a:t>калію</a:t>
            </a:r>
            <a:endParaRPr lang="uk-UA" sz="1800" b="1" dirty="0"/>
          </a:p>
          <a:p>
            <a:pPr marL="342900" indent="-342900">
              <a:buFont typeface="Wingdings" pitchFamily="2" charset="2"/>
              <a:buChar char="v"/>
            </a:pPr>
            <a:endParaRPr lang="uk-UA" sz="1800" i="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7170" name="Picture 2" descr="Рідке і рукотворне мило на дерев'яному столі, на зеленому тлі — Стокове  фото © belchonock #2263540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764704"/>
            <a:ext cx="4199459" cy="3210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7491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4293096"/>
            <a:ext cx="7416824" cy="1310473"/>
          </a:xfrm>
        </p:spPr>
        <p:txBody>
          <a:bodyPr>
            <a:no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ru-RU" sz="1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Фарба</a:t>
            </a:r>
            <a:r>
              <a:rPr lang="ru-RU" sz="1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для </a:t>
            </a:r>
            <a:r>
              <a:rPr lang="ru-RU" sz="1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волосся</a:t>
            </a:r>
            <a:endParaRPr lang="ru-RU" sz="1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sz="1800" b="1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H</a:t>
            </a:r>
            <a:r>
              <a:rPr lang="ru-RU" sz="1800" b="1" i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₂O₂ </a:t>
            </a:r>
            <a:r>
              <a:rPr lang="ru-RU" sz="1800" b="1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</a:t>
            </a:r>
            <a:r>
              <a:rPr lang="ru-RU" sz="1800" b="1" i="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гідроген</a:t>
            </a:r>
            <a:r>
              <a:rPr lang="ru-RU" sz="1800" b="1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пероксид):</a:t>
            </a:r>
            <a:r>
              <a:rPr lang="ru-RU" sz="1800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i="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використовується</a:t>
            </a:r>
            <a:r>
              <a:rPr lang="ru-RU" sz="1800" i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як </a:t>
            </a:r>
            <a:r>
              <a:rPr lang="ru-RU" sz="1800" i="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окислювач</a:t>
            </a:r>
            <a:r>
              <a:rPr lang="ru-RU" sz="1800" i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для </a:t>
            </a:r>
            <a:r>
              <a:rPr lang="ru-RU" sz="1800" i="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знебарвлення</a:t>
            </a:r>
            <a:r>
              <a:rPr lang="ru-RU" sz="1800" i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i="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волосся</a:t>
            </a:r>
            <a:endParaRPr lang="uk-UA" sz="1800" i="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93" t="7420" r="26172" b="11297"/>
          <a:stretch/>
        </p:blipFill>
        <p:spPr bwMode="auto">
          <a:xfrm>
            <a:off x="3203848" y="332656"/>
            <a:ext cx="2548468" cy="39962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9575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4293096"/>
            <a:ext cx="7416824" cy="1310473"/>
          </a:xfrm>
        </p:spPr>
        <p:txBody>
          <a:bodyPr>
            <a:no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ru-RU" sz="1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Креми</a:t>
            </a:r>
            <a:r>
              <a:rPr lang="ru-RU" sz="1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для </a:t>
            </a:r>
            <a:r>
              <a:rPr lang="ru-RU" sz="1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обличчя</a:t>
            </a:r>
            <a:endParaRPr lang="ru-RU" sz="1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sz="1800" b="1" i="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Гіалуронова</a:t>
            </a:r>
            <a:r>
              <a:rPr lang="ru-RU" sz="1800" b="1" i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кислота </a:t>
            </a:r>
            <a:r>
              <a:rPr lang="en-US" sz="1800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(C</a:t>
            </a:r>
            <a:r>
              <a:rPr lang="en-US" sz="1800" i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₁₄H₂₁NO₁₁)</a:t>
            </a:r>
            <a:r>
              <a:rPr lang="en-US" sz="1800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</a:t>
            </a:r>
            <a:r>
              <a:rPr lang="uk-UA" sz="1800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: </a:t>
            </a:r>
            <a:r>
              <a:rPr lang="ru-RU" sz="1800" i="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відповідає</a:t>
            </a:r>
            <a:r>
              <a:rPr lang="ru-RU" sz="1800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i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за </a:t>
            </a:r>
            <a:r>
              <a:rPr lang="ru-RU" sz="1800" i="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зволоження</a:t>
            </a:r>
            <a:r>
              <a:rPr lang="ru-RU" sz="1800" i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i="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шкіри</a:t>
            </a:r>
            <a:r>
              <a:rPr lang="ru-RU" sz="1800" i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1800" i="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зв'язування</a:t>
            </a:r>
            <a:r>
              <a:rPr lang="ru-RU" sz="1800" i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/</a:t>
            </a:r>
            <a:r>
              <a:rPr lang="ru-RU" sz="1800" i="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утримання</a:t>
            </a:r>
            <a:r>
              <a:rPr lang="ru-RU" sz="1800" i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води та </a:t>
            </a:r>
            <a:r>
              <a:rPr lang="ru-RU" sz="1800" i="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підтримку</a:t>
            </a:r>
            <a:r>
              <a:rPr lang="ru-RU" sz="1800" i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тканин </a:t>
            </a:r>
            <a:endParaRPr lang="uk-UA" sz="1800" i="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1266" name="Picture 2" descr="Як вибрати крем для обличчя? - Косметика HOLLYSKIN - Культ красивої та  доглянутої шкіри!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260459"/>
            <a:ext cx="4320481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5188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4293096"/>
            <a:ext cx="7416824" cy="1310473"/>
          </a:xfrm>
        </p:spPr>
        <p:txBody>
          <a:bodyPr>
            <a:no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ru-RU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Матеріал</a:t>
            </a:r>
            <a:r>
              <a:rPr lang="ru-RU" sz="1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для  </a:t>
            </a:r>
            <a:r>
              <a:rPr lang="ru-RU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манікюру</a:t>
            </a:r>
            <a:r>
              <a:rPr lang="ru-RU" sz="1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/педикюру:</a:t>
            </a:r>
            <a:endParaRPr lang="ru-RU" sz="1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sz="1800" b="1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Акрил</a:t>
            </a:r>
            <a:r>
              <a:rPr lang="ru-RU" sz="1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pt-BR" sz="1800" b="1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</a:t>
            </a:r>
            <a:r>
              <a:rPr lang="pt-BR" sz="1800" b="1" i="0" baseline="-25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</a:t>
            </a:r>
            <a:r>
              <a:rPr lang="pt-BR" sz="1800" b="1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H</a:t>
            </a:r>
            <a:r>
              <a:rPr lang="pt-BR" sz="1800" b="1" i="0" baseline="-25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</a:t>
            </a:r>
            <a:r>
              <a:rPr lang="pt-BR" sz="1800" b="1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</a:t>
            </a:r>
            <a:r>
              <a:rPr lang="uk-UA" sz="1800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:</a:t>
            </a:r>
            <a:r>
              <a:rPr lang="pt-BR" sz="1800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Полімерний</a:t>
            </a:r>
            <a:r>
              <a:rPr lang="ru-RU" sz="1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матеріал</a:t>
            </a: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1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який</a:t>
            </a: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використовується</a:t>
            </a: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для </a:t>
            </a:r>
            <a:r>
              <a:rPr lang="ru-RU" sz="1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нарощування</a:t>
            </a: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нігтів</a:t>
            </a: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</p:txBody>
      </p:sp>
      <p:pic>
        <p:nvPicPr>
          <p:cNvPr id="9220" name="Picture 4" descr="Получится ли укрепление ногтей базой? Способы укрепления разными материалам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980728"/>
            <a:ext cx="6924211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5695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4293096"/>
            <a:ext cx="7416824" cy="1310473"/>
          </a:xfrm>
        </p:spPr>
        <p:txBody>
          <a:bodyPr>
            <a:no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ru-RU" sz="1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Парфуми</a:t>
            </a:r>
            <a:endParaRPr lang="ru-RU" sz="1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sz="1800" b="1" i="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Лімонен</a:t>
            </a:r>
            <a:r>
              <a:rPr lang="ru-RU" sz="1800" b="1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b="1" i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(C₁₀H₁₆) </a:t>
            </a:r>
            <a:r>
              <a:rPr lang="ru-RU" sz="1800" i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є прикладом </a:t>
            </a:r>
            <a:r>
              <a:rPr lang="ru-RU" sz="1800" i="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ароматичної</a:t>
            </a:r>
            <a:r>
              <a:rPr lang="ru-RU" sz="1800" i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i="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речовини</a:t>
            </a:r>
            <a:r>
              <a:rPr lang="ru-RU" sz="1800" i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1800" i="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що</a:t>
            </a:r>
            <a:r>
              <a:rPr lang="ru-RU" sz="1800" i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i="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надає</a:t>
            </a:r>
            <a:r>
              <a:rPr lang="ru-RU" sz="1800" i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i="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цитрусовий</a:t>
            </a:r>
            <a:r>
              <a:rPr lang="ru-RU" sz="1800" i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запах.</a:t>
            </a:r>
            <a:endParaRPr lang="uk-UA" sz="1800" i="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511721"/>
            <a:ext cx="3783757" cy="3783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0394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4293096"/>
            <a:ext cx="7776864" cy="1584176"/>
          </a:xfrm>
        </p:spPr>
        <p:txBody>
          <a:bodyPr>
            <a:no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uk-UA" sz="1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Сонцезахисні засоби</a:t>
            </a:r>
          </a:p>
          <a:p>
            <a:r>
              <a:rPr lang="uk-UA" sz="1800" b="1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титановий </a:t>
            </a:r>
            <a:r>
              <a:rPr lang="uk-UA" sz="1800" b="1" i="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діоксид</a:t>
            </a:r>
            <a:r>
              <a:rPr lang="uk-UA" sz="1800" b="1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ТіО2, </a:t>
            </a:r>
            <a:r>
              <a:rPr lang="uk-UA" sz="1800" b="1" i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оксид </a:t>
            </a:r>
            <a:r>
              <a:rPr lang="uk-UA" sz="1800" b="1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цинку</a:t>
            </a:r>
            <a:r>
              <a:rPr lang="en-US" sz="1800" b="1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1800" b="1" i="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ZnO</a:t>
            </a:r>
            <a:r>
              <a:rPr lang="uk-UA" sz="1800" b="1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uk-UA" sz="1800" i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– ці та інші компоненти захищають шкіру від шкідливого впливу ультрафіолетових </a:t>
            </a:r>
            <a:r>
              <a:rPr lang="uk-UA" sz="1800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променів</a:t>
            </a:r>
            <a:endParaRPr lang="uk-UA" sz="1800" i="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6146" name="Picture 2" descr="Сонцезахисні засоби - навіщо потрібен фактор SPF и як правильно вибрати |  Vladi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2313" y="548680"/>
            <a:ext cx="5015880" cy="3761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0833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4293096"/>
            <a:ext cx="7416824" cy="1310473"/>
          </a:xfrm>
        </p:spPr>
        <p:txBody>
          <a:bodyPr>
            <a:normAutofit fontScale="92500" lnSpcReduction="20000"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ru-RU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Тіні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пудра</a:t>
            </a: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b="1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Тальк </a:t>
            </a:r>
            <a:r>
              <a:rPr lang="en-US" b="1" i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Mg</a:t>
            </a:r>
            <a:r>
              <a:rPr lang="en-US" b="1" i="0" baseline="-25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3</a:t>
            </a:r>
            <a:r>
              <a:rPr lang="en-US" b="1" i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[Si</a:t>
            </a:r>
            <a:r>
              <a:rPr lang="en-US" b="1" i="0" baseline="-25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4</a:t>
            </a:r>
            <a:r>
              <a:rPr lang="en-US" b="1" i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O</a:t>
            </a:r>
            <a:r>
              <a:rPr lang="en-US" b="1" i="0" baseline="-25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10</a:t>
            </a:r>
            <a:r>
              <a:rPr lang="en-US" b="1" i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](</a:t>
            </a:r>
            <a:r>
              <a:rPr lang="en-US" b="1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OH)</a:t>
            </a:r>
            <a:r>
              <a:rPr lang="en-US" b="1" i="0" baseline="-25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r>
              <a:rPr lang="ru-RU" b="1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: </a:t>
            </a:r>
            <a:r>
              <a:rPr lang="ru-RU" i="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мінерал</a:t>
            </a:r>
            <a:r>
              <a:rPr lang="ru-RU" i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i="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який</a:t>
            </a:r>
            <a:r>
              <a:rPr lang="ru-RU" i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i="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використовується</a:t>
            </a:r>
            <a:r>
              <a:rPr lang="ru-RU" i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як </a:t>
            </a:r>
            <a:r>
              <a:rPr lang="ru-RU" i="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наповнювач</a:t>
            </a:r>
            <a:r>
              <a:rPr lang="ru-RU" i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у пудрах і </a:t>
            </a:r>
            <a:r>
              <a:rPr lang="ru-RU" i="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тінях</a:t>
            </a:r>
            <a:r>
              <a:rPr lang="ru-RU" i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</p:txBody>
      </p:sp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980728"/>
            <a:ext cx="3814589" cy="3309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819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4293096"/>
            <a:ext cx="7416824" cy="1310473"/>
          </a:xfrm>
        </p:spPr>
        <p:txBody>
          <a:bodyPr>
            <a:norm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ru-RU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Зубна</a:t>
            </a:r>
            <a:r>
              <a:rPr lang="ru-RU" sz="1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паста</a:t>
            </a:r>
            <a:endParaRPr lang="ru-RU" sz="1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sz="1800" b="1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Фтор </a:t>
            </a:r>
            <a:r>
              <a:rPr lang="en-US" sz="1800" b="1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F </a:t>
            </a:r>
            <a:r>
              <a:rPr lang="ru-RU" sz="1800" b="1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і </a:t>
            </a:r>
            <a:r>
              <a:rPr lang="ru-RU" sz="1800" b="1" i="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Кальцій</a:t>
            </a:r>
            <a:r>
              <a:rPr lang="en-US" sz="1800" b="1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C</a:t>
            </a:r>
            <a:r>
              <a:rPr lang="uk-UA" sz="1800" b="1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а</a:t>
            </a:r>
            <a:r>
              <a:rPr lang="ru-RU" sz="1800" b="1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: </a:t>
            </a:r>
            <a:r>
              <a:rPr lang="ru-RU" sz="1800" i="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мінерали</a:t>
            </a:r>
            <a:r>
              <a:rPr lang="ru-RU" sz="1800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1800" i="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які</a:t>
            </a:r>
            <a:r>
              <a:rPr lang="ru-RU" sz="1800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i="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зміцнюють</a:t>
            </a:r>
            <a:r>
              <a:rPr lang="ru-RU" sz="1800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i="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зубну</a:t>
            </a:r>
            <a:r>
              <a:rPr lang="ru-RU" sz="1800" i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i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емаль</a:t>
            </a:r>
            <a:endParaRPr lang="ru-RU" sz="1800" i="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911399"/>
            <a:ext cx="5590495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7124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4008840"/>
            <a:ext cx="7560840" cy="1594729"/>
          </a:xfrm>
        </p:spPr>
        <p:txBody>
          <a:bodyPr>
            <a:no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ru-RU" sz="1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Ботокс</a:t>
            </a:r>
            <a:r>
              <a:rPr lang="ru-RU" sz="1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</a:p>
          <a:p>
            <a:r>
              <a:rPr lang="uk-UA" sz="1800" b="1" i="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Ботулотоксин</a:t>
            </a:r>
            <a:r>
              <a:rPr lang="uk-UA" sz="1800" i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</a:t>
            </a:r>
            <a:r>
              <a:rPr lang="uk-UA" sz="1800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(</a:t>
            </a:r>
            <a:r>
              <a:rPr lang="uk-UA" sz="1800" b="1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токсин </a:t>
            </a:r>
            <a:r>
              <a:rPr lang="uk-UA" sz="1800" b="1" i="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ботулінічний</a:t>
            </a:r>
            <a:r>
              <a:rPr lang="uk-UA" sz="1800" b="1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 С</a:t>
            </a:r>
            <a:r>
              <a:rPr lang="en-US" sz="1800" i="0" baseline="-25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6760</a:t>
            </a:r>
            <a:r>
              <a:rPr lang="uk-UA" sz="1800" b="1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Н</a:t>
            </a:r>
            <a:r>
              <a:rPr lang="en-US" sz="1800" i="0" baseline="-25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10447</a:t>
            </a:r>
            <a:r>
              <a:rPr lang="en-US" sz="1800" b="1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</a:t>
            </a:r>
            <a:r>
              <a:rPr lang="en-US" sz="1800" i="0" baseline="-25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1743</a:t>
            </a:r>
            <a:r>
              <a:rPr lang="en-US" sz="1800" b="1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O</a:t>
            </a:r>
            <a:r>
              <a:rPr lang="en-US" sz="1800" i="0" baseline="-25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2010</a:t>
            </a:r>
            <a:r>
              <a:rPr lang="en-US" sz="1800" b="1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</a:t>
            </a:r>
            <a:r>
              <a:rPr lang="en-US" sz="1800" i="0" baseline="-25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32</a:t>
            </a:r>
            <a:r>
              <a:rPr lang="ru-RU" sz="1800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: </a:t>
            </a:r>
            <a:r>
              <a:rPr lang="ru-RU" sz="1800" i="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блокує</a:t>
            </a:r>
            <a:r>
              <a:rPr lang="ru-RU" sz="1800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i="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нервні</a:t>
            </a:r>
            <a:r>
              <a:rPr lang="ru-RU" sz="1800" i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i="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імпульси</a:t>
            </a:r>
            <a:r>
              <a:rPr lang="ru-RU" sz="1800" i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1800" i="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розслаблює</a:t>
            </a:r>
            <a:r>
              <a:rPr lang="ru-RU" sz="1800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1800" i="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м'язи</a:t>
            </a:r>
            <a:r>
              <a:rPr lang="ru-RU" sz="1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uk-UA" sz="1800" i="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1368" y="980728"/>
            <a:ext cx="4334024" cy="288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3824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3933056"/>
            <a:ext cx="7416824" cy="1310473"/>
          </a:xfrm>
        </p:spPr>
        <p:txBody>
          <a:bodyPr>
            <a:no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uk-UA" sz="18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Антиперспіранти</a:t>
            </a:r>
            <a:r>
              <a:rPr lang="uk-UA" sz="1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:</a:t>
            </a:r>
            <a:endParaRPr lang="uk-UA" sz="1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uk-UA" sz="1800" b="1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Алюмінію </a:t>
            </a:r>
            <a:r>
              <a:rPr lang="uk-UA" sz="1800" b="1" i="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хлоргідрат</a:t>
            </a:r>
            <a:r>
              <a:rPr lang="uk-UA" sz="1800" b="1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(</a:t>
            </a:r>
            <a:r>
              <a:rPr lang="en-US" sz="1800" b="1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Al</a:t>
            </a:r>
            <a:r>
              <a:rPr lang="en-US" sz="1800" b="1" i="0" baseline="-25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r>
              <a:rPr lang="en-US" sz="1800" b="1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Cl(OH)</a:t>
            </a:r>
            <a:r>
              <a:rPr lang="en-US" sz="1800" b="1" i="0" baseline="-25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5</a:t>
            </a:r>
            <a:r>
              <a:rPr lang="en-US" sz="1800" b="1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</a:t>
            </a:r>
            <a:r>
              <a:rPr lang="uk-UA" sz="1800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</a:t>
            </a:r>
            <a:r>
              <a:rPr lang="en-US" sz="1800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uk-UA" sz="1800" b="1" i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алюмінію </a:t>
            </a:r>
            <a:r>
              <a:rPr lang="uk-UA" sz="1800" b="1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хлорид (</a:t>
            </a:r>
            <a:r>
              <a:rPr lang="en-US" sz="1800" b="1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AlCl</a:t>
            </a:r>
            <a:r>
              <a:rPr lang="en-US" sz="1800" b="1" i="0" baseline="-25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</a:t>
            </a:r>
            <a:r>
              <a:rPr lang="en-US" sz="1800" b="1" i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)</a:t>
            </a:r>
            <a:r>
              <a:rPr lang="en-US" sz="1800" i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: </a:t>
            </a:r>
            <a:r>
              <a:rPr lang="uk-UA" sz="1800" b="1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алюмінію </a:t>
            </a:r>
            <a:r>
              <a:rPr lang="uk-UA" sz="1800" b="1" i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та </a:t>
            </a:r>
            <a:r>
              <a:rPr lang="uk-UA" sz="1800" b="1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цирконію сульфат  (</a:t>
            </a:r>
            <a:r>
              <a:rPr lang="en-US" sz="1800" b="1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Al</a:t>
            </a:r>
            <a:r>
              <a:rPr lang="en-US" sz="1800" b="1" i="0" baseline="-25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r>
              <a:rPr lang="en-US" sz="1800" b="1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O(OH)</a:t>
            </a:r>
            <a:r>
              <a:rPr lang="en-US" sz="1800" b="1" i="0" baseline="-25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2</a:t>
            </a:r>
            <a:r>
              <a:rPr lang="en-US" sz="1800" b="1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Zr(OH)</a:t>
            </a:r>
            <a:r>
              <a:rPr lang="en-US" sz="1800" b="1" i="0" baseline="-25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1800" b="1" i="0" baseline="-25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r>
              <a:rPr lang="en-US" sz="1800" b="1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Cl</a:t>
            </a:r>
            <a:r>
              <a:rPr lang="uk-UA" sz="1800" b="1" i="0" baseline="-25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4</a:t>
            </a:r>
            <a:r>
              <a:rPr lang="en-US" sz="1800" b="1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</a:t>
            </a:r>
            <a:r>
              <a:rPr lang="uk-UA" sz="1800" i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uk-UA" sz="1800" i="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діє шляхом тимчасового блокування потових залоз.</a:t>
            </a:r>
          </a:p>
        </p:txBody>
      </p:sp>
      <p:pic>
        <p:nvPicPr>
          <p:cNvPr id="10242" name="Picture 2" descr="Дезодорант-антиперспірант Nivea Невидимий захист 50мл | Watso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2776" y="548680"/>
            <a:ext cx="2205245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1931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утюр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Смокинг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Кутюр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2048</TotalTime>
  <Words>194</Words>
  <Application>Microsoft Office PowerPoint</Application>
  <PresentationFormat>Экран (4:3)</PresentationFormat>
  <Paragraphs>23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Кутюр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Лисенко;Наталя</dc:creator>
  <cp:lastModifiedBy>Administrator</cp:lastModifiedBy>
  <cp:revision>38</cp:revision>
  <dcterms:created xsi:type="dcterms:W3CDTF">2024-09-02T07:16:12Z</dcterms:created>
  <dcterms:modified xsi:type="dcterms:W3CDTF">2024-09-11T14:07:53Z</dcterms:modified>
</cp:coreProperties>
</file>