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9" r:id="rId5"/>
    <p:sldId id="258" r:id="rId6"/>
    <p:sldId id="260" r:id="rId7"/>
    <p:sldId id="267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14" autoAdjust="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76883" y="1988840"/>
            <a:ext cx="5292079" cy="842598"/>
          </a:xfrm>
        </p:spPr>
        <p:txBody>
          <a:bodyPr>
            <a:normAutofit fontScale="92500"/>
          </a:bodyPr>
          <a:lstStyle/>
          <a:p>
            <a:pPr algn="ctr"/>
            <a:r>
              <a:rPr lang="uk-UA" sz="1800" i="1" cap="none" dirty="0" smtClean="0">
                <a:cs typeface="Alef" pitchFamily="2" charset="-79"/>
              </a:rPr>
              <a:t>Вкажи хімічні формули та їх назви </a:t>
            </a:r>
          </a:p>
          <a:p>
            <a:pPr algn="ctr"/>
            <a:r>
              <a:rPr lang="uk-UA" sz="1800" i="1" cap="none" dirty="0" smtClean="0">
                <a:cs typeface="Alef" pitchFamily="2" charset="-79"/>
              </a:rPr>
              <a:t>з поданих продуктів</a:t>
            </a:r>
            <a:endParaRPr lang="uk-UA" sz="1800" i="1" cap="none" dirty="0">
              <a:cs typeface="Alef" pitchFamily="2" charset="-79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88640"/>
            <a:ext cx="666023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Хімія на </a:t>
            </a:r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кухні</a:t>
            </a:r>
          </a:p>
        </p:txBody>
      </p:sp>
      <p:sp>
        <p:nvSpPr>
          <p:cNvPr id="7" name="AutoShape 2" descr="ᐉ Що має бути на кухні у сучасної господині для зручності ― «Дім посуду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338427"/>
            <a:ext cx="4421881" cy="3309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976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uk-UA" sz="2800" b="0" i="1" dirty="0"/>
              <a:t>Вода </a:t>
            </a:r>
            <a:r>
              <a:rPr lang="uk-UA" sz="2800" b="0" i="1" dirty="0" smtClean="0"/>
              <a:t>(гідроген оксид) – </a:t>
            </a:r>
            <a:r>
              <a:rPr lang="en-US" sz="2800" b="0" i="1" dirty="0" smtClean="0"/>
              <a:t>H₂</a:t>
            </a:r>
            <a:r>
              <a:rPr lang="en-US" sz="2800" b="0" i="1" dirty="0"/>
              <a:t>O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AutoShape 2" descr="Що таке вода? - поради, огляд теми, цікаві факти від експертів у галузі фільтрів для води інтернет магазину Akv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5" descr="Воднева вода: 3 причини полюбити та пити регулярно | Vogue 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412" y="160338"/>
            <a:ext cx="3411558" cy="4695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uk-UA" sz="2800" b="0" i="1" dirty="0" smtClean="0"/>
              <a:t>Кухонна сіль (натрію хлорид ) </a:t>
            </a:r>
            <a:r>
              <a:rPr lang="uk-UA" sz="2800" b="0" i="1" dirty="0"/>
              <a:t>–</a:t>
            </a:r>
            <a:r>
              <a:rPr lang="uk-UA" sz="2800" b="0" i="1" dirty="0" smtClean="0"/>
              <a:t> </a:t>
            </a:r>
            <a:r>
              <a:rPr lang="en-US" sz="2800" b="0" i="1" dirty="0" err="1"/>
              <a:t>NaCl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0693"/>
            <a:ext cx="6461981" cy="4738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518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ru-RU" sz="2800" b="0" i="1" dirty="0" err="1"/>
              <a:t>Питна</a:t>
            </a:r>
            <a:r>
              <a:rPr lang="ru-RU" sz="2800" b="0" i="1" dirty="0"/>
              <a:t> сода </a:t>
            </a:r>
            <a:r>
              <a:rPr lang="ru-RU" sz="2800" b="0" i="1" dirty="0" smtClean="0"/>
              <a:t>(</a:t>
            </a:r>
            <a:r>
              <a:rPr lang="ru-RU" sz="2800" b="0" i="1" dirty="0" err="1" smtClean="0"/>
              <a:t>натрію</a:t>
            </a:r>
            <a:r>
              <a:rPr lang="ru-RU" sz="2800" b="0" i="1" dirty="0" smtClean="0"/>
              <a:t> </a:t>
            </a:r>
            <a:r>
              <a:rPr lang="ru-RU" sz="2800" b="0" i="1" dirty="0" err="1" smtClean="0"/>
              <a:t>гідрокарбонат</a:t>
            </a:r>
            <a:r>
              <a:rPr lang="ru-RU" sz="2800" b="0" i="1" dirty="0" smtClean="0"/>
              <a:t>) </a:t>
            </a:r>
            <a:r>
              <a:rPr lang="uk-UA" sz="2800" b="0" i="1" dirty="0"/>
              <a:t>–</a:t>
            </a:r>
            <a:r>
              <a:rPr lang="ru-RU" sz="2800" b="0" i="1" dirty="0" smtClean="0"/>
              <a:t> </a:t>
            </a:r>
            <a:r>
              <a:rPr lang="ru-RU" sz="2800" b="0" i="1" dirty="0" err="1"/>
              <a:t>NaHCO</a:t>
            </a:r>
            <a:r>
              <a:rPr lang="ru-RU" sz="2800" b="0" i="1" dirty="0"/>
              <a:t>₃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632848" cy="457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uk-UA" sz="2800" b="0" i="1" dirty="0"/>
              <a:t>Цукор (сахароза) –</a:t>
            </a:r>
            <a:r>
              <a:rPr lang="uk-UA" sz="2800" b="0" i="1" dirty="0" smtClean="0"/>
              <a:t> </a:t>
            </a:r>
            <a:r>
              <a:rPr lang="en-US" sz="2800" b="0" i="1" dirty="0"/>
              <a:t>C₁₂H₂₂O₁₁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974886" cy="4557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ru-RU" sz="2800" b="0" i="1" dirty="0"/>
              <a:t>Оцет (</a:t>
            </a:r>
            <a:r>
              <a:rPr lang="ru-RU" sz="2800" b="0" i="1" dirty="0" err="1"/>
              <a:t>оцтова</a:t>
            </a:r>
            <a:r>
              <a:rPr lang="ru-RU" sz="2800" b="0" i="1" dirty="0"/>
              <a:t> кислота) </a:t>
            </a:r>
            <a:r>
              <a:rPr lang="uk-UA" sz="2800" b="0" i="1" dirty="0"/>
              <a:t>–</a:t>
            </a:r>
            <a:r>
              <a:rPr lang="ru-RU" sz="2800" b="0" i="1" dirty="0" smtClean="0"/>
              <a:t> </a:t>
            </a:r>
            <a:r>
              <a:rPr lang="ru-RU" sz="2800" b="0" i="1" dirty="0"/>
              <a:t>CH₃COOH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218" name="Picture 2" descr="Закупівлі - Prozorro Mar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1294"/>
            <a:ext cx="2063436" cy="487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ru-RU" sz="2800" b="0" i="1" dirty="0" err="1" smtClean="0"/>
              <a:t>Яблучний</a:t>
            </a:r>
            <a:r>
              <a:rPr lang="ru-RU" sz="2800" b="0" i="1" dirty="0" smtClean="0"/>
              <a:t> оцет (</a:t>
            </a:r>
            <a:r>
              <a:rPr lang="ru-RU" sz="2800" b="0" i="1" dirty="0" err="1" smtClean="0"/>
              <a:t>яблучна</a:t>
            </a:r>
            <a:r>
              <a:rPr lang="ru-RU" sz="2800" b="0" i="1" dirty="0" smtClean="0"/>
              <a:t> кислота</a:t>
            </a:r>
            <a:r>
              <a:rPr lang="ru-RU" sz="2800" b="0" i="1" dirty="0"/>
              <a:t>) </a:t>
            </a:r>
            <a:r>
              <a:rPr lang="uk-UA" sz="2800" b="0" i="1" dirty="0"/>
              <a:t>–</a:t>
            </a:r>
            <a:r>
              <a:rPr lang="ru-RU" sz="2800" b="0" i="1" dirty="0" smtClean="0"/>
              <a:t> </a:t>
            </a:r>
            <a:r>
              <a:rPr lang="en-US" sz="2800" b="0" i="1" dirty="0" smtClean="0"/>
              <a:t>C</a:t>
            </a:r>
            <a:r>
              <a:rPr lang="en-US" sz="2800" b="0" i="1" baseline="-25000" dirty="0" smtClean="0"/>
              <a:t>4</a:t>
            </a:r>
            <a:r>
              <a:rPr lang="en-US" sz="2800" b="0" i="1" dirty="0" smtClean="0"/>
              <a:t>H</a:t>
            </a:r>
            <a:r>
              <a:rPr lang="en-US" sz="2800" b="0" i="1" baseline="-25000" dirty="0" smtClean="0"/>
              <a:t>6</a:t>
            </a:r>
            <a:r>
              <a:rPr lang="en-US" sz="2800" b="0" i="1" dirty="0" smtClean="0"/>
              <a:t>O</a:t>
            </a:r>
            <a:r>
              <a:rPr lang="en-US" sz="2800" b="0" i="1" baseline="-25000" dirty="0" smtClean="0"/>
              <a:t>5</a:t>
            </a:r>
            <a:endParaRPr lang="en-US" sz="2800" b="0" i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54412" y="2570004"/>
          <a:ext cx="2057400" cy="640080"/>
        </p:xfrm>
        <a:graphic>
          <a:graphicData uri="http://schemas.openxmlformats.org/drawingml/2006/table">
            <a:tbl>
              <a:tblPr/>
              <a:tblGrid>
                <a:gridCol w="2057400"/>
              </a:tblGrid>
              <a:tr h="0">
                <a:tc>
                  <a:txBody>
                    <a:bodyPr/>
                    <a:lstStyle/>
                    <a:p>
                      <a:pPr algn="r" fontAlgn="t"/>
                      <a:r>
                        <a:rPr lang="en-US" dirty="0">
                          <a:effectLst/>
                        </a:rPr>
                        <a:t/>
                      </a:r>
                      <a:br>
                        <a:rPr lang="en-US" dirty="0">
                          <a:effectLst/>
                        </a:rPr>
                      </a:br>
                      <a:endParaRPr lang="en-US" dirty="0"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52" name="Picture 4" descr="Оцет Яблучний - 250 м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4933520" cy="493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55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ru-RU" sz="2800" b="0" i="1" dirty="0" err="1" smtClean="0"/>
              <a:t>Лимонна</a:t>
            </a:r>
            <a:r>
              <a:rPr lang="ru-RU" sz="2800" b="0" i="1" dirty="0" smtClean="0"/>
              <a:t> кислота – C₆</a:t>
            </a:r>
            <a:r>
              <a:rPr lang="ru-RU" sz="2800" b="0" i="1" dirty="0"/>
              <a:t>H₈O₇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170" name="Picture 2" descr="Цей інгредієнт покращить будь-яку страву: навіщо в їжу додають лимонну кислоту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538" y="545729"/>
            <a:ext cx="5904656" cy="404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uk-UA" sz="2800" b="0" i="1" dirty="0" smtClean="0"/>
              <a:t>Оливкова олія (</a:t>
            </a:r>
            <a:r>
              <a:rPr lang="uk-UA" sz="2800" b="0" i="1" dirty="0"/>
              <a:t>олеїнова кислота</a:t>
            </a:r>
            <a:r>
              <a:rPr lang="uk-UA" sz="2800" b="0" i="1" dirty="0" smtClean="0"/>
              <a:t>) – </a:t>
            </a:r>
            <a:r>
              <a:rPr lang="en-US" sz="2800" b="0" i="1" dirty="0" smtClean="0"/>
              <a:t>C₁₈</a:t>
            </a:r>
            <a:r>
              <a:rPr lang="en-US" sz="2800" b="0" i="1" dirty="0"/>
              <a:t>H₃₄O₂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122" name="Picture 2" descr="Олія оливкова нерафінована Extra Virgin, 1000мл. Італі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656"/>
            <a:ext cx="6568902" cy="422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uk-UA" sz="2800" b="0" i="1" dirty="0" smtClean="0"/>
              <a:t>Мед (</a:t>
            </a:r>
            <a:r>
              <a:rPr lang="uk-UA" sz="2800" b="0" i="1" dirty="0" err="1" smtClean="0"/>
              <a:t>глюкоза+фруктоза</a:t>
            </a:r>
            <a:r>
              <a:rPr lang="uk-UA" sz="2800" b="0" i="1" dirty="0" smtClean="0"/>
              <a:t>) – </a:t>
            </a:r>
            <a:r>
              <a:rPr lang="en-US" sz="2800" b="0" i="1" dirty="0" smtClean="0"/>
              <a:t>C₆</a:t>
            </a:r>
            <a:r>
              <a:rPr lang="en-US" sz="2800" b="0" i="1" dirty="0"/>
              <a:t>H₁₂O₆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188640"/>
            <a:ext cx="6056532" cy="4542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611560" y="5229200"/>
            <a:ext cx="8496944" cy="13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Char char="v"/>
            </a:pPr>
            <a:r>
              <a:rPr lang="ru-RU" sz="2800" b="0" i="1" dirty="0" err="1"/>
              <a:t>Молочна</a:t>
            </a:r>
            <a:r>
              <a:rPr lang="ru-RU" sz="2800" b="0" i="1" dirty="0"/>
              <a:t> кислота </a:t>
            </a:r>
            <a:r>
              <a:rPr lang="ru-RU" sz="2800" b="0" i="1" dirty="0" smtClean="0"/>
              <a:t>– C₃</a:t>
            </a:r>
            <a:r>
              <a:rPr lang="ru-RU" sz="2800" b="0" i="1" dirty="0"/>
              <a:t>H₆O</a:t>
            </a:r>
            <a:r>
              <a:rPr lang="ru-RU" sz="2800" b="0" i="1" dirty="0" smtClean="0"/>
              <a:t>₃ </a:t>
            </a:r>
            <a:endParaRPr lang="uk-UA" sz="2800" b="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5" name="Picture 3" descr="10 корисних молочних продуктів » Senfil.net - Цікавий журна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7703567" cy="433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5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131</TotalTime>
  <Words>108</Words>
  <Application>Microsoft Office PowerPoint</Application>
  <PresentationFormat>Экран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Углы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17</cp:revision>
  <dcterms:created xsi:type="dcterms:W3CDTF">2024-09-03T07:18:00Z</dcterms:created>
  <dcterms:modified xsi:type="dcterms:W3CDTF">2024-09-11T14:08:23Z</dcterms:modified>
</cp:coreProperties>
</file>