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64" r:id="rId3"/>
    <p:sldId id="266" r:id="rId4"/>
    <p:sldId id="259" r:id="rId5"/>
    <p:sldId id="265" r:id="rId6"/>
    <p:sldId id="267" r:id="rId7"/>
    <p:sldId id="269" r:id="rId8"/>
  </p:sldIdLst>
  <p:sldSz cx="12192000" cy="6858000"/>
  <p:notesSz cx="6858000" cy="9144000"/>
  <p:defaultTextStyle>
    <a:defPPr>
      <a:defRPr lang="ru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BD37"/>
    <a:srgbClr val="009287"/>
    <a:srgbClr val="FE6238"/>
    <a:srgbClr val="FE7C5A"/>
    <a:srgbClr val="006861"/>
    <a:srgbClr val="FAFAFA"/>
    <a:srgbClr val="F7F7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51"/>
  </p:normalViewPr>
  <p:slideViewPr>
    <p:cSldViewPr snapToGrid="0">
      <p:cViewPr varScale="1">
        <p:scale>
          <a:sx n="82" d="100"/>
          <a:sy n="82" d="100"/>
        </p:scale>
        <p:origin x="69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DA9C0-0CE4-4288-BACE-7FBE6E08716D}" type="datetimeFigureOut">
              <a:rPr lang="uk-UA" smtClean="0"/>
              <a:t>11.08.2025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7934A5-609C-47B6-B428-2AE68B38BFB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06839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7934A5-609C-47B6-B428-2AE68B38BFB1}" type="slidenum">
              <a:rPr lang="uk-UA" smtClean="0"/>
              <a:t>5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128638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92C6F7FE-0E30-DA80-D31C-CF684CF1A29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891515F9-A0B8-BB70-E101-5FDB4A270B96}"/>
              </a:ext>
            </a:extLst>
          </p:cNvPr>
          <p:cNvSpPr/>
          <p:nvPr userDrawn="1"/>
        </p:nvSpPr>
        <p:spPr>
          <a:xfrm>
            <a:off x="0" y="1789490"/>
            <a:ext cx="12192000" cy="3279020"/>
          </a:xfrm>
          <a:prstGeom prst="rect">
            <a:avLst/>
          </a:prstGeom>
          <a:solidFill>
            <a:srgbClr val="009287"/>
          </a:solidFill>
          <a:ln w="63500" cmpd="thickThin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FB8659-B6DE-72B1-6408-1A5BEED3A4C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238384" y="1812901"/>
            <a:ext cx="7715229" cy="2632975"/>
          </a:xfrm>
        </p:spPr>
        <p:txBody>
          <a:bodyPr anchor="ctr" anchorCtr="0">
            <a:normAutofit/>
          </a:bodyPr>
          <a:lstStyle>
            <a:lvl1pPr algn="ctr">
              <a:defRPr sz="7200" b="1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  <a:endParaRPr lang="ru-UA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DC76768-0F6C-084A-AA9F-3FD08E6E5A0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38384" y="4541757"/>
            <a:ext cx="7715229" cy="677743"/>
          </a:xfrm>
        </p:spPr>
        <p:txBody>
          <a:bodyPr anchor="ctr" anchorCtr="0"/>
          <a:lstStyle>
            <a:lvl1pPr marL="0" indent="0" algn="ctr">
              <a:buNone/>
              <a:defRPr sz="2400" b="1">
                <a:solidFill>
                  <a:srgbClr val="FE6238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  <a:endParaRPr lang="ru-UA" dirty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7D0539D-F450-2CCE-39AB-D6FB17B9C1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D2209-6B01-40C9-9308-158B10AE53EB}" type="datetimeFigureOut">
              <a:rPr lang="ru-UA" smtClean="0"/>
              <a:t>08/11/2025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35649D5-0CDA-17CB-AC6B-AA4BF9E4D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D0DF0E8-476E-0AB2-8EE8-9696F56BE9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526C7-46C3-4304-8629-D74098C963E6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6366008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4DA52A-2C86-E105-689B-30604FF198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3CE0CBA-955D-67CC-6268-EEE647200A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4F93FEE-1262-069D-B27A-B39136C98A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D2209-6B01-40C9-9308-158B10AE53EB}" type="datetimeFigureOut">
              <a:rPr lang="ru-UA" smtClean="0"/>
              <a:t>08/11/2025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D7D524A-324C-F68C-8CFA-C1757BAD2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13707A0-BBAA-A004-2E52-7E46BE8F90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526C7-46C3-4304-8629-D74098C963E6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2149013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0B2FB0-F2A9-BF09-17B9-558DF345B0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45A1485-44B6-87B2-D4D4-8D5DA8518A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2CDE9EF-2A13-1B63-1116-C45D944C1B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D2209-6B01-40C9-9308-158B10AE53EB}" type="datetimeFigureOut">
              <a:rPr lang="ru-UA" smtClean="0"/>
              <a:t>08/11/2025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862FA6C-F7BE-B162-88A5-D543329E4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660DCBD-47BF-2569-B80F-552E9D337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526C7-46C3-4304-8629-D74098C963E6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953703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9C174A-3FC9-062D-DDA1-DD288E7BE9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B573836-1E90-262E-008F-A792283637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39588CB-4983-42CE-E835-D0782AF42B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065DE4A-1246-1530-0C4B-34AFA97C00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D2209-6B01-40C9-9308-158B10AE53EB}" type="datetimeFigureOut">
              <a:rPr lang="ru-UA" smtClean="0"/>
              <a:t>08/11/2025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0C6F946-34F2-B70B-0DE6-A8F7268844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8C60440-CE71-E5FC-B45B-BCDBB2EAA1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526C7-46C3-4304-8629-D74098C963E6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483365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1774AD1-9499-0537-BDB4-3451B62F5F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8877DA7-7D2B-7533-52CB-7710E008B1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FB15F63-BB05-2BCB-2228-93473F0C06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568D0619-590C-CE57-1362-D7EA2BB719A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CB3C6FFA-947E-4B1A-913B-020B552CEDB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25D10CB4-CA11-929E-B4AE-08C43B77B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D2209-6B01-40C9-9308-158B10AE53EB}" type="datetimeFigureOut">
              <a:rPr lang="ru-UA" smtClean="0"/>
              <a:t>08/11/2025</a:t>
            </a:fld>
            <a:endParaRPr lang="ru-UA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8F4E8D30-68D4-FD65-1854-FC0CDD0C38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83A2E4E7-6F3E-F4B0-5C64-0A5C6D56A3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526C7-46C3-4304-8629-D74098C963E6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8939976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42E284-AB1C-CBE6-554A-31B09D636C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43363795-6373-7203-D969-BB32CB23D6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D2209-6B01-40C9-9308-158B10AE53EB}" type="datetimeFigureOut">
              <a:rPr lang="ru-UA" smtClean="0"/>
              <a:t>08/11/2025</a:t>
            </a:fld>
            <a:endParaRPr lang="ru-UA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869B36B8-FED1-86E6-CB5C-8C0BEF4C7A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9BECC670-C9D7-4C10-60B1-53156C8655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526C7-46C3-4304-8629-D74098C963E6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618242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CFC6EB26-F33B-CBEB-B50D-C5F5F6FECA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D2209-6B01-40C9-9308-158B10AE53EB}" type="datetimeFigureOut">
              <a:rPr lang="ru-UA" smtClean="0"/>
              <a:t>08/11/2025</a:t>
            </a:fld>
            <a:endParaRPr lang="ru-UA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8E909257-84A2-A102-0498-AB13A28191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BAEE8CF-6BB2-10DB-EECB-4C48288A2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526C7-46C3-4304-8629-D74098C963E6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062275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F5D629-4BAF-B0E4-1F24-0743F39047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5A5436C-1D79-F290-FB06-579639E8FD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7A738F0-E088-1588-33E0-E3D2DB7B57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2C5D69A-700F-8582-28E3-457511E29C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D2209-6B01-40C9-9308-158B10AE53EB}" type="datetimeFigureOut">
              <a:rPr lang="ru-UA" smtClean="0"/>
              <a:t>08/11/2025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8E8AD74-E8B0-92C8-6846-89AC4DC566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0AAA017-DAB4-6768-FD53-758C577B4F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526C7-46C3-4304-8629-D74098C963E6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2066910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5753DE-C632-95A6-B3B3-42DD454C9B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FC361C5C-3E83-D80B-067E-CFAD38002A9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4B93055-A731-7CF4-27D7-E4513E9328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961FCDC-548D-22AF-6E65-A9092A37EF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D2209-6B01-40C9-9308-158B10AE53EB}" type="datetimeFigureOut">
              <a:rPr lang="ru-UA" smtClean="0"/>
              <a:t>08/11/2025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3ABC479-8119-0FFB-B9CC-DF25C3CC01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62B6B6B-907A-46BD-6700-76DF188C6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526C7-46C3-4304-8629-D74098C963E6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7992805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884E16F-5565-C922-D285-90663AEED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8978A97-A8C4-38CB-6530-FF429C9107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EDC765F-69DE-F3B1-A828-22E9B7B3D0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D2209-6B01-40C9-9308-158B10AE53EB}" type="datetimeFigureOut">
              <a:rPr lang="ru-UA" smtClean="0"/>
              <a:t>08/11/2025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0F55942-C461-691D-5FD1-5F3CE023F1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9C58F52-702E-48AA-EC69-022FE4EFFD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526C7-46C3-4304-8629-D74098C963E6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8928320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9DDD7944-9485-BDCE-7280-560A376AB97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9B43C74-60D3-6523-D6C4-D5ADD3F91F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55C3C2A-4340-0307-6D28-9A98B3AAB6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D2209-6B01-40C9-9308-158B10AE53EB}" type="datetimeFigureOut">
              <a:rPr lang="ru-UA" smtClean="0"/>
              <a:t>08/11/2025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D131136-15E8-954D-DC0D-A410735B2C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36480FA-CCB6-C7F3-AA5D-B2F351FF5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526C7-46C3-4304-8629-D74098C963E6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295724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6C3D82B-45BB-4291-BC1F-D43F124B99DE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37866F-C1D0-93A0-A250-A596529FD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75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  <a:endParaRPr lang="ru-UA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7529156-BA11-0D7C-B0FB-8EF5251A57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9405BBA-2EAB-3250-2D9A-39FF8FF2C99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ED2209-6B01-40C9-9308-158B10AE53EB}" type="datetimeFigureOut">
              <a:rPr lang="ru-UA" smtClean="0"/>
              <a:t>08/11/2025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A4FFDB7-EBBC-4E49-B5D7-C316298D9D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25CAFD8-6E8D-E978-1E20-2C88EF0649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D526C7-46C3-4304-8629-D74098C963E6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430173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0686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nian.ua/recipes/salads/salads-with-meat/salat-oliv-ye-5-receptiv-golovnoji-stravi-novorichnogo-stolu-10377117.html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AE9FB4-F757-F85B-9F4E-F85B1995C2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38384" y="1914501"/>
            <a:ext cx="7715229" cy="2632975"/>
          </a:xfrm>
        </p:spPr>
        <p:txBody>
          <a:bodyPr>
            <a:normAutofit/>
          </a:bodyPr>
          <a:lstStyle/>
          <a:p>
            <a:r>
              <a:rPr lang="ru-RU" sz="3200" b="0" dirty="0" err="1">
                <a:latin typeface="Calibri" panose="020F0502020204030204" pitchFamily="34" charset="0"/>
                <a:cs typeface="Calibri" panose="020F0502020204030204" pitchFamily="34" charset="0"/>
              </a:rPr>
              <a:t>Навчальне</a:t>
            </a:r>
            <a:r>
              <a:rPr lang="ru-RU" sz="3200" b="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0" dirty="0" err="1">
                <a:latin typeface="Calibri" panose="020F0502020204030204" pitchFamily="34" charset="0"/>
                <a:cs typeface="Calibri" panose="020F0502020204030204" pitchFamily="34" charset="0"/>
              </a:rPr>
              <a:t>дослідження</a:t>
            </a:r>
            <a:r>
              <a:rPr lang="ru-RU" sz="3200" b="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ru-RU" sz="3200" b="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3200" b="0" dirty="0" err="1">
                <a:latin typeface="Calibri" panose="020F0502020204030204" pitchFamily="34" charset="0"/>
                <a:cs typeface="Calibri" panose="020F0502020204030204" pitchFamily="34" charset="0"/>
              </a:rPr>
              <a:t>Математичне</a:t>
            </a:r>
            <a:r>
              <a:rPr lang="ru-RU" sz="3200" b="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0" dirty="0" err="1">
                <a:latin typeface="Calibri" panose="020F0502020204030204" pitchFamily="34" charset="0"/>
                <a:cs typeface="Calibri" panose="020F0502020204030204" pitchFamily="34" charset="0"/>
              </a:rPr>
              <a:t>моделювання</a:t>
            </a:r>
            <a:r>
              <a:rPr lang="ru-RU" sz="3200" b="0" dirty="0"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ru-RU" sz="3200" b="0" dirty="0" err="1">
                <a:latin typeface="Calibri" panose="020F0502020204030204" pitchFamily="34" charset="0"/>
                <a:cs typeface="Calibri" panose="020F0502020204030204" pitchFamily="34" charset="0"/>
              </a:rPr>
              <a:t>створення</a:t>
            </a:r>
            <a:r>
              <a:rPr lang="ru-RU" sz="3200" b="0" dirty="0">
                <a:latin typeface="Calibri" panose="020F0502020204030204" pitchFamily="34" charset="0"/>
                <a:cs typeface="Calibri" panose="020F0502020204030204" pitchFamily="34" charset="0"/>
              </a:rPr>
              <a:t> алгоритму </a:t>
            </a:r>
            <a:r>
              <a:rPr lang="ru-RU" sz="3200" b="0" dirty="0" err="1">
                <a:latin typeface="Calibri" panose="020F0502020204030204" pitchFamily="34" charset="0"/>
                <a:cs typeface="Calibri" panose="020F0502020204030204" pitchFamily="34" charset="0"/>
              </a:rPr>
              <a:t>обчислення</a:t>
            </a:r>
            <a:r>
              <a:rPr lang="ru-RU" sz="3200" b="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0" dirty="0" err="1">
                <a:latin typeface="Calibri" panose="020F0502020204030204" pitchFamily="34" charset="0"/>
                <a:cs typeface="Calibri" panose="020F0502020204030204" pitchFamily="34" charset="0"/>
              </a:rPr>
              <a:t>мас</a:t>
            </a:r>
            <a:r>
              <a:rPr lang="ru-RU" sz="3200" b="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3200" b="0" dirty="0" err="1">
                <a:latin typeface="Calibri" panose="020F0502020204030204" pitchFamily="34" charset="0"/>
                <a:cs typeface="Calibri" panose="020F0502020204030204" pitchFamily="34" charset="0"/>
              </a:rPr>
              <a:t>об’ємів</a:t>
            </a:r>
            <a:r>
              <a:rPr lang="ru-RU" sz="3200" b="0" dirty="0">
                <a:latin typeface="Calibri" panose="020F0502020204030204" pitchFamily="34" charset="0"/>
                <a:cs typeface="Calibri" panose="020F0502020204030204" pitchFamily="34" charset="0"/>
              </a:rPr>
              <a:t> і </a:t>
            </a:r>
            <a:r>
              <a:rPr lang="ru-RU" sz="3200" b="0" dirty="0" err="1">
                <a:latin typeface="Calibri" panose="020F0502020204030204" pitchFamily="34" charset="0"/>
                <a:cs typeface="Calibri" panose="020F0502020204030204" pitchFamily="34" charset="0"/>
              </a:rPr>
              <a:t>масових</a:t>
            </a:r>
            <a:r>
              <a:rPr lang="ru-RU" sz="3200" b="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0" dirty="0" err="1">
                <a:latin typeface="Calibri" panose="020F0502020204030204" pitchFamily="34" charset="0"/>
                <a:cs typeface="Calibri" panose="020F0502020204030204" pitchFamily="34" charset="0"/>
              </a:rPr>
              <a:t>часток</a:t>
            </a:r>
            <a:r>
              <a:rPr lang="ru-RU" sz="3200" b="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0" dirty="0" err="1">
                <a:latin typeface="Calibri" panose="020F0502020204030204" pitchFamily="34" charset="0"/>
                <a:cs typeface="Calibri" panose="020F0502020204030204" pitchFamily="34" charset="0"/>
              </a:rPr>
              <a:t>компонентів</a:t>
            </a:r>
            <a:r>
              <a:rPr lang="ru-RU" sz="3200" b="0" dirty="0">
                <a:latin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ru-RU" sz="3200" b="0" dirty="0" err="1">
                <a:latin typeface="Calibri" panose="020F0502020204030204" pitchFamily="34" charset="0"/>
                <a:cs typeface="Calibri" panose="020F0502020204030204" pitchFamily="34" charset="0"/>
              </a:rPr>
              <a:t>сумішах</a:t>
            </a:r>
            <a:r>
              <a:rPr lang="ru-RU" sz="3200" b="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ru-UA" sz="3200" b="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0408ED9-2C39-327B-0944-FCE4BAE2A3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38384" y="4249657"/>
            <a:ext cx="7715229" cy="677743"/>
          </a:xfrm>
        </p:spPr>
        <p:txBody>
          <a:bodyPr/>
          <a:lstStyle/>
          <a:p>
            <a:r>
              <a:rPr lang="uk-UA" b="0" dirty="0">
                <a:solidFill>
                  <a:srgbClr val="FFBD37"/>
                </a:solidFill>
              </a:rPr>
              <a:t>7 клас</a:t>
            </a:r>
            <a:endParaRPr lang="ru-UA" b="0" dirty="0">
              <a:solidFill>
                <a:srgbClr val="FFBD3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94214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ABA541-9C6B-4A1D-A890-D0E365007C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b="1" dirty="0"/>
              <a:t>Масова частка компонентів у суміші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300EA6AC-9E5C-401A-AAF7-F5B76E12F1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66327"/>
            <a:ext cx="10515600" cy="5010636"/>
          </a:xfrm>
        </p:spPr>
        <p:txBody>
          <a:bodyPr/>
          <a:lstStyle/>
          <a:p>
            <a:pPr algn="just"/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Сьогодні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 ми з вами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будемо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використовувати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 математику для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створення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 рецепту страви! Ви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навчитеся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визначати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маси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 та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об'єми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інгредієнтів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, а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також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обчислювати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їхні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масові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частки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 в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страві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.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Це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допоможе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 вам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зрозуміти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, як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співвідношення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інгредієнтів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впливає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 на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кінцевий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 результат, а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також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 як правильно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використовувати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математичні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моделі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 для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розв’язання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реальних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 задач.</a:t>
            </a:r>
            <a:endParaRPr lang="uk-UA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03633C1-C128-4208-8005-2478BF743C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3567" y="3671645"/>
            <a:ext cx="3571486" cy="26808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7CF7B32-B9DA-49B1-9471-2F94F01DC7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4859" y="3671645"/>
            <a:ext cx="3709599" cy="26907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338701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3428859-31F0-413B-AE9C-7F0BDE4744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293993"/>
          </a:xfrm>
        </p:spPr>
        <p:txBody>
          <a:bodyPr>
            <a:noAutofit/>
          </a:bodyPr>
          <a:lstStyle/>
          <a:p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Мета </a:t>
            </a:r>
            <a:r>
              <a:rPr lang="ru-RU" sz="2000" b="1" dirty="0" err="1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дослідження</a:t>
            </a: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:</a:t>
            </a:r>
            <a:br>
              <a:rPr lang="ru-RU" sz="2000" b="1" dirty="0">
                <a:latin typeface="Monotype Corsiva" panose="03010101010201010101" pitchFamily="66" charset="0"/>
              </a:rPr>
            </a:br>
            <a:r>
              <a:rPr lang="ru-RU" sz="2400" b="1" dirty="0">
                <a:latin typeface="Monotype Corsiva" panose="03010101010201010101" pitchFamily="66" charset="0"/>
              </a:rPr>
              <a:t>Провести </a:t>
            </a:r>
            <a:r>
              <a:rPr lang="ru-RU" sz="2400" b="1" dirty="0" err="1">
                <a:latin typeface="Monotype Corsiva" panose="03010101010201010101" pitchFamily="66" charset="0"/>
              </a:rPr>
              <a:t>математичне</a:t>
            </a:r>
            <a:r>
              <a:rPr lang="ru-RU" sz="2400" b="1" dirty="0">
                <a:latin typeface="Monotype Corsiva" panose="03010101010201010101" pitchFamily="66" charset="0"/>
              </a:rPr>
              <a:t> </a:t>
            </a:r>
            <a:r>
              <a:rPr lang="ru-RU" sz="2400" b="1" dirty="0" err="1">
                <a:latin typeface="Monotype Corsiva" panose="03010101010201010101" pitchFamily="66" charset="0"/>
              </a:rPr>
              <a:t>моделювання</a:t>
            </a:r>
            <a:r>
              <a:rPr lang="ru-RU" sz="2400" b="1" dirty="0">
                <a:latin typeface="Monotype Corsiva" panose="03010101010201010101" pitchFamily="66" charset="0"/>
              </a:rPr>
              <a:t> для </a:t>
            </a:r>
            <a:r>
              <a:rPr lang="ru-RU" sz="2400" b="1" dirty="0" err="1">
                <a:latin typeface="Monotype Corsiva" panose="03010101010201010101" pitchFamily="66" charset="0"/>
              </a:rPr>
              <a:t>визначення</a:t>
            </a:r>
            <a:r>
              <a:rPr lang="ru-RU" sz="2400" b="1" dirty="0">
                <a:latin typeface="Monotype Corsiva" panose="03010101010201010101" pitchFamily="66" charset="0"/>
              </a:rPr>
              <a:t> </a:t>
            </a:r>
            <a:r>
              <a:rPr lang="ru-RU" sz="2400" b="1" dirty="0" err="1">
                <a:latin typeface="Monotype Corsiva" panose="03010101010201010101" pitchFamily="66" charset="0"/>
              </a:rPr>
              <a:t>масових</a:t>
            </a:r>
            <a:r>
              <a:rPr lang="ru-RU" sz="2400" b="1" dirty="0">
                <a:latin typeface="Monotype Corsiva" panose="03010101010201010101" pitchFamily="66" charset="0"/>
              </a:rPr>
              <a:t> </a:t>
            </a:r>
            <a:r>
              <a:rPr lang="ru-RU" sz="2400" b="1" dirty="0" err="1">
                <a:latin typeface="Monotype Corsiva" panose="03010101010201010101" pitchFamily="66" charset="0"/>
              </a:rPr>
              <a:t>часток</a:t>
            </a:r>
            <a:r>
              <a:rPr lang="ru-RU" sz="2400" b="1" dirty="0">
                <a:latin typeface="Monotype Corsiva" panose="03010101010201010101" pitchFamily="66" charset="0"/>
              </a:rPr>
              <a:t> </a:t>
            </a:r>
            <a:r>
              <a:rPr lang="ru-RU" sz="2400" b="1" dirty="0" err="1">
                <a:latin typeface="Monotype Corsiva" panose="03010101010201010101" pitchFamily="66" charset="0"/>
              </a:rPr>
              <a:t>інгредієнтів</a:t>
            </a:r>
            <a:r>
              <a:rPr lang="ru-RU" sz="2400" b="1" dirty="0">
                <a:latin typeface="Monotype Corsiva" panose="03010101010201010101" pitchFamily="66" charset="0"/>
              </a:rPr>
              <a:t> у </a:t>
            </a:r>
            <a:r>
              <a:rPr lang="ru-RU" sz="2400" b="1" dirty="0" err="1">
                <a:latin typeface="Monotype Corsiva" panose="03010101010201010101" pitchFamily="66" charset="0"/>
              </a:rPr>
              <a:t>страві</a:t>
            </a:r>
            <a:r>
              <a:rPr lang="ru-RU" sz="2400" b="1" dirty="0">
                <a:latin typeface="Monotype Corsiva" panose="03010101010201010101" pitchFamily="66" charset="0"/>
              </a:rPr>
              <a:t>. </a:t>
            </a:r>
            <a:r>
              <a:rPr lang="ru-RU" sz="2400" b="1" dirty="0" err="1">
                <a:latin typeface="Monotype Corsiva" panose="03010101010201010101" pitchFamily="66" charset="0"/>
              </a:rPr>
              <a:t>Застосувати</a:t>
            </a:r>
            <a:r>
              <a:rPr lang="ru-RU" sz="2400" b="1" dirty="0">
                <a:latin typeface="Monotype Corsiva" panose="03010101010201010101" pitchFamily="66" charset="0"/>
              </a:rPr>
              <a:t> </a:t>
            </a:r>
            <a:r>
              <a:rPr lang="ru-RU" sz="2400" b="1" dirty="0" err="1">
                <a:latin typeface="Monotype Corsiva" panose="03010101010201010101" pitchFamily="66" charset="0"/>
              </a:rPr>
              <a:t>математичні</a:t>
            </a:r>
            <a:r>
              <a:rPr lang="ru-RU" sz="2400" b="1" dirty="0">
                <a:latin typeface="Monotype Corsiva" panose="03010101010201010101" pitchFamily="66" charset="0"/>
              </a:rPr>
              <a:t> </a:t>
            </a:r>
            <a:r>
              <a:rPr lang="ru-RU" sz="2400" b="1" dirty="0" err="1">
                <a:latin typeface="Monotype Corsiva" panose="03010101010201010101" pitchFamily="66" charset="0"/>
              </a:rPr>
              <a:t>формули</a:t>
            </a:r>
            <a:r>
              <a:rPr lang="ru-RU" sz="2400" b="1" dirty="0">
                <a:latin typeface="Monotype Corsiva" panose="03010101010201010101" pitchFamily="66" charset="0"/>
              </a:rPr>
              <a:t> для </a:t>
            </a:r>
            <a:r>
              <a:rPr lang="ru-RU" sz="2400" b="1" dirty="0" err="1">
                <a:latin typeface="Monotype Corsiva" panose="03010101010201010101" pitchFamily="66" charset="0"/>
              </a:rPr>
              <a:t>розрахунку</a:t>
            </a:r>
            <a:r>
              <a:rPr lang="ru-RU" sz="2400" b="1" dirty="0">
                <a:latin typeface="Monotype Corsiva" panose="03010101010201010101" pitchFamily="66" charset="0"/>
              </a:rPr>
              <a:t> </a:t>
            </a:r>
            <a:r>
              <a:rPr lang="ru-RU" sz="2400" b="1" dirty="0" err="1">
                <a:latin typeface="Monotype Corsiva" panose="03010101010201010101" pitchFamily="66" charset="0"/>
              </a:rPr>
              <a:t>маси</a:t>
            </a:r>
            <a:r>
              <a:rPr lang="ru-RU" sz="2400" b="1" dirty="0">
                <a:latin typeface="Monotype Corsiva" panose="03010101010201010101" pitchFamily="66" charset="0"/>
              </a:rPr>
              <a:t>, </a:t>
            </a:r>
            <a:r>
              <a:rPr lang="ru-RU" sz="2400" b="1" dirty="0" err="1">
                <a:latin typeface="Monotype Corsiva" panose="03010101010201010101" pitchFamily="66" charset="0"/>
              </a:rPr>
              <a:t>об'єму</a:t>
            </a:r>
            <a:r>
              <a:rPr lang="ru-RU" sz="2400" b="1" dirty="0">
                <a:latin typeface="Monotype Corsiva" panose="03010101010201010101" pitchFamily="66" charset="0"/>
              </a:rPr>
              <a:t> та </a:t>
            </a:r>
            <a:r>
              <a:rPr lang="ru-RU" sz="2400" b="1" dirty="0" err="1">
                <a:latin typeface="Monotype Corsiva" panose="03010101010201010101" pitchFamily="66" charset="0"/>
              </a:rPr>
              <a:t>масових</a:t>
            </a:r>
            <a:r>
              <a:rPr lang="ru-RU" sz="2400" b="1" dirty="0">
                <a:latin typeface="Monotype Corsiva" panose="03010101010201010101" pitchFamily="66" charset="0"/>
              </a:rPr>
              <a:t> </a:t>
            </a:r>
            <a:r>
              <a:rPr lang="ru-RU" sz="2400" b="1" dirty="0" err="1">
                <a:latin typeface="Monotype Corsiva" panose="03010101010201010101" pitchFamily="66" charset="0"/>
              </a:rPr>
              <a:t>часток</a:t>
            </a:r>
            <a:r>
              <a:rPr lang="ru-RU" sz="2400" b="1" dirty="0">
                <a:latin typeface="Monotype Corsiva" panose="03010101010201010101" pitchFamily="66" charset="0"/>
              </a:rPr>
              <a:t> </a:t>
            </a:r>
            <a:r>
              <a:rPr lang="ru-RU" sz="2400" b="1" dirty="0" err="1">
                <a:latin typeface="Monotype Corsiva" panose="03010101010201010101" pitchFamily="66" charset="0"/>
              </a:rPr>
              <a:t>компонентів</a:t>
            </a:r>
            <a:r>
              <a:rPr lang="ru-RU" sz="2400" b="1" dirty="0">
                <a:latin typeface="Monotype Corsiva" panose="03010101010201010101" pitchFamily="66" charset="0"/>
              </a:rPr>
              <a:t> </a:t>
            </a:r>
            <a:r>
              <a:rPr lang="ru-RU" sz="2400" b="1" dirty="0" err="1">
                <a:latin typeface="Monotype Corsiva" panose="03010101010201010101" pitchFamily="66" charset="0"/>
              </a:rPr>
              <a:t>суміші</a:t>
            </a:r>
            <a:r>
              <a:rPr lang="ru-RU" sz="2400" b="1" dirty="0">
                <a:latin typeface="Monotype Corsiva" panose="03010101010201010101" pitchFamily="66" charset="0"/>
              </a:rPr>
              <a:t>, </a:t>
            </a:r>
            <a:r>
              <a:rPr lang="ru-RU" sz="2400" b="1" dirty="0" err="1">
                <a:latin typeface="Monotype Corsiva" panose="03010101010201010101" pitchFamily="66" charset="0"/>
              </a:rPr>
              <a:t>щоб</a:t>
            </a:r>
            <a:r>
              <a:rPr lang="ru-RU" sz="2400" b="1" dirty="0">
                <a:latin typeface="Monotype Corsiva" panose="03010101010201010101" pitchFamily="66" charset="0"/>
              </a:rPr>
              <a:t> </a:t>
            </a:r>
            <a:r>
              <a:rPr lang="ru-RU" sz="2400" b="1" dirty="0" err="1">
                <a:latin typeface="Monotype Corsiva" panose="03010101010201010101" pitchFamily="66" charset="0"/>
              </a:rPr>
              <a:t>зрозуміти</a:t>
            </a:r>
            <a:r>
              <a:rPr lang="ru-RU" sz="2400" b="1" dirty="0">
                <a:latin typeface="Monotype Corsiva" panose="03010101010201010101" pitchFamily="66" charset="0"/>
              </a:rPr>
              <a:t>, як </a:t>
            </a:r>
            <a:r>
              <a:rPr lang="ru-RU" sz="2400" b="1" dirty="0" err="1">
                <a:latin typeface="Monotype Corsiva" panose="03010101010201010101" pitchFamily="66" charset="0"/>
              </a:rPr>
              <a:t>співвідношення</a:t>
            </a:r>
            <a:r>
              <a:rPr lang="ru-RU" sz="2400" b="1" dirty="0">
                <a:latin typeface="Monotype Corsiva" panose="03010101010201010101" pitchFamily="66" charset="0"/>
              </a:rPr>
              <a:t> </a:t>
            </a:r>
            <a:r>
              <a:rPr lang="ru-RU" sz="2400" b="1" dirty="0" err="1">
                <a:latin typeface="Monotype Corsiva" panose="03010101010201010101" pitchFamily="66" charset="0"/>
              </a:rPr>
              <a:t>інгредієнтів</a:t>
            </a:r>
            <a:r>
              <a:rPr lang="ru-RU" sz="2400" b="1" dirty="0">
                <a:latin typeface="Monotype Corsiva" panose="03010101010201010101" pitchFamily="66" charset="0"/>
              </a:rPr>
              <a:t> </a:t>
            </a:r>
            <a:r>
              <a:rPr lang="ru-RU" sz="2400" b="1" dirty="0" err="1">
                <a:latin typeface="Monotype Corsiva" panose="03010101010201010101" pitchFamily="66" charset="0"/>
              </a:rPr>
              <a:t>впливає</a:t>
            </a:r>
            <a:r>
              <a:rPr lang="ru-RU" sz="2400" b="1" dirty="0">
                <a:latin typeface="Monotype Corsiva" panose="03010101010201010101" pitchFamily="66" charset="0"/>
              </a:rPr>
              <a:t> на </a:t>
            </a:r>
            <a:r>
              <a:rPr lang="ru-RU" sz="2400" b="1" dirty="0" err="1">
                <a:latin typeface="Monotype Corsiva" panose="03010101010201010101" pitchFamily="66" charset="0"/>
              </a:rPr>
              <a:t>загальну</a:t>
            </a:r>
            <a:r>
              <a:rPr lang="ru-RU" sz="2400" b="1" dirty="0">
                <a:latin typeface="Monotype Corsiva" panose="03010101010201010101" pitchFamily="66" charset="0"/>
              </a:rPr>
              <a:t> структуру та характеристики страви.</a:t>
            </a:r>
            <a:endParaRPr lang="uk-UA" sz="2400" b="1" dirty="0">
              <a:latin typeface="Monotype Corsiva" panose="03010101010201010101" pitchFamily="66" charset="0"/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B11108F0-C7FA-4A73-A5EB-155DF7C476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933394"/>
          </a:xfrm>
        </p:spPr>
        <p:txBody>
          <a:bodyPr>
            <a:normAutofit/>
          </a:bodyPr>
          <a:lstStyle/>
          <a:p>
            <a:r>
              <a:rPr lang="uk-UA" b="1" dirty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Завдання:</a:t>
            </a:r>
          </a:p>
          <a:p>
            <a:r>
              <a:rPr lang="uk-UA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Скласти рецепт, в якому кількість продуктів для салату, коктейлю або випічки вказана в одиницях маси або об'єму.</a:t>
            </a:r>
          </a:p>
          <a:p>
            <a:r>
              <a:rPr lang="uk-UA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кожного інгредієнта розрахувати його масу або об'єм.</a:t>
            </a:r>
          </a:p>
          <a:p>
            <a:r>
              <a:rPr lang="uk-UA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Обчислити загальну масу або об'єм страви.</a:t>
            </a:r>
          </a:p>
          <a:p>
            <a:r>
              <a:rPr lang="uk-UA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Розробити алгоритм для визначення масових часток кожного інгредієнта у суміші.</a:t>
            </a:r>
          </a:p>
          <a:p>
            <a:r>
              <a:rPr lang="uk-UA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Провести розрахунки, використовуючи формулу для масової частки:</a:t>
            </a:r>
          </a:p>
          <a:p>
            <a:endParaRPr lang="uk-UA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0DEFF8B-D724-43C7-A981-2354E53F4A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7748" y="5330070"/>
            <a:ext cx="6782747" cy="1428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2032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61F102-B500-044D-B150-F1882D7D6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b="1" dirty="0"/>
              <a:t>Салат «</a:t>
            </a:r>
            <a:r>
              <a:rPr lang="uk-UA" b="1" dirty="0" err="1"/>
              <a:t>Олів</a:t>
            </a:r>
            <a:r>
              <a:rPr lang="en-US" b="1" dirty="0"/>
              <a:t>’</a:t>
            </a:r>
            <a:r>
              <a:rPr lang="uk-UA" b="1" dirty="0"/>
              <a:t>є»</a:t>
            </a:r>
            <a:endParaRPr lang="en-UA" b="1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8C1B06D1-9D27-414C-BECF-B02CC58E3BDC}"/>
              </a:ext>
            </a:extLst>
          </p:cNvPr>
          <p:cNvGrpSpPr/>
          <p:nvPr/>
        </p:nvGrpSpPr>
        <p:grpSpPr>
          <a:xfrm>
            <a:off x="1107021" y="1822753"/>
            <a:ext cx="1695669" cy="1049867"/>
            <a:chOff x="4343400" y="1854885"/>
            <a:chExt cx="457200" cy="457200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019DD0E3-D548-E14F-B423-C017ED644577}"/>
                </a:ext>
              </a:extLst>
            </p:cNvPr>
            <p:cNvSpPr/>
            <p:nvPr/>
          </p:nvSpPr>
          <p:spPr>
            <a:xfrm>
              <a:off x="4343400" y="1854885"/>
              <a:ext cx="457200" cy="457200"/>
            </a:xfrm>
            <a:prstGeom prst="ellipse">
              <a:avLst/>
            </a:prstGeom>
            <a:ln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07AB0B8D-8596-A546-9F1A-D41182FA0740}"/>
                </a:ext>
              </a:extLst>
            </p:cNvPr>
            <p:cNvSpPr/>
            <p:nvPr/>
          </p:nvSpPr>
          <p:spPr>
            <a:xfrm>
              <a:off x="4408030" y="1919516"/>
              <a:ext cx="327939" cy="327939"/>
            </a:xfrm>
            <a:prstGeom prst="ellipse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uk-UA" dirty="0">
                  <a:cs typeface="+mn-ea"/>
                  <a:sym typeface="+mn-lt"/>
                </a:rPr>
                <a:t>М’ясо </a:t>
              </a:r>
            </a:p>
            <a:p>
              <a:pPr algn="ctr"/>
              <a:r>
                <a:rPr lang="uk-UA" dirty="0">
                  <a:cs typeface="+mn-ea"/>
                  <a:sym typeface="+mn-lt"/>
                </a:rPr>
                <a:t>курки</a:t>
              </a:r>
              <a:endParaRPr dirty="0">
                <a:cs typeface="+mn-ea"/>
                <a:sym typeface="+mn-lt"/>
              </a:endParaRP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49D8D569-4EC5-6C4A-A35E-06390A90692E}"/>
              </a:ext>
            </a:extLst>
          </p:cNvPr>
          <p:cNvGrpSpPr/>
          <p:nvPr/>
        </p:nvGrpSpPr>
        <p:grpSpPr>
          <a:xfrm>
            <a:off x="1107021" y="2847220"/>
            <a:ext cx="1547259" cy="1949967"/>
            <a:chOff x="3171825" y="2459015"/>
            <a:chExt cx="1219200" cy="1536522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21680980-D510-A845-B3FC-D53E820940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1825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1">
                <a:alpha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64D77168-8F0F-184C-8202-F38C587F2D3F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5225" y="3738983"/>
              <a:ext cx="193039" cy="153943"/>
            </a:xfrm>
            <a:custGeom>
              <a:avLst/>
              <a:gdLst/>
              <a:ahLst/>
              <a:cxnLst>
                <a:cxn ang="0">
                  <a:pos x="73" y="52"/>
                </a:cxn>
                <a:cxn ang="0">
                  <a:pos x="67" y="58"/>
                </a:cxn>
                <a:cxn ang="0">
                  <a:pos x="7" y="58"/>
                </a:cxn>
                <a:cxn ang="0">
                  <a:pos x="0" y="52"/>
                </a:cxn>
                <a:cxn ang="0">
                  <a:pos x="0" y="6"/>
                </a:cxn>
                <a:cxn ang="0">
                  <a:pos x="7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52"/>
                </a:cxn>
                <a:cxn ang="0">
                  <a:pos x="7" y="4"/>
                </a:cxn>
                <a:cxn ang="0">
                  <a:pos x="5" y="6"/>
                </a:cxn>
                <a:cxn ang="0">
                  <a:pos x="5" y="52"/>
                </a:cxn>
                <a:cxn ang="0">
                  <a:pos x="7" y="53"/>
                </a:cxn>
                <a:cxn ang="0">
                  <a:pos x="67" y="53"/>
                </a:cxn>
                <a:cxn ang="0">
                  <a:pos x="68" y="52"/>
                </a:cxn>
                <a:cxn ang="0">
                  <a:pos x="68" y="6"/>
                </a:cxn>
                <a:cxn ang="0">
                  <a:pos x="67" y="4"/>
                </a:cxn>
                <a:cxn ang="0">
                  <a:pos x="7" y="4"/>
                </a:cxn>
                <a:cxn ang="0">
                  <a:pos x="17" y="24"/>
                </a:cxn>
                <a:cxn ang="0">
                  <a:pos x="10" y="17"/>
                </a:cxn>
                <a:cxn ang="0">
                  <a:pos x="17" y="9"/>
                </a:cxn>
                <a:cxn ang="0">
                  <a:pos x="25" y="17"/>
                </a:cxn>
                <a:cxn ang="0">
                  <a:pos x="17" y="24"/>
                </a:cxn>
                <a:cxn ang="0">
                  <a:pos x="64" y="48"/>
                </a:cxn>
                <a:cxn ang="0">
                  <a:pos x="10" y="48"/>
                </a:cxn>
                <a:cxn ang="0">
                  <a:pos x="10" y="41"/>
                </a:cxn>
                <a:cxn ang="0">
                  <a:pos x="22" y="29"/>
                </a:cxn>
                <a:cxn ang="0">
                  <a:pos x="28" y="35"/>
                </a:cxn>
                <a:cxn ang="0">
                  <a:pos x="48" y="15"/>
                </a:cxn>
                <a:cxn ang="0">
                  <a:pos x="64" y="31"/>
                </a:cxn>
                <a:cxn ang="0">
                  <a:pos x="64" y="48"/>
                </a:cxn>
              </a:cxnLst>
              <a:rect l="0" t="0" r="r" b="b"/>
              <a:pathLst>
                <a:path w="73" h="58">
                  <a:moveTo>
                    <a:pt x="73" y="52"/>
                  </a:moveTo>
                  <a:cubicBezTo>
                    <a:pt x="73" y="55"/>
                    <a:pt x="71" y="58"/>
                    <a:pt x="67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3" y="58"/>
                    <a:pt x="0" y="55"/>
                    <a:pt x="0" y="5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1" y="0"/>
                    <a:pt x="73" y="2"/>
                    <a:pt x="73" y="6"/>
                  </a:cubicBezTo>
                  <a:lnTo>
                    <a:pt x="73" y="52"/>
                  </a:lnTo>
                  <a:close/>
                  <a:moveTo>
                    <a:pt x="7" y="4"/>
                  </a:moveTo>
                  <a:cubicBezTo>
                    <a:pt x="6" y="4"/>
                    <a:pt x="5" y="5"/>
                    <a:pt x="5" y="6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2"/>
                    <a:pt x="6" y="53"/>
                    <a:pt x="7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8" y="53"/>
                    <a:pt x="68" y="52"/>
                    <a:pt x="68" y="5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8" y="5"/>
                    <a:pt x="68" y="4"/>
                    <a:pt x="67" y="4"/>
                  </a:cubicBezTo>
                  <a:lnTo>
                    <a:pt x="7" y="4"/>
                  </a:lnTo>
                  <a:close/>
                  <a:moveTo>
                    <a:pt x="17" y="24"/>
                  </a:moveTo>
                  <a:cubicBezTo>
                    <a:pt x="13" y="24"/>
                    <a:pt x="10" y="21"/>
                    <a:pt x="10" y="17"/>
                  </a:cubicBezTo>
                  <a:cubicBezTo>
                    <a:pt x="10" y="13"/>
                    <a:pt x="13" y="9"/>
                    <a:pt x="17" y="9"/>
                  </a:cubicBezTo>
                  <a:cubicBezTo>
                    <a:pt x="21" y="9"/>
                    <a:pt x="25" y="13"/>
                    <a:pt x="25" y="17"/>
                  </a:cubicBezTo>
                  <a:cubicBezTo>
                    <a:pt x="25" y="21"/>
                    <a:pt x="21" y="24"/>
                    <a:pt x="17" y="24"/>
                  </a:cubicBezTo>
                  <a:close/>
                  <a:moveTo>
                    <a:pt x="64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64" y="31"/>
                    <a:pt x="64" y="31"/>
                    <a:pt x="64" y="31"/>
                  </a:cubicBezTo>
                  <a:lnTo>
                    <a:pt x="64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3" name="Group 13" descr="Картопля">
            <a:extLst>
              <a:ext uri="{FF2B5EF4-FFF2-40B4-BE49-F238E27FC236}">
                <a16:creationId xmlns:a16="http://schemas.microsoft.com/office/drawing/2014/main" id="{E27608FE-8EC0-D347-97FA-58D507E9F943}"/>
              </a:ext>
            </a:extLst>
          </p:cNvPr>
          <p:cNvGrpSpPr/>
          <p:nvPr/>
        </p:nvGrpSpPr>
        <p:grpSpPr>
          <a:xfrm>
            <a:off x="2951099" y="1822753"/>
            <a:ext cx="2207961" cy="1049867"/>
            <a:chOff x="4343400" y="1854885"/>
            <a:chExt cx="457200" cy="457200"/>
          </a:xfrm>
        </p:grpSpPr>
        <p:sp>
          <p:nvSpPr>
            <p:cNvPr id="15" name="Oval 15">
              <a:extLst>
                <a:ext uri="{FF2B5EF4-FFF2-40B4-BE49-F238E27FC236}">
                  <a16:creationId xmlns:a16="http://schemas.microsoft.com/office/drawing/2014/main" id="{EAA7841C-7AA8-4243-B3BE-55D29526B254}"/>
                </a:ext>
              </a:extLst>
            </p:cNvPr>
            <p:cNvSpPr/>
            <p:nvPr/>
          </p:nvSpPr>
          <p:spPr>
            <a:xfrm>
              <a:off x="4343400" y="1854885"/>
              <a:ext cx="457200" cy="457200"/>
            </a:xfrm>
            <a:prstGeom prst="ellipse">
              <a:avLst/>
            </a:pr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Oval 16">
              <a:extLst>
                <a:ext uri="{FF2B5EF4-FFF2-40B4-BE49-F238E27FC236}">
                  <a16:creationId xmlns:a16="http://schemas.microsoft.com/office/drawing/2014/main" id="{85CD68A4-0C3C-824F-A6FA-AB20F163BD02}"/>
                </a:ext>
              </a:extLst>
            </p:cNvPr>
            <p:cNvSpPr/>
            <p:nvPr/>
          </p:nvSpPr>
          <p:spPr>
            <a:xfrm>
              <a:off x="4408030" y="1919516"/>
              <a:ext cx="327939" cy="327939"/>
            </a:xfrm>
            <a:prstGeom prst="ellipse">
              <a:avLst/>
            </a:pr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uk-UA" dirty="0">
                  <a:cs typeface="+mn-ea"/>
                  <a:sym typeface="+mn-lt"/>
                </a:rPr>
                <a:t>Картопля</a:t>
              </a:r>
              <a:endParaRPr dirty="0">
                <a:cs typeface="+mn-ea"/>
                <a:sym typeface="+mn-lt"/>
              </a:endParaRPr>
            </a:p>
          </p:txBody>
        </p:sp>
      </p:grpSp>
      <p:grpSp>
        <p:nvGrpSpPr>
          <p:cNvPr id="17" name="Group 17">
            <a:extLst>
              <a:ext uri="{FF2B5EF4-FFF2-40B4-BE49-F238E27FC236}">
                <a16:creationId xmlns:a16="http://schemas.microsoft.com/office/drawing/2014/main" id="{CA3F21DF-DE44-D64A-829B-CFD6B26BD38C}"/>
              </a:ext>
            </a:extLst>
          </p:cNvPr>
          <p:cNvGrpSpPr/>
          <p:nvPr/>
        </p:nvGrpSpPr>
        <p:grpSpPr>
          <a:xfrm>
            <a:off x="3214696" y="2847220"/>
            <a:ext cx="1547259" cy="1949967"/>
            <a:chOff x="1388111" y="2459015"/>
            <a:chExt cx="1219200" cy="1536522"/>
          </a:xfrm>
        </p:grpSpPr>
        <p:sp>
          <p:nvSpPr>
            <p:cNvPr id="18" name="Freeform: Shape 18">
              <a:extLst>
                <a:ext uri="{FF2B5EF4-FFF2-40B4-BE49-F238E27FC236}">
                  <a16:creationId xmlns:a16="http://schemas.microsoft.com/office/drawing/2014/main" id="{8A785149-2749-5641-A210-DDE343C720A9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8111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2">
                <a:alpha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Freeform: Shape 19">
              <a:extLst>
                <a:ext uri="{FF2B5EF4-FFF2-40B4-BE49-F238E27FC236}">
                  <a16:creationId xmlns:a16="http://schemas.microsoft.com/office/drawing/2014/main" id="{6AE558C0-34E8-C847-9B2E-6909A08F18DC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1030" y="3714750"/>
              <a:ext cx="233363" cy="180975"/>
            </a:xfrm>
            <a:custGeom>
              <a:avLst/>
              <a:gdLst/>
              <a:ahLst/>
              <a:cxnLst>
                <a:cxn ang="0">
                  <a:pos x="68" y="51"/>
                </a:cxn>
                <a:cxn ang="0">
                  <a:pos x="66" y="53"/>
                </a:cxn>
                <a:cxn ang="0">
                  <a:pos x="3" y="53"/>
                </a:cxn>
                <a:cxn ang="0">
                  <a:pos x="0" y="51"/>
                </a:cxn>
                <a:cxn ang="0">
                  <a:pos x="0" y="46"/>
                </a:cxn>
                <a:cxn ang="0">
                  <a:pos x="3" y="43"/>
                </a:cxn>
                <a:cxn ang="0">
                  <a:pos x="66" y="43"/>
                </a:cxn>
                <a:cxn ang="0">
                  <a:pos x="68" y="46"/>
                </a:cxn>
                <a:cxn ang="0">
                  <a:pos x="68" y="51"/>
                </a:cxn>
                <a:cxn ang="0">
                  <a:pos x="64" y="21"/>
                </a:cxn>
                <a:cxn ang="0">
                  <a:pos x="61" y="24"/>
                </a:cxn>
                <a:cxn ang="0">
                  <a:pos x="8" y="24"/>
                </a:cxn>
                <a:cxn ang="0">
                  <a:pos x="5" y="21"/>
                </a:cxn>
                <a:cxn ang="0">
                  <a:pos x="5" y="17"/>
                </a:cxn>
                <a:cxn ang="0">
                  <a:pos x="8" y="14"/>
                </a:cxn>
                <a:cxn ang="0">
                  <a:pos x="61" y="14"/>
                </a:cxn>
                <a:cxn ang="0">
                  <a:pos x="64" y="17"/>
                </a:cxn>
                <a:cxn ang="0">
                  <a:pos x="64" y="21"/>
                </a:cxn>
                <a:cxn ang="0">
                  <a:pos x="54" y="36"/>
                </a:cxn>
                <a:cxn ang="0">
                  <a:pos x="51" y="38"/>
                </a:cxn>
                <a:cxn ang="0">
                  <a:pos x="17" y="38"/>
                </a:cxn>
                <a:cxn ang="0">
                  <a:pos x="15" y="36"/>
                </a:cxn>
                <a:cxn ang="0">
                  <a:pos x="15" y="31"/>
                </a:cxn>
                <a:cxn ang="0">
                  <a:pos x="17" y="29"/>
                </a:cxn>
                <a:cxn ang="0">
                  <a:pos x="51" y="29"/>
                </a:cxn>
                <a:cxn ang="0">
                  <a:pos x="54" y="31"/>
                </a:cxn>
                <a:cxn ang="0">
                  <a:pos x="54" y="36"/>
                </a:cxn>
                <a:cxn ang="0">
                  <a:pos x="49" y="7"/>
                </a:cxn>
                <a:cxn ang="0">
                  <a:pos x="47" y="9"/>
                </a:cxn>
                <a:cxn ang="0">
                  <a:pos x="22" y="9"/>
                </a:cxn>
                <a:cxn ang="0">
                  <a:pos x="20" y="7"/>
                </a:cxn>
                <a:cxn ang="0">
                  <a:pos x="20" y="2"/>
                </a:cxn>
                <a:cxn ang="0">
                  <a:pos x="22" y="0"/>
                </a:cxn>
                <a:cxn ang="0">
                  <a:pos x="47" y="0"/>
                </a:cxn>
                <a:cxn ang="0">
                  <a:pos x="49" y="2"/>
                </a:cxn>
                <a:cxn ang="0">
                  <a:pos x="49" y="7"/>
                </a:cxn>
              </a:cxnLst>
              <a:rect l="0" t="0" r="r" b="b"/>
              <a:pathLst>
                <a:path w="68" h="53">
                  <a:moveTo>
                    <a:pt x="68" y="51"/>
                  </a:moveTo>
                  <a:cubicBezTo>
                    <a:pt x="68" y="52"/>
                    <a:pt x="67" y="53"/>
                    <a:pt x="66" y="53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2" y="53"/>
                    <a:pt x="0" y="52"/>
                    <a:pt x="0" y="51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2" y="43"/>
                    <a:pt x="3" y="43"/>
                  </a:cubicBezTo>
                  <a:cubicBezTo>
                    <a:pt x="66" y="43"/>
                    <a:pt x="66" y="43"/>
                    <a:pt x="66" y="43"/>
                  </a:cubicBezTo>
                  <a:cubicBezTo>
                    <a:pt x="67" y="43"/>
                    <a:pt x="68" y="44"/>
                    <a:pt x="68" y="46"/>
                  </a:cubicBezTo>
                  <a:lnTo>
                    <a:pt x="68" y="51"/>
                  </a:lnTo>
                  <a:close/>
                  <a:moveTo>
                    <a:pt x="64" y="21"/>
                  </a:moveTo>
                  <a:cubicBezTo>
                    <a:pt x="64" y="23"/>
                    <a:pt x="63" y="24"/>
                    <a:pt x="61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6" y="24"/>
                    <a:pt x="5" y="23"/>
                    <a:pt x="5" y="21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5"/>
                    <a:pt x="6" y="14"/>
                    <a:pt x="8" y="14"/>
                  </a:cubicBezTo>
                  <a:cubicBezTo>
                    <a:pt x="61" y="14"/>
                    <a:pt x="61" y="14"/>
                    <a:pt x="61" y="14"/>
                  </a:cubicBezTo>
                  <a:cubicBezTo>
                    <a:pt x="63" y="14"/>
                    <a:pt x="64" y="15"/>
                    <a:pt x="64" y="17"/>
                  </a:cubicBezTo>
                  <a:lnTo>
                    <a:pt x="64" y="21"/>
                  </a:lnTo>
                  <a:close/>
                  <a:moveTo>
                    <a:pt x="54" y="36"/>
                  </a:moveTo>
                  <a:cubicBezTo>
                    <a:pt x="54" y="37"/>
                    <a:pt x="53" y="38"/>
                    <a:pt x="51" y="38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6" y="38"/>
                    <a:pt x="15" y="37"/>
                    <a:pt x="15" y="36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30"/>
                    <a:pt x="16" y="29"/>
                    <a:pt x="17" y="29"/>
                  </a:cubicBezTo>
                  <a:cubicBezTo>
                    <a:pt x="51" y="29"/>
                    <a:pt x="51" y="29"/>
                    <a:pt x="51" y="29"/>
                  </a:cubicBezTo>
                  <a:cubicBezTo>
                    <a:pt x="53" y="29"/>
                    <a:pt x="54" y="30"/>
                    <a:pt x="54" y="31"/>
                  </a:cubicBezTo>
                  <a:lnTo>
                    <a:pt x="54" y="36"/>
                  </a:lnTo>
                  <a:close/>
                  <a:moveTo>
                    <a:pt x="49" y="7"/>
                  </a:moveTo>
                  <a:cubicBezTo>
                    <a:pt x="49" y="8"/>
                    <a:pt x="48" y="9"/>
                    <a:pt x="47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1" y="9"/>
                    <a:pt x="20" y="8"/>
                    <a:pt x="20" y="7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8" y="0"/>
                    <a:pt x="49" y="1"/>
                    <a:pt x="49" y="2"/>
                  </a:cubicBezTo>
                  <a:lnTo>
                    <a:pt x="49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1" name="Group 22">
            <a:extLst>
              <a:ext uri="{FF2B5EF4-FFF2-40B4-BE49-F238E27FC236}">
                <a16:creationId xmlns:a16="http://schemas.microsoft.com/office/drawing/2014/main" id="{AE067047-17ED-0042-B3CD-4755C1B36047}"/>
              </a:ext>
            </a:extLst>
          </p:cNvPr>
          <p:cNvGrpSpPr/>
          <p:nvPr/>
        </p:nvGrpSpPr>
        <p:grpSpPr>
          <a:xfrm>
            <a:off x="5292282" y="1822753"/>
            <a:ext cx="1740659" cy="1049867"/>
            <a:chOff x="4343400" y="1854885"/>
            <a:chExt cx="457200" cy="457200"/>
          </a:xfrm>
        </p:grpSpPr>
        <p:sp>
          <p:nvSpPr>
            <p:cNvPr id="23" name="Oval 24">
              <a:extLst>
                <a:ext uri="{FF2B5EF4-FFF2-40B4-BE49-F238E27FC236}">
                  <a16:creationId xmlns:a16="http://schemas.microsoft.com/office/drawing/2014/main" id="{4A2A5270-29A5-2D4C-A1D7-1C41B419E977}"/>
                </a:ext>
              </a:extLst>
            </p:cNvPr>
            <p:cNvSpPr/>
            <p:nvPr/>
          </p:nvSpPr>
          <p:spPr>
            <a:xfrm>
              <a:off x="4343400" y="1854885"/>
              <a:ext cx="457200" cy="457200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Oval 25" descr="Огірки">
              <a:extLst>
                <a:ext uri="{FF2B5EF4-FFF2-40B4-BE49-F238E27FC236}">
                  <a16:creationId xmlns:a16="http://schemas.microsoft.com/office/drawing/2014/main" id="{4D0E82FC-FDAA-5D4B-8E33-4F761C2A0DE1}"/>
                </a:ext>
              </a:extLst>
            </p:cNvPr>
            <p:cNvSpPr/>
            <p:nvPr/>
          </p:nvSpPr>
          <p:spPr>
            <a:xfrm>
              <a:off x="4408030" y="1919516"/>
              <a:ext cx="327939" cy="327939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uk-UA" dirty="0">
                  <a:cs typeface="+mn-ea"/>
                  <a:sym typeface="+mn-lt"/>
                </a:rPr>
                <a:t>Огірки</a:t>
              </a:r>
              <a:endParaRPr dirty="0">
                <a:cs typeface="+mn-ea"/>
                <a:sym typeface="+mn-lt"/>
              </a:endParaRPr>
            </a:p>
          </p:txBody>
        </p:sp>
      </p:grpSp>
      <p:grpSp>
        <p:nvGrpSpPr>
          <p:cNvPr id="25" name="Group 26">
            <a:extLst>
              <a:ext uri="{FF2B5EF4-FFF2-40B4-BE49-F238E27FC236}">
                <a16:creationId xmlns:a16="http://schemas.microsoft.com/office/drawing/2014/main" id="{AA51DE34-B574-204E-A4F5-DF0421DDFD28}"/>
              </a:ext>
            </a:extLst>
          </p:cNvPr>
          <p:cNvGrpSpPr/>
          <p:nvPr/>
        </p:nvGrpSpPr>
        <p:grpSpPr>
          <a:xfrm>
            <a:off x="5322371" y="2847220"/>
            <a:ext cx="1547259" cy="1949967"/>
            <a:chOff x="1388111" y="2459015"/>
            <a:chExt cx="1219200" cy="1536522"/>
          </a:xfrm>
        </p:grpSpPr>
        <p:sp>
          <p:nvSpPr>
            <p:cNvPr id="26" name="Freeform: Shape 27">
              <a:extLst>
                <a:ext uri="{FF2B5EF4-FFF2-40B4-BE49-F238E27FC236}">
                  <a16:creationId xmlns:a16="http://schemas.microsoft.com/office/drawing/2014/main" id="{F3DF0746-20EF-E149-AC81-64E68D3830A4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8111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3">
                <a:alpha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Freeform: Shape 28">
              <a:extLst>
                <a:ext uri="{FF2B5EF4-FFF2-40B4-BE49-F238E27FC236}">
                  <a16:creationId xmlns:a16="http://schemas.microsoft.com/office/drawing/2014/main" id="{227E1181-394E-B348-B948-D79DB9383885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1030" y="3714750"/>
              <a:ext cx="233363" cy="180975"/>
            </a:xfrm>
            <a:custGeom>
              <a:avLst/>
              <a:gdLst/>
              <a:ahLst/>
              <a:cxnLst>
                <a:cxn ang="0">
                  <a:pos x="68" y="51"/>
                </a:cxn>
                <a:cxn ang="0">
                  <a:pos x="66" y="53"/>
                </a:cxn>
                <a:cxn ang="0">
                  <a:pos x="3" y="53"/>
                </a:cxn>
                <a:cxn ang="0">
                  <a:pos x="0" y="51"/>
                </a:cxn>
                <a:cxn ang="0">
                  <a:pos x="0" y="46"/>
                </a:cxn>
                <a:cxn ang="0">
                  <a:pos x="3" y="43"/>
                </a:cxn>
                <a:cxn ang="0">
                  <a:pos x="66" y="43"/>
                </a:cxn>
                <a:cxn ang="0">
                  <a:pos x="68" y="46"/>
                </a:cxn>
                <a:cxn ang="0">
                  <a:pos x="68" y="51"/>
                </a:cxn>
                <a:cxn ang="0">
                  <a:pos x="64" y="21"/>
                </a:cxn>
                <a:cxn ang="0">
                  <a:pos x="61" y="24"/>
                </a:cxn>
                <a:cxn ang="0">
                  <a:pos x="8" y="24"/>
                </a:cxn>
                <a:cxn ang="0">
                  <a:pos x="5" y="21"/>
                </a:cxn>
                <a:cxn ang="0">
                  <a:pos x="5" y="17"/>
                </a:cxn>
                <a:cxn ang="0">
                  <a:pos x="8" y="14"/>
                </a:cxn>
                <a:cxn ang="0">
                  <a:pos x="61" y="14"/>
                </a:cxn>
                <a:cxn ang="0">
                  <a:pos x="64" y="17"/>
                </a:cxn>
                <a:cxn ang="0">
                  <a:pos x="64" y="21"/>
                </a:cxn>
                <a:cxn ang="0">
                  <a:pos x="54" y="36"/>
                </a:cxn>
                <a:cxn ang="0">
                  <a:pos x="51" y="38"/>
                </a:cxn>
                <a:cxn ang="0">
                  <a:pos x="17" y="38"/>
                </a:cxn>
                <a:cxn ang="0">
                  <a:pos x="15" y="36"/>
                </a:cxn>
                <a:cxn ang="0">
                  <a:pos x="15" y="31"/>
                </a:cxn>
                <a:cxn ang="0">
                  <a:pos x="17" y="29"/>
                </a:cxn>
                <a:cxn ang="0">
                  <a:pos x="51" y="29"/>
                </a:cxn>
                <a:cxn ang="0">
                  <a:pos x="54" y="31"/>
                </a:cxn>
                <a:cxn ang="0">
                  <a:pos x="54" y="36"/>
                </a:cxn>
                <a:cxn ang="0">
                  <a:pos x="49" y="7"/>
                </a:cxn>
                <a:cxn ang="0">
                  <a:pos x="47" y="9"/>
                </a:cxn>
                <a:cxn ang="0">
                  <a:pos x="22" y="9"/>
                </a:cxn>
                <a:cxn ang="0">
                  <a:pos x="20" y="7"/>
                </a:cxn>
                <a:cxn ang="0">
                  <a:pos x="20" y="2"/>
                </a:cxn>
                <a:cxn ang="0">
                  <a:pos x="22" y="0"/>
                </a:cxn>
                <a:cxn ang="0">
                  <a:pos x="47" y="0"/>
                </a:cxn>
                <a:cxn ang="0">
                  <a:pos x="49" y="2"/>
                </a:cxn>
                <a:cxn ang="0">
                  <a:pos x="49" y="7"/>
                </a:cxn>
              </a:cxnLst>
              <a:rect l="0" t="0" r="r" b="b"/>
              <a:pathLst>
                <a:path w="68" h="53">
                  <a:moveTo>
                    <a:pt x="68" y="51"/>
                  </a:moveTo>
                  <a:cubicBezTo>
                    <a:pt x="68" y="52"/>
                    <a:pt x="67" y="53"/>
                    <a:pt x="66" y="53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2" y="53"/>
                    <a:pt x="0" y="52"/>
                    <a:pt x="0" y="51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2" y="43"/>
                    <a:pt x="3" y="43"/>
                  </a:cubicBezTo>
                  <a:cubicBezTo>
                    <a:pt x="66" y="43"/>
                    <a:pt x="66" y="43"/>
                    <a:pt x="66" y="43"/>
                  </a:cubicBezTo>
                  <a:cubicBezTo>
                    <a:pt x="67" y="43"/>
                    <a:pt x="68" y="44"/>
                    <a:pt x="68" y="46"/>
                  </a:cubicBezTo>
                  <a:lnTo>
                    <a:pt x="68" y="51"/>
                  </a:lnTo>
                  <a:close/>
                  <a:moveTo>
                    <a:pt x="64" y="21"/>
                  </a:moveTo>
                  <a:cubicBezTo>
                    <a:pt x="64" y="23"/>
                    <a:pt x="63" y="24"/>
                    <a:pt x="61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6" y="24"/>
                    <a:pt x="5" y="23"/>
                    <a:pt x="5" y="21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5"/>
                    <a:pt x="6" y="14"/>
                    <a:pt x="8" y="14"/>
                  </a:cubicBezTo>
                  <a:cubicBezTo>
                    <a:pt x="61" y="14"/>
                    <a:pt x="61" y="14"/>
                    <a:pt x="61" y="14"/>
                  </a:cubicBezTo>
                  <a:cubicBezTo>
                    <a:pt x="63" y="14"/>
                    <a:pt x="64" y="15"/>
                    <a:pt x="64" y="17"/>
                  </a:cubicBezTo>
                  <a:lnTo>
                    <a:pt x="64" y="21"/>
                  </a:lnTo>
                  <a:close/>
                  <a:moveTo>
                    <a:pt x="54" y="36"/>
                  </a:moveTo>
                  <a:cubicBezTo>
                    <a:pt x="54" y="37"/>
                    <a:pt x="53" y="38"/>
                    <a:pt x="51" y="38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6" y="38"/>
                    <a:pt x="15" y="37"/>
                    <a:pt x="15" y="36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30"/>
                    <a:pt x="16" y="29"/>
                    <a:pt x="17" y="29"/>
                  </a:cubicBezTo>
                  <a:cubicBezTo>
                    <a:pt x="51" y="29"/>
                    <a:pt x="51" y="29"/>
                    <a:pt x="51" y="29"/>
                  </a:cubicBezTo>
                  <a:cubicBezTo>
                    <a:pt x="53" y="29"/>
                    <a:pt x="54" y="30"/>
                    <a:pt x="54" y="31"/>
                  </a:cubicBezTo>
                  <a:lnTo>
                    <a:pt x="54" y="36"/>
                  </a:lnTo>
                  <a:close/>
                  <a:moveTo>
                    <a:pt x="49" y="7"/>
                  </a:moveTo>
                  <a:cubicBezTo>
                    <a:pt x="49" y="8"/>
                    <a:pt x="48" y="9"/>
                    <a:pt x="47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1" y="9"/>
                    <a:pt x="20" y="8"/>
                    <a:pt x="20" y="7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8" y="0"/>
                    <a:pt x="49" y="1"/>
                    <a:pt x="49" y="2"/>
                  </a:cubicBezTo>
                  <a:lnTo>
                    <a:pt x="49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9" name="Group 31" descr="Морква">
            <a:extLst>
              <a:ext uri="{FF2B5EF4-FFF2-40B4-BE49-F238E27FC236}">
                <a16:creationId xmlns:a16="http://schemas.microsoft.com/office/drawing/2014/main" id="{118E5217-E072-2C4C-AD2C-3D4AB135F5CA}"/>
              </a:ext>
            </a:extLst>
          </p:cNvPr>
          <p:cNvGrpSpPr/>
          <p:nvPr/>
        </p:nvGrpSpPr>
        <p:grpSpPr>
          <a:xfrm>
            <a:off x="7166163" y="1822753"/>
            <a:ext cx="1987264" cy="1049867"/>
            <a:chOff x="4343400" y="1854885"/>
            <a:chExt cx="457200" cy="457200"/>
          </a:xfrm>
        </p:grpSpPr>
        <p:sp>
          <p:nvSpPr>
            <p:cNvPr id="31" name="Oval 33">
              <a:extLst>
                <a:ext uri="{FF2B5EF4-FFF2-40B4-BE49-F238E27FC236}">
                  <a16:creationId xmlns:a16="http://schemas.microsoft.com/office/drawing/2014/main" id="{DC91552F-6EE7-7740-9AD6-26F10564EB4A}"/>
                </a:ext>
              </a:extLst>
            </p:cNvPr>
            <p:cNvSpPr/>
            <p:nvPr/>
          </p:nvSpPr>
          <p:spPr>
            <a:xfrm>
              <a:off x="4343400" y="1854885"/>
              <a:ext cx="457200" cy="457200"/>
            </a:xfrm>
            <a:prstGeom prst="ellipse">
              <a:avLst/>
            </a:pr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Oval 34">
              <a:extLst>
                <a:ext uri="{FF2B5EF4-FFF2-40B4-BE49-F238E27FC236}">
                  <a16:creationId xmlns:a16="http://schemas.microsoft.com/office/drawing/2014/main" id="{61BF5840-CEC1-A445-8403-669B37DA9F6B}"/>
                </a:ext>
              </a:extLst>
            </p:cNvPr>
            <p:cNvSpPr/>
            <p:nvPr/>
          </p:nvSpPr>
          <p:spPr>
            <a:xfrm>
              <a:off x="4408030" y="1919516"/>
              <a:ext cx="327939" cy="327939"/>
            </a:xfrm>
            <a:prstGeom prst="ellipse">
              <a:avLst/>
            </a:pr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uk-UA" dirty="0">
                  <a:cs typeface="+mn-ea"/>
                  <a:sym typeface="+mn-lt"/>
                </a:rPr>
                <a:t>Морква</a:t>
              </a:r>
              <a:endParaRPr dirty="0">
                <a:cs typeface="+mn-ea"/>
                <a:sym typeface="+mn-lt"/>
              </a:endParaRPr>
            </a:p>
          </p:txBody>
        </p:sp>
      </p:grpSp>
      <p:grpSp>
        <p:nvGrpSpPr>
          <p:cNvPr id="33" name="Group 35">
            <a:extLst>
              <a:ext uri="{FF2B5EF4-FFF2-40B4-BE49-F238E27FC236}">
                <a16:creationId xmlns:a16="http://schemas.microsoft.com/office/drawing/2014/main" id="{16491007-AE5E-B648-B1BE-703B3DC69790}"/>
              </a:ext>
            </a:extLst>
          </p:cNvPr>
          <p:cNvGrpSpPr/>
          <p:nvPr/>
        </p:nvGrpSpPr>
        <p:grpSpPr>
          <a:xfrm flipH="1">
            <a:off x="7430045" y="2847220"/>
            <a:ext cx="1547259" cy="1949967"/>
            <a:chOff x="3171825" y="2459015"/>
            <a:chExt cx="1219200" cy="1536522"/>
          </a:xfrm>
        </p:grpSpPr>
        <p:sp>
          <p:nvSpPr>
            <p:cNvPr id="34" name="Freeform: Shape 36">
              <a:extLst>
                <a:ext uri="{FF2B5EF4-FFF2-40B4-BE49-F238E27FC236}">
                  <a16:creationId xmlns:a16="http://schemas.microsoft.com/office/drawing/2014/main" id="{5EC93C6A-B1DE-6649-A624-2C5A85FB1264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1825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4">
                <a:alpha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Freeform: Shape 37">
              <a:extLst>
                <a:ext uri="{FF2B5EF4-FFF2-40B4-BE49-F238E27FC236}">
                  <a16:creationId xmlns:a16="http://schemas.microsoft.com/office/drawing/2014/main" id="{4CDE7535-9041-CE48-94F6-862A62FC64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5225" y="3738983"/>
              <a:ext cx="193039" cy="153943"/>
            </a:xfrm>
            <a:custGeom>
              <a:avLst/>
              <a:gdLst/>
              <a:ahLst/>
              <a:cxnLst>
                <a:cxn ang="0">
                  <a:pos x="73" y="52"/>
                </a:cxn>
                <a:cxn ang="0">
                  <a:pos x="67" y="58"/>
                </a:cxn>
                <a:cxn ang="0">
                  <a:pos x="7" y="58"/>
                </a:cxn>
                <a:cxn ang="0">
                  <a:pos x="0" y="52"/>
                </a:cxn>
                <a:cxn ang="0">
                  <a:pos x="0" y="6"/>
                </a:cxn>
                <a:cxn ang="0">
                  <a:pos x="7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52"/>
                </a:cxn>
                <a:cxn ang="0">
                  <a:pos x="7" y="4"/>
                </a:cxn>
                <a:cxn ang="0">
                  <a:pos x="5" y="6"/>
                </a:cxn>
                <a:cxn ang="0">
                  <a:pos x="5" y="52"/>
                </a:cxn>
                <a:cxn ang="0">
                  <a:pos x="7" y="53"/>
                </a:cxn>
                <a:cxn ang="0">
                  <a:pos x="67" y="53"/>
                </a:cxn>
                <a:cxn ang="0">
                  <a:pos x="68" y="52"/>
                </a:cxn>
                <a:cxn ang="0">
                  <a:pos x="68" y="6"/>
                </a:cxn>
                <a:cxn ang="0">
                  <a:pos x="67" y="4"/>
                </a:cxn>
                <a:cxn ang="0">
                  <a:pos x="7" y="4"/>
                </a:cxn>
                <a:cxn ang="0">
                  <a:pos x="17" y="24"/>
                </a:cxn>
                <a:cxn ang="0">
                  <a:pos x="10" y="17"/>
                </a:cxn>
                <a:cxn ang="0">
                  <a:pos x="17" y="9"/>
                </a:cxn>
                <a:cxn ang="0">
                  <a:pos x="25" y="17"/>
                </a:cxn>
                <a:cxn ang="0">
                  <a:pos x="17" y="24"/>
                </a:cxn>
                <a:cxn ang="0">
                  <a:pos x="64" y="48"/>
                </a:cxn>
                <a:cxn ang="0">
                  <a:pos x="10" y="48"/>
                </a:cxn>
                <a:cxn ang="0">
                  <a:pos x="10" y="41"/>
                </a:cxn>
                <a:cxn ang="0">
                  <a:pos x="22" y="29"/>
                </a:cxn>
                <a:cxn ang="0">
                  <a:pos x="28" y="35"/>
                </a:cxn>
                <a:cxn ang="0">
                  <a:pos x="48" y="15"/>
                </a:cxn>
                <a:cxn ang="0">
                  <a:pos x="64" y="31"/>
                </a:cxn>
                <a:cxn ang="0">
                  <a:pos x="64" y="48"/>
                </a:cxn>
              </a:cxnLst>
              <a:rect l="0" t="0" r="r" b="b"/>
              <a:pathLst>
                <a:path w="73" h="58">
                  <a:moveTo>
                    <a:pt x="73" y="52"/>
                  </a:moveTo>
                  <a:cubicBezTo>
                    <a:pt x="73" y="55"/>
                    <a:pt x="71" y="58"/>
                    <a:pt x="67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3" y="58"/>
                    <a:pt x="0" y="55"/>
                    <a:pt x="0" y="5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1" y="0"/>
                    <a:pt x="73" y="2"/>
                    <a:pt x="73" y="6"/>
                  </a:cubicBezTo>
                  <a:lnTo>
                    <a:pt x="73" y="52"/>
                  </a:lnTo>
                  <a:close/>
                  <a:moveTo>
                    <a:pt x="7" y="4"/>
                  </a:moveTo>
                  <a:cubicBezTo>
                    <a:pt x="6" y="4"/>
                    <a:pt x="5" y="5"/>
                    <a:pt x="5" y="6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2"/>
                    <a:pt x="6" y="53"/>
                    <a:pt x="7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8" y="53"/>
                    <a:pt x="68" y="52"/>
                    <a:pt x="68" y="5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8" y="5"/>
                    <a:pt x="68" y="4"/>
                    <a:pt x="67" y="4"/>
                  </a:cubicBezTo>
                  <a:lnTo>
                    <a:pt x="7" y="4"/>
                  </a:lnTo>
                  <a:close/>
                  <a:moveTo>
                    <a:pt x="17" y="24"/>
                  </a:moveTo>
                  <a:cubicBezTo>
                    <a:pt x="13" y="24"/>
                    <a:pt x="10" y="21"/>
                    <a:pt x="10" y="17"/>
                  </a:cubicBezTo>
                  <a:cubicBezTo>
                    <a:pt x="10" y="13"/>
                    <a:pt x="13" y="9"/>
                    <a:pt x="17" y="9"/>
                  </a:cubicBezTo>
                  <a:cubicBezTo>
                    <a:pt x="21" y="9"/>
                    <a:pt x="25" y="13"/>
                    <a:pt x="25" y="17"/>
                  </a:cubicBezTo>
                  <a:cubicBezTo>
                    <a:pt x="25" y="21"/>
                    <a:pt x="21" y="24"/>
                    <a:pt x="17" y="24"/>
                  </a:cubicBezTo>
                  <a:close/>
                  <a:moveTo>
                    <a:pt x="64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64" y="31"/>
                    <a:pt x="64" y="31"/>
                    <a:pt x="64" y="31"/>
                  </a:cubicBezTo>
                  <a:lnTo>
                    <a:pt x="64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7" name="Group 40" descr="Яйця">
            <a:extLst>
              <a:ext uri="{FF2B5EF4-FFF2-40B4-BE49-F238E27FC236}">
                <a16:creationId xmlns:a16="http://schemas.microsoft.com/office/drawing/2014/main" id="{DF529922-157C-714D-81DA-84EA4FCB762D}"/>
              </a:ext>
            </a:extLst>
          </p:cNvPr>
          <p:cNvGrpSpPr/>
          <p:nvPr/>
        </p:nvGrpSpPr>
        <p:grpSpPr>
          <a:xfrm>
            <a:off x="9537720" y="1822753"/>
            <a:ext cx="1632628" cy="1049867"/>
            <a:chOff x="4343400" y="1854885"/>
            <a:chExt cx="457200" cy="457200"/>
          </a:xfrm>
        </p:grpSpPr>
        <p:sp>
          <p:nvSpPr>
            <p:cNvPr id="39" name="Oval 42">
              <a:extLst>
                <a:ext uri="{FF2B5EF4-FFF2-40B4-BE49-F238E27FC236}">
                  <a16:creationId xmlns:a16="http://schemas.microsoft.com/office/drawing/2014/main" id="{A25B7585-9597-604D-8F24-83EE257D15C1}"/>
                </a:ext>
              </a:extLst>
            </p:cNvPr>
            <p:cNvSpPr/>
            <p:nvPr/>
          </p:nvSpPr>
          <p:spPr>
            <a:xfrm>
              <a:off x="4343400" y="1854885"/>
              <a:ext cx="457200" cy="457200"/>
            </a:xfrm>
            <a:prstGeom prst="ellipse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Oval 43">
              <a:extLst>
                <a:ext uri="{FF2B5EF4-FFF2-40B4-BE49-F238E27FC236}">
                  <a16:creationId xmlns:a16="http://schemas.microsoft.com/office/drawing/2014/main" id="{1BE87A02-F9A0-C049-8D7B-6729B8C2262E}"/>
                </a:ext>
              </a:extLst>
            </p:cNvPr>
            <p:cNvSpPr/>
            <p:nvPr/>
          </p:nvSpPr>
          <p:spPr>
            <a:xfrm>
              <a:off x="4408030" y="1919516"/>
              <a:ext cx="327939" cy="327939"/>
            </a:xfrm>
            <a:prstGeom prst="ellipse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uk-UA" dirty="0">
                  <a:cs typeface="+mn-ea"/>
                  <a:sym typeface="+mn-lt"/>
                </a:rPr>
                <a:t>Яйця</a:t>
              </a:r>
              <a:endParaRPr dirty="0">
                <a:cs typeface="+mn-ea"/>
                <a:sym typeface="+mn-lt"/>
              </a:endParaRPr>
            </a:p>
          </p:txBody>
        </p:sp>
      </p:grpSp>
      <p:grpSp>
        <p:nvGrpSpPr>
          <p:cNvPr id="41" name="Group 44">
            <a:extLst>
              <a:ext uri="{FF2B5EF4-FFF2-40B4-BE49-F238E27FC236}">
                <a16:creationId xmlns:a16="http://schemas.microsoft.com/office/drawing/2014/main" id="{24F36F4F-3B5D-104E-AA52-AA1ED07E6BDE}"/>
              </a:ext>
            </a:extLst>
          </p:cNvPr>
          <p:cNvGrpSpPr/>
          <p:nvPr/>
        </p:nvGrpSpPr>
        <p:grpSpPr>
          <a:xfrm flipH="1">
            <a:off x="9537720" y="2847220"/>
            <a:ext cx="1547259" cy="1949967"/>
            <a:chOff x="3171825" y="2459015"/>
            <a:chExt cx="1219200" cy="1536522"/>
          </a:xfrm>
        </p:grpSpPr>
        <p:sp>
          <p:nvSpPr>
            <p:cNvPr id="42" name="Freeform: Shape 45">
              <a:extLst>
                <a:ext uri="{FF2B5EF4-FFF2-40B4-BE49-F238E27FC236}">
                  <a16:creationId xmlns:a16="http://schemas.microsoft.com/office/drawing/2014/main" id="{D9CB586B-89BF-F04B-99E9-F07007216E6C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1825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5">
                <a:alpha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" name="Freeform: Shape 46">
              <a:extLst>
                <a:ext uri="{FF2B5EF4-FFF2-40B4-BE49-F238E27FC236}">
                  <a16:creationId xmlns:a16="http://schemas.microsoft.com/office/drawing/2014/main" id="{FD90023B-B6A0-FA4A-8A42-D161C84F7A93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5225" y="3738983"/>
              <a:ext cx="193039" cy="153943"/>
            </a:xfrm>
            <a:custGeom>
              <a:avLst/>
              <a:gdLst/>
              <a:ahLst/>
              <a:cxnLst>
                <a:cxn ang="0">
                  <a:pos x="73" y="52"/>
                </a:cxn>
                <a:cxn ang="0">
                  <a:pos x="67" y="58"/>
                </a:cxn>
                <a:cxn ang="0">
                  <a:pos x="7" y="58"/>
                </a:cxn>
                <a:cxn ang="0">
                  <a:pos x="0" y="52"/>
                </a:cxn>
                <a:cxn ang="0">
                  <a:pos x="0" y="6"/>
                </a:cxn>
                <a:cxn ang="0">
                  <a:pos x="7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52"/>
                </a:cxn>
                <a:cxn ang="0">
                  <a:pos x="7" y="4"/>
                </a:cxn>
                <a:cxn ang="0">
                  <a:pos x="5" y="6"/>
                </a:cxn>
                <a:cxn ang="0">
                  <a:pos x="5" y="52"/>
                </a:cxn>
                <a:cxn ang="0">
                  <a:pos x="7" y="53"/>
                </a:cxn>
                <a:cxn ang="0">
                  <a:pos x="67" y="53"/>
                </a:cxn>
                <a:cxn ang="0">
                  <a:pos x="68" y="52"/>
                </a:cxn>
                <a:cxn ang="0">
                  <a:pos x="68" y="6"/>
                </a:cxn>
                <a:cxn ang="0">
                  <a:pos x="67" y="4"/>
                </a:cxn>
                <a:cxn ang="0">
                  <a:pos x="7" y="4"/>
                </a:cxn>
                <a:cxn ang="0">
                  <a:pos x="17" y="24"/>
                </a:cxn>
                <a:cxn ang="0">
                  <a:pos x="10" y="17"/>
                </a:cxn>
                <a:cxn ang="0">
                  <a:pos x="17" y="9"/>
                </a:cxn>
                <a:cxn ang="0">
                  <a:pos x="25" y="17"/>
                </a:cxn>
                <a:cxn ang="0">
                  <a:pos x="17" y="24"/>
                </a:cxn>
                <a:cxn ang="0">
                  <a:pos x="64" y="48"/>
                </a:cxn>
                <a:cxn ang="0">
                  <a:pos x="10" y="48"/>
                </a:cxn>
                <a:cxn ang="0">
                  <a:pos x="10" y="41"/>
                </a:cxn>
                <a:cxn ang="0">
                  <a:pos x="22" y="29"/>
                </a:cxn>
                <a:cxn ang="0">
                  <a:pos x="28" y="35"/>
                </a:cxn>
                <a:cxn ang="0">
                  <a:pos x="48" y="15"/>
                </a:cxn>
                <a:cxn ang="0">
                  <a:pos x="64" y="31"/>
                </a:cxn>
                <a:cxn ang="0">
                  <a:pos x="64" y="48"/>
                </a:cxn>
              </a:cxnLst>
              <a:rect l="0" t="0" r="r" b="b"/>
              <a:pathLst>
                <a:path w="73" h="58">
                  <a:moveTo>
                    <a:pt x="73" y="52"/>
                  </a:moveTo>
                  <a:cubicBezTo>
                    <a:pt x="73" y="55"/>
                    <a:pt x="71" y="58"/>
                    <a:pt x="67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3" y="58"/>
                    <a:pt x="0" y="55"/>
                    <a:pt x="0" y="5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1" y="0"/>
                    <a:pt x="73" y="2"/>
                    <a:pt x="73" y="6"/>
                  </a:cubicBezTo>
                  <a:lnTo>
                    <a:pt x="73" y="52"/>
                  </a:lnTo>
                  <a:close/>
                  <a:moveTo>
                    <a:pt x="7" y="4"/>
                  </a:moveTo>
                  <a:cubicBezTo>
                    <a:pt x="6" y="4"/>
                    <a:pt x="5" y="5"/>
                    <a:pt x="5" y="6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2"/>
                    <a:pt x="6" y="53"/>
                    <a:pt x="7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8" y="53"/>
                    <a:pt x="68" y="52"/>
                    <a:pt x="68" y="5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8" y="5"/>
                    <a:pt x="68" y="4"/>
                    <a:pt x="67" y="4"/>
                  </a:cubicBezTo>
                  <a:lnTo>
                    <a:pt x="7" y="4"/>
                  </a:lnTo>
                  <a:close/>
                  <a:moveTo>
                    <a:pt x="17" y="24"/>
                  </a:moveTo>
                  <a:cubicBezTo>
                    <a:pt x="13" y="24"/>
                    <a:pt x="10" y="21"/>
                    <a:pt x="10" y="17"/>
                  </a:cubicBezTo>
                  <a:cubicBezTo>
                    <a:pt x="10" y="13"/>
                    <a:pt x="13" y="9"/>
                    <a:pt x="17" y="9"/>
                  </a:cubicBezTo>
                  <a:cubicBezTo>
                    <a:pt x="21" y="9"/>
                    <a:pt x="25" y="13"/>
                    <a:pt x="25" y="17"/>
                  </a:cubicBezTo>
                  <a:cubicBezTo>
                    <a:pt x="25" y="21"/>
                    <a:pt x="21" y="24"/>
                    <a:pt x="17" y="24"/>
                  </a:cubicBezTo>
                  <a:close/>
                  <a:moveTo>
                    <a:pt x="64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64" y="31"/>
                    <a:pt x="64" y="31"/>
                    <a:pt x="64" y="31"/>
                  </a:cubicBezTo>
                  <a:lnTo>
                    <a:pt x="64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45" name="TextBox 49">
            <a:extLst>
              <a:ext uri="{FF2B5EF4-FFF2-40B4-BE49-F238E27FC236}">
                <a16:creationId xmlns:a16="http://schemas.microsoft.com/office/drawing/2014/main" id="{108ECC95-6066-4747-B120-A12EC72C6F10}"/>
              </a:ext>
            </a:extLst>
          </p:cNvPr>
          <p:cNvSpPr txBox="1"/>
          <p:nvPr/>
        </p:nvSpPr>
        <p:spPr>
          <a:xfrm>
            <a:off x="1064335" y="4797187"/>
            <a:ext cx="1710570" cy="792908"/>
          </a:xfrm>
          <a:prstGeom prst="rect">
            <a:avLst/>
          </a:prstGeom>
          <a:noFill/>
        </p:spPr>
        <p:txBody>
          <a:bodyPr wrap="none" lIns="0" tIns="0" rIns="0" bIns="0" anchor="ctr" anchorCtr="1">
            <a:normAutofit/>
          </a:bodyPr>
          <a:lstStyle/>
          <a:p>
            <a:pPr algn="ctr"/>
            <a:r>
              <a:rPr lang="uk-UA" altLang="zh-CN" b="1" dirty="0">
                <a:solidFill>
                  <a:schemeClr val="accent1">
                    <a:lumMod val="100000"/>
                  </a:schemeClr>
                </a:solidFill>
                <a:cs typeface="+mn-ea"/>
                <a:sym typeface="+mn-lt"/>
              </a:rPr>
              <a:t>Відварити м</a:t>
            </a:r>
            <a:r>
              <a:rPr lang="en-US" altLang="zh-CN" b="1" dirty="0">
                <a:solidFill>
                  <a:schemeClr val="accent1">
                    <a:lumMod val="100000"/>
                  </a:schemeClr>
                </a:solidFill>
                <a:cs typeface="+mn-ea"/>
                <a:sym typeface="+mn-lt"/>
              </a:rPr>
              <a:t>’</a:t>
            </a:r>
            <a:r>
              <a:rPr lang="uk-UA" altLang="zh-CN" b="1" dirty="0">
                <a:solidFill>
                  <a:schemeClr val="accent1">
                    <a:lumMod val="100000"/>
                  </a:schemeClr>
                </a:solidFill>
                <a:cs typeface="+mn-ea"/>
                <a:sym typeface="+mn-lt"/>
              </a:rPr>
              <a:t>ясо курки</a:t>
            </a:r>
            <a:endParaRPr lang="zh-CN" altLang="en-US" b="1" dirty="0">
              <a:solidFill>
                <a:schemeClr val="accent1">
                  <a:lumMod val="10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47" name="Group 68">
            <a:extLst>
              <a:ext uri="{FF2B5EF4-FFF2-40B4-BE49-F238E27FC236}">
                <a16:creationId xmlns:a16="http://schemas.microsoft.com/office/drawing/2014/main" id="{74CACE81-2F63-D24B-B553-AB8D48C430F5}"/>
              </a:ext>
            </a:extLst>
          </p:cNvPr>
          <p:cNvGrpSpPr/>
          <p:nvPr/>
        </p:nvGrpSpPr>
        <p:grpSpPr>
          <a:xfrm>
            <a:off x="3237356" y="5165889"/>
            <a:ext cx="1657817" cy="685236"/>
            <a:chOff x="3172010" y="4845375"/>
            <a:chExt cx="1723164" cy="891450"/>
          </a:xfrm>
        </p:grpSpPr>
        <p:sp>
          <p:nvSpPr>
            <p:cNvPr id="48" name="TextBox 52">
              <a:extLst>
                <a:ext uri="{FF2B5EF4-FFF2-40B4-BE49-F238E27FC236}">
                  <a16:creationId xmlns:a16="http://schemas.microsoft.com/office/drawing/2014/main" id="{C7F2AE0E-136B-DB49-981C-B5DAA42D8145}"/>
                </a:ext>
              </a:extLst>
            </p:cNvPr>
            <p:cNvSpPr txBox="1"/>
            <p:nvPr/>
          </p:nvSpPr>
          <p:spPr>
            <a:xfrm>
              <a:off x="3275140" y="4845375"/>
              <a:ext cx="1620034" cy="467931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 fontScale="77500" lnSpcReduction="20000"/>
            </a:bodyPr>
            <a:lstStyle/>
            <a:p>
              <a:pPr algn="ctr"/>
              <a:r>
                <a:rPr lang="uk-UA" altLang="zh-CN" b="1" dirty="0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Зварити картоплю в</a:t>
              </a:r>
            </a:p>
            <a:p>
              <a:pPr algn="ctr"/>
              <a:r>
                <a:rPr lang="uk-UA" altLang="zh-CN" b="1" dirty="0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«мундирі»</a:t>
              </a:r>
              <a:endParaRPr lang="zh-CN" altLang="en-US" b="1" dirty="0">
                <a:solidFill>
                  <a:schemeClr val="accent2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9" name="TextBox 53">
              <a:extLst>
                <a:ext uri="{FF2B5EF4-FFF2-40B4-BE49-F238E27FC236}">
                  <a16:creationId xmlns:a16="http://schemas.microsoft.com/office/drawing/2014/main" id="{6F5DD0EB-05AA-934E-A5D1-7B81C5B3F078}"/>
                </a:ext>
              </a:extLst>
            </p:cNvPr>
            <p:cNvSpPr txBox="1">
              <a:spLocks/>
            </p:cNvSpPr>
            <p:nvPr/>
          </p:nvSpPr>
          <p:spPr>
            <a:xfrm>
              <a:off x="3172010" y="5150817"/>
              <a:ext cx="1620033" cy="586008"/>
            </a:xfrm>
            <a:prstGeom prst="rect">
              <a:avLst/>
            </a:prstGeom>
          </p:spPr>
          <p:txBody>
            <a:bodyPr vert="horz" wrap="square" lIns="0" tIns="0" rIns="0" bIns="0" anchor="ctr" anchorCtr="1">
              <a:no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. </a:t>
              </a:r>
              <a:b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b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0" name="Group 69">
            <a:extLst>
              <a:ext uri="{FF2B5EF4-FFF2-40B4-BE49-F238E27FC236}">
                <a16:creationId xmlns:a16="http://schemas.microsoft.com/office/drawing/2014/main" id="{C77AF43E-E00B-C14E-808B-CF65F354E918}"/>
              </a:ext>
            </a:extLst>
          </p:cNvPr>
          <p:cNvGrpSpPr/>
          <p:nvPr/>
        </p:nvGrpSpPr>
        <p:grpSpPr>
          <a:xfrm>
            <a:off x="5279685" y="4920197"/>
            <a:ext cx="1632628" cy="930928"/>
            <a:chOff x="5279685" y="4805897"/>
            <a:chExt cx="1632628" cy="930928"/>
          </a:xfrm>
        </p:grpSpPr>
        <p:sp>
          <p:nvSpPr>
            <p:cNvPr id="51" name="TextBox 55">
              <a:extLst>
                <a:ext uri="{FF2B5EF4-FFF2-40B4-BE49-F238E27FC236}">
                  <a16:creationId xmlns:a16="http://schemas.microsoft.com/office/drawing/2014/main" id="{08524556-A9A8-D142-A96A-DAFF189696AF}"/>
                </a:ext>
              </a:extLst>
            </p:cNvPr>
            <p:cNvSpPr txBox="1"/>
            <p:nvPr/>
          </p:nvSpPr>
          <p:spPr>
            <a:xfrm>
              <a:off x="5279685" y="4805897"/>
              <a:ext cx="1632628" cy="901457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uk-UA" altLang="zh-CN" b="1" dirty="0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Мариновані, солоні</a:t>
              </a:r>
            </a:p>
            <a:p>
              <a:pPr algn="ctr"/>
              <a:r>
                <a:rPr lang="uk-UA" altLang="zh-CN" b="1" dirty="0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 чи свіжі огірки</a:t>
              </a:r>
              <a:endParaRPr lang="zh-CN" altLang="en-US" b="1" dirty="0">
                <a:solidFill>
                  <a:schemeClr val="accent3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2" name="TextBox 56">
              <a:extLst>
                <a:ext uri="{FF2B5EF4-FFF2-40B4-BE49-F238E27FC236}">
                  <a16:creationId xmlns:a16="http://schemas.microsoft.com/office/drawing/2014/main" id="{72C33E5D-0FB5-C34F-8C2B-111D8A825F55}"/>
                </a:ext>
              </a:extLst>
            </p:cNvPr>
            <p:cNvSpPr txBox="1">
              <a:spLocks/>
            </p:cNvSpPr>
            <p:nvPr/>
          </p:nvSpPr>
          <p:spPr>
            <a:xfrm>
              <a:off x="5279685" y="5150817"/>
              <a:ext cx="1620033" cy="586008"/>
            </a:xfrm>
            <a:prstGeom prst="rect">
              <a:avLst/>
            </a:prstGeom>
          </p:spPr>
          <p:txBody>
            <a:bodyPr vert="horz" wrap="square" lIns="0" tIns="0" rIns="0" bIns="0" anchor="ctr" anchorCtr="1">
              <a:noAutofit/>
            </a:bodyPr>
            <a:lstStyle/>
            <a:p>
              <a:pPr>
                <a:lnSpc>
                  <a:spcPct val="120000"/>
                </a:lnSpc>
              </a:pPr>
              <a:b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b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54" name="TextBox 58">
            <a:extLst>
              <a:ext uri="{FF2B5EF4-FFF2-40B4-BE49-F238E27FC236}">
                <a16:creationId xmlns:a16="http://schemas.microsoft.com/office/drawing/2014/main" id="{6A3C9776-F048-A347-8734-ACABE80368DE}"/>
              </a:ext>
            </a:extLst>
          </p:cNvPr>
          <p:cNvSpPr txBox="1"/>
          <p:nvPr/>
        </p:nvSpPr>
        <p:spPr>
          <a:xfrm>
            <a:off x="7374765" y="4905736"/>
            <a:ext cx="1632628" cy="684359"/>
          </a:xfrm>
          <a:prstGeom prst="rect">
            <a:avLst/>
          </a:prstGeom>
          <a:noFill/>
        </p:spPr>
        <p:txBody>
          <a:bodyPr wrap="none" lIns="0" tIns="0" rIns="0" bIns="0" anchor="ctr" anchorCtr="1">
            <a:normAutofit/>
          </a:bodyPr>
          <a:lstStyle/>
          <a:p>
            <a:pPr algn="ctr"/>
            <a:r>
              <a:rPr lang="uk-UA" altLang="zh-CN" b="1" dirty="0">
                <a:solidFill>
                  <a:schemeClr val="accent4">
                    <a:lumMod val="100000"/>
                  </a:schemeClr>
                </a:solidFill>
                <a:cs typeface="+mn-ea"/>
                <a:sym typeface="+mn-lt"/>
              </a:rPr>
              <a:t>Варена морква</a:t>
            </a:r>
            <a:endParaRPr lang="zh-CN" altLang="en-US" b="1" dirty="0">
              <a:solidFill>
                <a:schemeClr val="accent4">
                  <a:lumMod val="10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7" name="TextBox 61">
            <a:extLst>
              <a:ext uri="{FF2B5EF4-FFF2-40B4-BE49-F238E27FC236}">
                <a16:creationId xmlns:a16="http://schemas.microsoft.com/office/drawing/2014/main" id="{6376FAB9-E5FA-8349-B718-276D0FF70620}"/>
              </a:ext>
            </a:extLst>
          </p:cNvPr>
          <p:cNvSpPr txBox="1"/>
          <p:nvPr/>
        </p:nvSpPr>
        <p:spPr>
          <a:xfrm>
            <a:off x="9495034" y="5033913"/>
            <a:ext cx="1632628" cy="491663"/>
          </a:xfrm>
          <a:prstGeom prst="rect">
            <a:avLst/>
          </a:prstGeom>
          <a:noFill/>
        </p:spPr>
        <p:txBody>
          <a:bodyPr wrap="none" lIns="0" tIns="0" rIns="0" bIns="0" anchor="ctr" anchorCtr="1">
            <a:normAutofit/>
          </a:bodyPr>
          <a:lstStyle/>
          <a:p>
            <a:pPr algn="ctr"/>
            <a:r>
              <a:rPr lang="uk-UA" altLang="zh-CN" b="1" dirty="0">
                <a:solidFill>
                  <a:schemeClr val="accent5">
                    <a:lumMod val="100000"/>
                  </a:schemeClr>
                </a:solidFill>
                <a:cs typeface="+mn-ea"/>
                <a:sym typeface="+mn-lt"/>
              </a:rPr>
              <a:t>Варені яйця</a:t>
            </a:r>
            <a:endParaRPr lang="zh-CN" altLang="en-US" b="1" dirty="0">
              <a:solidFill>
                <a:schemeClr val="accent5">
                  <a:lumMod val="10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56460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ABC6E3-79F0-4933-B3D9-71C62795B5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b="1" dirty="0"/>
              <a:t>Компоненти салату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2E9FFA13-A3EB-4FF0-8882-050EF0E4E6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06631"/>
            <a:ext cx="10515600" cy="4970332"/>
          </a:xfrm>
        </p:spPr>
        <p:txBody>
          <a:bodyPr/>
          <a:lstStyle/>
          <a:p>
            <a:r>
              <a:rPr lang="uk-UA" dirty="0"/>
              <a:t>Інгредієнти: картопля - 300 г, морква - 150 г, огірок - 300 г, ковбаса варена - 350 г, горошок - 200 г, яйця курячі - 2 шт., цибуля зелена, майонез – 200 г і сіль - за смаком.</a:t>
            </a:r>
          </a:p>
          <a:p>
            <a:r>
              <a:rPr lang="uk-UA" dirty="0">
                <a:hlinkClick r:id="rId3"/>
              </a:rPr>
              <a:t>Для початку потрібно</a:t>
            </a:r>
            <a:r>
              <a:rPr lang="uk-UA" dirty="0"/>
              <a:t> зварити картоплю, моркву, яйця. Всі остудити і очистити.  Картоплю, моркву і огірок нарізати на маленькі кубики. Додати горошок. Нарізати на маленькі кубики ковбасу і яйця. Додати цибулю, майонез, сіль і перемішати.</a:t>
            </a:r>
          </a:p>
          <a:p>
            <a:br>
              <a:rPr lang="uk-UA" dirty="0"/>
            </a:br>
            <a:endParaRPr lang="uk-UA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11DD2AB-52E6-4EB7-A618-7FCB2A2BA6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56775" y="4138391"/>
            <a:ext cx="2857500" cy="26607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F368BF6-A0E5-4611-B0D0-84D26C7B2D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23548" y="4138391"/>
            <a:ext cx="4598709" cy="26607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596085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71EB3F-3C17-4E1E-9B94-7B94C88F8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k-UA" sz="3200" b="1" dirty="0">
                <a:latin typeface="Monotype Corsiva" panose="03010101010201010101" pitchFamily="66" charset="0"/>
              </a:rPr>
              <a:t>Інгредієнти салату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F6E5DFF3-4874-4586-B8F9-25B144CEE3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59497"/>
            <a:ext cx="10515600" cy="5017466"/>
          </a:xfrm>
        </p:spPr>
        <p:txBody>
          <a:bodyPr/>
          <a:lstStyle/>
          <a:p>
            <a:r>
              <a:rPr lang="uk-UA" dirty="0"/>
              <a:t>картопля - </a:t>
            </a:r>
            <a:r>
              <a:rPr lang="uk-UA" dirty="0">
                <a:solidFill>
                  <a:srgbClr val="FFC000"/>
                </a:solidFill>
              </a:rPr>
              <a:t>300 г</a:t>
            </a:r>
            <a:r>
              <a:rPr lang="uk-UA" dirty="0"/>
              <a:t>, морква - </a:t>
            </a:r>
            <a:r>
              <a:rPr lang="uk-UA" dirty="0">
                <a:solidFill>
                  <a:srgbClr val="FFC000"/>
                </a:solidFill>
              </a:rPr>
              <a:t>150 г</a:t>
            </a:r>
            <a:r>
              <a:rPr lang="uk-UA" dirty="0"/>
              <a:t>, огірок - </a:t>
            </a:r>
            <a:r>
              <a:rPr lang="uk-UA" dirty="0">
                <a:solidFill>
                  <a:srgbClr val="FFC000"/>
                </a:solidFill>
              </a:rPr>
              <a:t>300 г</a:t>
            </a:r>
            <a:r>
              <a:rPr lang="uk-UA" dirty="0"/>
              <a:t>, ковбаса варена - </a:t>
            </a:r>
            <a:r>
              <a:rPr lang="uk-UA" dirty="0">
                <a:solidFill>
                  <a:srgbClr val="FFC000"/>
                </a:solidFill>
              </a:rPr>
              <a:t>350</a:t>
            </a:r>
            <a:r>
              <a:rPr lang="uk-UA" dirty="0"/>
              <a:t> </a:t>
            </a:r>
            <a:r>
              <a:rPr lang="uk-UA" dirty="0">
                <a:solidFill>
                  <a:srgbClr val="FFC000"/>
                </a:solidFill>
              </a:rPr>
              <a:t>г</a:t>
            </a:r>
            <a:r>
              <a:rPr lang="uk-UA" dirty="0"/>
              <a:t>, горошок - </a:t>
            </a:r>
            <a:r>
              <a:rPr lang="uk-UA" dirty="0">
                <a:solidFill>
                  <a:srgbClr val="FFC000"/>
                </a:solidFill>
              </a:rPr>
              <a:t>200 г</a:t>
            </a:r>
            <a:r>
              <a:rPr lang="uk-UA" dirty="0"/>
              <a:t>, яйця курячі - 2 шт. </a:t>
            </a:r>
            <a:r>
              <a:rPr lang="uk-UA" dirty="0">
                <a:solidFill>
                  <a:srgbClr val="FFC000"/>
                </a:solidFill>
              </a:rPr>
              <a:t>130 г</a:t>
            </a:r>
            <a:r>
              <a:rPr lang="uk-UA" dirty="0"/>
              <a:t>, майонез – </a:t>
            </a:r>
            <a:r>
              <a:rPr lang="uk-UA" dirty="0">
                <a:solidFill>
                  <a:srgbClr val="FFC000"/>
                </a:solidFill>
              </a:rPr>
              <a:t>200 г</a:t>
            </a:r>
            <a:r>
              <a:rPr lang="uk-UA" dirty="0"/>
              <a:t>,  цибуля зелена  і сіль - за смаком.</a:t>
            </a:r>
          </a:p>
          <a:p>
            <a:r>
              <a:rPr lang="uk-UA" dirty="0"/>
              <a:t>Визначте масу суміші основних компонентів салату.</a:t>
            </a:r>
          </a:p>
          <a:p>
            <a:r>
              <a:rPr lang="uk-UA" dirty="0"/>
              <a:t>Визначте масову частку кожного компоненту салату.</a:t>
            </a:r>
          </a:p>
          <a:p>
            <a:r>
              <a:rPr lang="uk-UA" dirty="0"/>
              <a:t>Оформіть роботу за прикладом.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54C5CBE-6BCC-436D-BA2F-38CADA5AD6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5998" y="3917864"/>
            <a:ext cx="7706012" cy="28105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9D23F5C-6FBA-4408-B300-9939C247BA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509927">
            <a:off x="8679979" y="3233058"/>
            <a:ext cx="2785853" cy="17821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926358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57BADB-DA78-43AF-98A6-A73EAC9FDA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77175"/>
          </a:xfrm>
        </p:spPr>
        <p:txBody>
          <a:bodyPr>
            <a:normAutofit/>
          </a:bodyPr>
          <a:lstStyle/>
          <a:p>
            <a:pPr algn="ctr"/>
            <a:r>
              <a:rPr lang="uk-UA" b="1" dirty="0"/>
              <a:t>Напишіть висновок роботи</a:t>
            </a:r>
          </a:p>
        </p:txBody>
      </p:sp>
      <p:pic>
        <p:nvPicPr>
          <p:cNvPr id="4" name="Місце для вмісту 3">
            <a:extLst>
              <a:ext uri="{FF2B5EF4-FFF2-40B4-BE49-F238E27FC236}">
                <a16:creationId xmlns:a16="http://schemas.microsoft.com/office/drawing/2014/main" id="{82E862E8-367A-4EA4-B71D-EA3B94F05E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16636" y="1599382"/>
            <a:ext cx="4351338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18860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391</Words>
  <Application>Microsoft Office PowerPoint</Application>
  <PresentationFormat>Широкий екран</PresentationFormat>
  <Paragraphs>38</Paragraphs>
  <Slides>7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4" baseType="lpstr">
      <vt:lpstr>等线</vt:lpstr>
      <vt:lpstr>Arial</vt:lpstr>
      <vt:lpstr>Calibri</vt:lpstr>
      <vt:lpstr>Calibri Light</vt:lpstr>
      <vt:lpstr>Monotype Corsiva</vt:lpstr>
      <vt:lpstr>Times New Roman</vt:lpstr>
      <vt:lpstr>Тема Office</vt:lpstr>
      <vt:lpstr>Навчальне дослідження  Математичне моделювання: створення алгоритму обчислення мас, об’ємів і масових часток компонентів у сумішах.</vt:lpstr>
      <vt:lpstr>Масова частка компонентів у суміші</vt:lpstr>
      <vt:lpstr>Мета дослідження: Провести математичне моделювання для визначення масових часток інгредієнтів у страві. Застосувати математичні формули для розрахунку маси, об'єму та масових часток компонентів суміші, щоб зрозуміти, як співвідношення інгредієнтів впливає на загальну структуру та характеристики страви.</vt:lpstr>
      <vt:lpstr>Салат «Олів’є»</vt:lpstr>
      <vt:lpstr>Компоненти салату</vt:lpstr>
      <vt:lpstr>Інгредієнти салату</vt:lpstr>
      <vt:lpstr>Напишіть висновок роботи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Марина Маркасьян</dc:creator>
  <cp:lastModifiedBy>Заводіна Тетяна Сергіївна</cp:lastModifiedBy>
  <cp:revision>16</cp:revision>
  <dcterms:created xsi:type="dcterms:W3CDTF">2023-02-10T15:18:57Z</dcterms:created>
  <dcterms:modified xsi:type="dcterms:W3CDTF">2025-08-11T12:15:51Z</dcterms:modified>
</cp:coreProperties>
</file>