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8" r:id="rId3"/>
    <p:sldId id="262" r:id="rId4"/>
    <p:sldId id="264" r:id="rId5"/>
    <p:sldId id="265" r:id="rId6"/>
    <p:sldId id="266" r:id="rId7"/>
    <p:sldId id="267" r:id="rId8"/>
    <p:sldId id="259" r:id="rId9"/>
    <p:sldId id="261" r:id="rId10"/>
    <p:sldId id="269" r:id="rId11"/>
    <p:sldId id="257" r:id="rId12"/>
    <p:sldId id="258" r:id="rId13"/>
    <p:sldId id="270" r:id="rId14"/>
    <p:sldId id="271" r:id="rId15"/>
    <p:sldId id="263" r:id="rId16"/>
    <p:sldId id="273" r:id="rId17"/>
    <p:sldId id="275" r:id="rId18"/>
    <p:sldId id="276" r:id="rId19"/>
    <p:sldId id="277" r:id="rId20"/>
    <p:sldId id="27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&#1087;&#1088;&#1072;&#1074;&#1080;&#1083;&#1072;%20&#1087;&#1086;&#1074;&#1077;&#1076;&#1110;&#1085;&#1082;&#1080;%207%20&#1082;&#1083;&#1072;&#1089;.pptx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209862"/>
            <a:ext cx="11944350" cy="629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503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863" y="194872"/>
            <a:ext cx="6588177" cy="379641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960" y="3538928"/>
            <a:ext cx="5216578" cy="33190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8183" y="533944"/>
            <a:ext cx="5156616" cy="455864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0" y="5243729"/>
            <a:ext cx="6096000" cy="1384995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Arial" panose="020B0604020202020204" pitchFamily="34" charset="0"/>
              </a:rPr>
              <a:t>Хімія</a:t>
            </a:r>
            <a: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Arial" panose="020B0604020202020204" pitchFamily="34" charset="0"/>
              </a:rPr>
              <a:t>відноситься</a:t>
            </a:r>
            <a: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</a:rPr>
              <a:t> до </a:t>
            </a:r>
            <a:r>
              <a:rPr lang="ru-RU" sz="2800" b="1" dirty="0" err="1">
                <a:solidFill>
                  <a:srgbClr val="FF0000"/>
                </a:solidFill>
                <a:latin typeface="Arial" panose="020B0604020202020204" pitchFamily="34" charset="0"/>
              </a:rPr>
              <a:t>експериментально-теоретичних</a:t>
            </a:r>
            <a: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</a:rPr>
              <a:t> наук.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00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734" y="164891"/>
            <a:ext cx="10972800" cy="6175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763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93" y="239843"/>
            <a:ext cx="11857218" cy="622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704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744" y="314792"/>
            <a:ext cx="11167672" cy="605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394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" y="299802"/>
            <a:ext cx="11982450" cy="6265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814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439" y="284813"/>
            <a:ext cx="10351723" cy="5992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037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-1518" t="5705" r="1518" b="28517"/>
          <a:stretch/>
        </p:blipFill>
        <p:spPr>
          <a:xfrm>
            <a:off x="5353051" y="2488367"/>
            <a:ext cx="5924550" cy="43696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833" y="0"/>
            <a:ext cx="4871803" cy="431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118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208" t="1760" b="-1"/>
          <a:stretch/>
        </p:blipFill>
        <p:spPr>
          <a:xfrm>
            <a:off x="5576553" y="888643"/>
            <a:ext cx="5585138" cy="52867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21" y="13252"/>
            <a:ext cx="4984123" cy="3232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52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12" y="104932"/>
            <a:ext cx="5261548" cy="53514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4475" y="3924300"/>
            <a:ext cx="6867525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5148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011057"/>
            <a:ext cx="3342807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7030A0"/>
                </a:solidFill>
                <a:hlinkClick r:id="rId2" action="ppaction://hlinkpres?slideindex=1&amp;slidetitle="/>
              </a:rPr>
              <a:t>ВІДЕОРЕСУРС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4899" y="209862"/>
            <a:ext cx="8962557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53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2681" y="272483"/>
            <a:ext cx="9560418" cy="107721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solidFill>
                  <a:srgbClr val="FF0000"/>
                </a:solidFill>
                <a:latin typeface="Roboto Condensed"/>
              </a:rPr>
              <a:t>Ознайомлення</a:t>
            </a:r>
            <a:r>
              <a:rPr lang="ru-RU" sz="3200" b="1" dirty="0">
                <a:solidFill>
                  <a:srgbClr val="FF0000"/>
                </a:solidFill>
                <a:latin typeface="Roboto Condensed"/>
              </a:rPr>
              <a:t> з </a:t>
            </a:r>
            <a:r>
              <a:rPr lang="ru-RU" sz="3200" b="1" dirty="0" err="1">
                <a:solidFill>
                  <a:srgbClr val="FF0000"/>
                </a:solidFill>
                <a:latin typeface="Roboto Condensed"/>
              </a:rPr>
              <a:t>лабораторним</a:t>
            </a:r>
            <a:r>
              <a:rPr lang="ru-RU" sz="3200" b="1" dirty="0">
                <a:solidFill>
                  <a:srgbClr val="FF0000"/>
                </a:solidFill>
                <a:latin typeface="Roboto Condensed"/>
              </a:rPr>
              <a:t> </a:t>
            </a:r>
            <a:r>
              <a:rPr lang="ru-RU" sz="3200" b="1" dirty="0" err="1">
                <a:solidFill>
                  <a:srgbClr val="FF0000"/>
                </a:solidFill>
                <a:latin typeface="Roboto Condensed"/>
              </a:rPr>
              <a:t>посудом</a:t>
            </a:r>
            <a:r>
              <a:rPr lang="ru-RU" sz="3200" b="1" dirty="0">
                <a:solidFill>
                  <a:srgbClr val="FF0000"/>
                </a:solidFill>
                <a:latin typeface="Roboto Condensed"/>
              </a:rPr>
              <a:t> та </a:t>
            </a:r>
            <a:r>
              <a:rPr lang="ru-RU" sz="3200" b="1" dirty="0" err="1">
                <a:solidFill>
                  <a:srgbClr val="FF0000"/>
                </a:solidFill>
                <a:latin typeface="Roboto Condensed"/>
              </a:rPr>
              <a:t>обладнанням</a:t>
            </a:r>
            <a:endParaRPr lang="ru-RU" sz="3200" b="1" i="0" dirty="0">
              <a:solidFill>
                <a:srgbClr val="FF0000"/>
              </a:solidFill>
              <a:effectLst/>
              <a:latin typeface="Roboto Condensed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6619" y="1843705"/>
            <a:ext cx="4859629" cy="206210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0000"/>
                </a:solidFill>
                <a:latin typeface="Arial" panose="020B0604020202020204" pitchFamily="34" charset="0"/>
              </a:rPr>
              <a:t>За </a:t>
            </a:r>
            <a:r>
              <a:rPr lang="ru-RU" sz="32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призначенням</a:t>
            </a:r>
            <a:r>
              <a:rPr lang="ru-RU" sz="32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скляний</a:t>
            </a:r>
            <a:r>
              <a:rPr lang="ru-RU" sz="3200" b="1" dirty="0">
                <a:solidFill>
                  <a:srgbClr val="000000"/>
                </a:solidFill>
                <a:latin typeface="Arial" panose="020B0604020202020204" pitchFamily="34" charset="0"/>
              </a:rPr>
              <a:t> посуд </a:t>
            </a:r>
            <a:r>
              <a:rPr lang="ru-RU" sz="32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буває</a:t>
            </a:r>
            <a:r>
              <a:rPr lang="ru-RU" sz="3200" b="1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ru-RU" sz="32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загального</a:t>
            </a:r>
            <a:r>
              <a:rPr lang="ru-RU" sz="32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призначення</a:t>
            </a:r>
            <a:r>
              <a:rPr lang="ru-RU" sz="3200" b="1" dirty="0">
                <a:solidFill>
                  <a:srgbClr val="000000"/>
                </a:solidFill>
                <a:latin typeface="Arial" panose="020B0604020202020204" pitchFamily="34" charset="0"/>
              </a:rPr>
              <a:t> (мал. 1)</a:t>
            </a:r>
            <a:endParaRPr lang="ru-RU" sz="3200" b="1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-272447" y="5696565"/>
            <a:ext cx="12739386" cy="10156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Тонкостінний</a:t>
            </a:r>
            <a:r>
              <a:rPr kumimoji="0" lang="ru-RU" sz="20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sz="2000" b="1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скляний</a:t>
            </a:r>
            <a:r>
              <a:rPr kumimoji="0" lang="ru-RU" sz="20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посуд </a:t>
            </a:r>
            <a:r>
              <a:rPr kumimoji="0" lang="ru-RU" sz="2000" b="1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загального</a:t>
            </a:r>
            <a:r>
              <a:rPr kumimoji="0" lang="ru-RU" sz="20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sz="2000" b="1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призначення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>
                <a:solidFill>
                  <a:srgbClr val="000000"/>
                </a:solidFill>
                <a:latin typeface="Roboto"/>
                <a:cs typeface="Arial" panose="020B0604020202020204" pitchFamily="34" charset="0"/>
              </a:rPr>
              <a:t>Мал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. 1. Посуд </a:t>
            </a:r>
            <a:r>
              <a:rPr kumimoji="0" lang="ru-RU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загального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 </a:t>
            </a:r>
            <a:r>
              <a:rPr kumimoji="0" lang="ru-RU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призначення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: а) </a:t>
            </a:r>
            <a:r>
              <a:rPr kumimoji="0" lang="ru-RU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пробірки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; б) </a:t>
            </a:r>
            <a:r>
              <a:rPr kumimoji="0" lang="ru-RU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хімічні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 склянки; в) </a:t>
            </a:r>
            <a:r>
              <a:rPr kumimoji="0" lang="ru-RU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колби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; г) </a:t>
            </a:r>
            <a:r>
              <a:rPr kumimoji="0" lang="ru-RU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газовідвідні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anose="020B0604020202020204" pitchFamily="34" charset="0"/>
              </a:rPr>
              <a:t> трубки.</a:t>
            </a:r>
            <a:endParaRPr kumimoji="0" lang="ru-RU" sz="2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cs typeface="Arial" panose="020B0604020202020204" pitchFamily="34" charset="0"/>
            </a:endParaRPr>
          </a:p>
        </p:txBody>
      </p:sp>
      <p:pic>
        <p:nvPicPr>
          <p:cNvPr id="1026" name="Picture 2" descr="Рис. 1. Посуд загального призначення: а) пробірки; б) хімічні склянки; в) колби; г) газовідвідні трубки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332" y="1558345"/>
            <a:ext cx="5997262" cy="340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513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549" y="140526"/>
            <a:ext cx="4933090" cy="15696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32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Скляний</a:t>
            </a:r>
            <a:r>
              <a:rPr lang="ru-RU" sz="3200" b="1" i="1" dirty="0">
                <a:solidFill>
                  <a:srgbClr val="000000"/>
                </a:solidFill>
                <a:latin typeface="Arial" panose="020B0604020202020204" pitchFamily="34" charset="0"/>
              </a:rPr>
              <a:t> посуд </a:t>
            </a:r>
            <a:r>
              <a:rPr lang="ru-RU" sz="32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спеціального</a:t>
            </a:r>
            <a:r>
              <a:rPr lang="ru-RU" sz="32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призначення</a:t>
            </a:r>
            <a:r>
              <a:rPr lang="ru-RU" sz="3200" b="1" dirty="0">
                <a:solidFill>
                  <a:srgbClr val="000000"/>
                </a:solidFill>
                <a:latin typeface="Arial" panose="020B0604020202020204" pitchFamily="34" charset="0"/>
              </a:rPr>
              <a:t> (мал. 2)</a:t>
            </a:r>
            <a:endParaRPr lang="ru-RU" sz="3200" b="1" dirty="0"/>
          </a:p>
        </p:txBody>
      </p:sp>
      <p:pic>
        <p:nvPicPr>
          <p:cNvPr id="2050" name="Picture 2" descr="Рис. 5. Товстостінний посуд: а) апарат Кіппа; б) прилад для збирання газів; в) склянки; г) крапельні лійки; ґ) склянки для зберігання твердих речовин; д) склянки з притертими пробками; е) скляні палички й трубочки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217" y="0"/>
            <a:ext cx="6898783" cy="4018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267459" y="4180344"/>
            <a:ext cx="6924541" cy="26776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Roboto"/>
              </a:rPr>
              <a:t>Мал. 2. </a:t>
            </a:r>
            <a:r>
              <a:rPr lang="ru-RU" sz="2800" b="1" dirty="0" err="1">
                <a:solidFill>
                  <a:srgbClr val="000000"/>
                </a:solidFill>
                <a:latin typeface="Roboto"/>
              </a:rPr>
              <a:t>Товстостінний</a:t>
            </a:r>
            <a:r>
              <a:rPr lang="ru-RU" sz="2800" b="1" dirty="0">
                <a:solidFill>
                  <a:srgbClr val="000000"/>
                </a:solidFill>
                <a:latin typeface="Roboto"/>
              </a:rPr>
              <a:t> посуд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: а)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апарат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Кіппа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; б)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прилад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 для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збирання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газів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; в) склянки; г)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крапельні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лійки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; ґ) склянки для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зберігання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твердих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речовин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; д) склянки з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притертими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 пробками; е)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скляні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Roboto"/>
              </a:rPr>
              <a:t>палички</a:t>
            </a:r>
            <a:r>
              <a:rPr lang="ru-RU" sz="2800" dirty="0">
                <a:solidFill>
                  <a:srgbClr val="000000"/>
                </a:solidFill>
                <a:latin typeface="Roboto"/>
              </a:rPr>
              <a:t> й трубочки.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1937566"/>
            <a:ext cx="5190186" cy="317009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До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групи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ru-RU" sz="2000" b="1" i="1" dirty="0" err="1">
                <a:solidFill>
                  <a:srgbClr val="FF0000"/>
                </a:solidFill>
                <a:latin typeface="Arial" panose="020B0604020202020204" pitchFamily="34" charset="0"/>
              </a:rPr>
              <a:t>спеціального</a:t>
            </a:r>
            <a:r>
              <a:rPr lang="ru-RU" sz="2000" b="1" i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  <a:latin typeface="Arial" panose="020B0604020202020204" pitchFamily="34" charset="0"/>
              </a:rPr>
              <a:t>призначення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відноситься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посуд,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який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застосовують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з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певною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метою. У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товстостінному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посуді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виконують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досліди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які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не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потребують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нагрівання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Найчастіше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у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ньому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зберігають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реактиви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. З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товстого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скла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також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виготовляють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крапельниці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лійки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газометри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апарат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Кіппа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скляні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палички</a:t>
            </a:r>
            <a:r>
              <a:rPr lang="ru-RU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98550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88254"/>
            <a:ext cx="434018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32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Скляний</a:t>
            </a:r>
            <a:r>
              <a:rPr lang="ru-RU" sz="32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мірний</a:t>
            </a:r>
            <a:r>
              <a:rPr lang="ru-RU" sz="3200" b="1" i="1" dirty="0">
                <a:solidFill>
                  <a:srgbClr val="000000"/>
                </a:solidFill>
                <a:latin typeface="Arial" panose="020B0604020202020204" pitchFamily="34" charset="0"/>
              </a:rPr>
              <a:t> посуд </a:t>
            </a:r>
            <a:r>
              <a:rPr lang="ru-RU" sz="3200" b="1" dirty="0">
                <a:solidFill>
                  <a:srgbClr val="000000"/>
                </a:solidFill>
                <a:latin typeface="Arial" panose="020B0604020202020204" pitchFamily="34" charset="0"/>
              </a:rPr>
              <a:t>(мал.3)</a:t>
            </a:r>
            <a:r>
              <a:rPr lang="ru-RU" sz="32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ru-RU" sz="3200" b="1" dirty="0"/>
          </a:p>
        </p:txBody>
      </p:sp>
      <p:pic>
        <p:nvPicPr>
          <p:cNvPr id="3074" name="Picture 2" descr="Рис. 7. Мірний скляний посуд: а) мірні циліндри; б) колби; в) склянка; г) бюретки; ґ) крапельниці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885" y="0"/>
            <a:ext cx="7958115" cy="4262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39662" y="4277812"/>
            <a:ext cx="8555864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Roboto"/>
              </a:rPr>
              <a:t>Мал. 3. </a:t>
            </a:r>
            <a:r>
              <a:rPr lang="ru-RU" sz="2800" b="1" dirty="0" err="1">
                <a:solidFill>
                  <a:srgbClr val="000000"/>
                </a:solidFill>
                <a:latin typeface="Roboto"/>
              </a:rPr>
              <a:t>Мірний</a:t>
            </a:r>
            <a:r>
              <a:rPr lang="ru-RU" sz="2800" b="1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Roboto"/>
              </a:rPr>
              <a:t>скляний</a:t>
            </a:r>
            <a:r>
              <a:rPr lang="ru-RU" sz="2800" b="1" dirty="0">
                <a:solidFill>
                  <a:srgbClr val="000000"/>
                </a:solidFill>
                <a:latin typeface="Roboto"/>
              </a:rPr>
              <a:t> посуд: а) </a:t>
            </a:r>
            <a:r>
              <a:rPr lang="ru-RU" sz="2800" b="1" dirty="0" err="1">
                <a:solidFill>
                  <a:srgbClr val="000000"/>
                </a:solidFill>
                <a:latin typeface="Roboto"/>
              </a:rPr>
              <a:t>мірні</a:t>
            </a:r>
            <a:r>
              <a:rPr lang="ru-RU" sz="2800" b="1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Roboto"/>
              </a:rPr>
              <a:t>циліндри</a:t>
            </a:r>
            <a:r>
              <a:rPr lang="ru-RU" sz="2800" b="1" dirty="0">
                <a:solidFill>
                  <a:srgbClr val="000000"/>
                </a:solidFill>
                <a:latin typeface="Roboto"/>
              </a:rPr>
              <a:t>; б) </a:t>
            </a:r>
            <a:r>
              <a:rPr lang="ru-RU" sz="2800" b="1" dirty="0" err="1">
                <a:solidFill>
                  <a:srgbClr val="000000"/>
                </a:solidFill>
                <a:latin typeface="Roboto"/>
              </a:rPr>
              <a:t>колби</a:t>
            </a:r>
            <a:r>
              <a:rPr lang="ru-RU" sz="2800" b="1" dirty="0">
                <a:solidFill>
                  <a:srgbClr val="000000"/>
                </a:solidFill>
                <a:latin typeface="Roboto"/>
              </a:rPr>
              <a:t>; в) склянка; г) бюретки; ґ) </a:t>
            </a:r>
            <a:r>
              <a:rPr lang="ru-RU" sz="2800" b="1" dirty="0" err="1">
                <a:solidFill>
                  <a:srgbClr val="000000"/>
                </a:solidFill>
                <a:latin typeface="Roboto"/>
              </a:rPr>
              <a:t>крапельниці</a:t>
            </a:r>
            <a:r>
              <a:rPr lang="ru-RU" sz="2800" b="1" dirty="0">
                <a:solidFill>
                  <a:srgbClr val="000000"/>
                </a:solidFill>
                <a:latin typeface="Roboto"/>
              </a:rPr>
              <a:t>.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784640"/>
            <a:ext cx="12192000" cy="954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Мірним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посудом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точно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визначають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об’єм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рідин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виготовляють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розчини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різних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концентрацій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0978791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12192000" cy="224676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Крім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скляного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посуду в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лабораторії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використовують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фарфоровий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посуд: чашки,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тиглі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 ступки (мал.4).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Фарфорові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чашки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застосовують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для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випаровування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розчинів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 а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фарфорові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тиглі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– для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прожарювання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речовин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у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муфельних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печах. У ступках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подрібнюють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тверді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речовини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ru-RU" sz="2800" b="1" dirty="0"/>
          </a:p>
        </p:txBody>
      </p:sp>
      <p:pic>
        <p:nvPicPr>
          <p:cNvPr id="5122" name="Picture 2" descr="Рис. 8. Фарфоровий посуд: а) тигель; б) чашка для випаровування; в) ступка з товкачиком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254" y="2189408"/>
            <a:ext cx="7391444" cy="3322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6466" y="5724698"/>
            <a:ext cx="11311945" cy="95410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000000"/>
                </a:solidFill>
                <a:latin typeface="Roboto"/>
              </a:rPr>
              <a:t>Рис 4. </a:t>
            </a:r>
            <a:r>
              <a:rPr lang="ru-RU" sz="2800" b="1" i="1" dirty="0" err="1">
                <a:solidFill>
                  <a:srgbClr val="000000"/>
                </a:solidFill>
                <a:latin typeface="Roboto"/>
              </a:rPr>
              <a:t>Фарфоровий</a:t>
            </a:r>
            <a:r>
              <a:rPr lang="ru-RU" sz="2800" b="1" i="1" dirty="0">
                <a:solidFill>
                  <a:srgbClr val="000000"/>
                </a:solidFill>
                <a:latin typeface="Roboto"/>
              </a:rPr>
              <a:t> посуд: а) тигель; б) чашка для </a:t>
            </a:r>
            <a:r>
              <a:rPr lang="ru-RU" sz="2800" b="1" i="1" dirty="0" err="1">
                <a:solidFill>
                  <a:srgbClr val="000000"/>
                </a:solidFill>
                <a:latin typeface="Roboto"/>
              </a:rPr>
              <a:t>випаровування</a:t>
            </a:r>
            <a:r>
              <a:rPr lang="ru-RU" sz="2800" b="1" i="1" dirty="0">
                <a:solidFill>
                  <a:srgbClr val="000000"/>
                </a:solidFill>
                <a:latin typeface="Roboto"/>
              </a:rPr>
              <a:t>; в) ступка з </a:t>
            </a:r>
            <a:r>
              <a:rPr lang="ru-RU" sz="2800" b="1" i="1" dirty="0" err="1">
                <a:solidFill>
                  <a:srgbClr val="000000"/>
                </a:solidFill>
                <a:latin typeface="Roboto"/>
              </a:rPr>
              <a:t>товкачиком</a:t>
            </a:r>
            <a:r>
              <a:rPr lang="ru-RU" sz="2800" b="1" i="1" dirty="0">
                <a:solidFill>
                  <a:srgbClr val="000000"/>
                </a:solidFill>
                <a:latin typeface="Roboto"/>
              </a:rPr>
              <a:t>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729234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33256" y="101889"/>
            <a:ext cx="6092052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ru-RU" sz="3600" b="1" dirty="0" err="1">
                <a:solidFill>
                  <a:srgbClr val="13578C"/>
                </a:solidFill>
                <a:latin typeface="Roboto Condensed"/>
              </a:rPr>
              <a:t>Лабораторне</a:t>
            </a:r>
            <a:r>
              <a:rPr lang="ru-RU" sz="3600" b="1" dirty="0">
                <a:solidFill>
                  <a:srgbClr val="13578C"/>
                </a:solidFill>
                <a:latin typeface="Roboto Condensed"/>
              </a:rPr>
              <a:t> </a:t>
            </a:r>
            <a:r>
              <a:rPr lang="ru-RU" sz="3600" b="1" dirty="0" err="1">
                <a:solidFill>
                  <a:srgbClr val="13578C"/>
                </a:solidFill>
                <a:latin typeface="Roboto Condensed"/>
              </a:rPr>
              <a:t>обладнання</a:t>
            </a:r>
            <a:endParaRPr lang="ru-RU" sz="3600" b="1" i="0" dirty="0">
              <a:solidFill>
                <a:srgbClr val="13578C"/>
              </a:solidFill>
              <a:effectLst/>
              <a:latin typeface="Roboto Condensed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3285" y="803479"/>
            <a:ext cx="11350580" cy="224676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Для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нагрівання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речовин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у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хімічних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лабораторіях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використовують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спиртівки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електричні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плитки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із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закритою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спіраллю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водяні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бані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 а при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наявності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газу –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газові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пальники.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Можна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користуватися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і сухим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пальним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спалюючи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його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на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спеціальних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підставках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ru-RU" sz="2800" b="1" dirty="0"/>
          </a:p>
        </p:txBody>
      </p:sp>
      <p:pic>
        <p:nvPicPr>
          <p:cNvPr id="6146" name="Picture 2" descr="Рис. 9. Нагрівальні прилади: а) спиртівка; б) електрична баня з штативом для пробірок; в) електрична плита; г) газові пальники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81" y="3142445"/>
            <a:ext cx="10766737" cy="280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397" y="5934670"/>
            <a:ext cx="111402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000000"/>
                </a:solidFill>
                <a:latin typeface="Roboto"/>
              </a:rPr>
              <a:t>Рис.  </a:t>
            </a:r>
            <a:r>
              <a:rPr lang="ru-RU" sz="2400" b="1" i="1" dirty="0" err="1">
                <a:solidFill>
                  <a:srgbClr val="000000"/>
                </a:solidFill>
                <a:latin typeface="Roboto"/>
              </a:rPr>
              <a:t>Нагрівальні</a:t>
            </a:r>
            <a:r>
              <a:rPr lang="ru-RU" sz="2400" b="1" i="1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400" b="1" i="1" dirty="0" err="1">
                <a:solidFill>
                  <a:srgbClr val="000000"/>
                </a:solidFill>
                <a:latin typeface="Roboto"/>
              </a:rPr>
              <a:t>прилади</a:t>
            </a:r>
            <a:r>
              <a:rPr lang="ru-RU" sz="2400" b="1" i="1" dirty="0">
                <a:solidFill>
                  <a:srgbClr val="000000"/>
                </a:solidFill>
                <a:latin typeface="Roboto"/>
              </a:rPr>
              <a:t>: а) </a:t>
            </a:r>
            <a:r>
              <a:rPr lang="ru-RU" sz="2400" b="1" i="1" dirty="0" err="1">
                <a:solidFill>
                  <a:srgbClr val="000000"/>
                </a:solidFill>
                <a:latin typeface="Roboto"/>
              </a:rPr>
              <a:t>спиртівка</a:t>
            </a:r>
            <a:r>
              <a:rPr lang="ru-RU" sz="2400" b="1" i="1" dirty="0">
                <a:solidFill>
                  <a:srgbClr val="000000"/>
                </a:solidFill>
                <a:latin typeface="Roboto"/>
              </a:rPr>
              <a:t>; б) </a:t>
            </a:r>
            <a:r>
              <a:rPr lang="ru-RU" sz="2400" b="1" i="1" dirty="0" err="1">
                <a:solidFill>
                  <a:srgbClr val="000000"/>
                </a:solidFill>
                <a:latin typeface="Roboto"/>
              </a:rPr>
              <a:t>електрична</a:t>
            </a:r>
            <a:r>
              <a:rPr lang="ru-RU" sz="2400" b="1" i="1" dirty="0">
                <a:solidFill>
                  <a:srgbClr val="000000"/>
                </a:solidFill>
                <a:latin typeface="Roboto"/>
              </a:rPr>
              <a:t> баня з штативом для </a:t>
            </a:r>
            <a:r>
              <a:rPr lang="ru-RU" sz="2400" b="1" i="1" dirty="0" err="1">
                <a:solidFill>
                  <a:srgbClr val="000000"/>
                </a:solidFill>
                <a:latin typeface="Roboto"/>
              </a:rPr>
              <a:t>пробірок</a:t>
            </a:r>
            <a:r>
              <a:rPr lang="ru-RU" sz="2400" b="1" i="1" dirty="0">
                <a:solidFill>
                  <a:srgbClr val="000000"/>
                </a:solidFill>
                <a:latin typeface="Roboto"/>
              </a:rPr>
              <a:t>; в) </a:t>
            </a:r>
            <a:r>
              <a:rPr lang="ru-RU" sz="2400" b="1" i="1" dirty="0" err="1">
                <a:solidFill>
                  <a:srgbClr val="000000"/>
                </a:solidFill>
                <a:latin typeface="Roboto"/>
              </a:rPr>
              <a:t>електрична</a:t>
            </a:r>
            <a:r>
              <a:rPr lang="ru-RU" sz="2400" b="1" i="1" dirty="0">
                <a:solidFill>
                  <a:srgbClr val="000000"/>
                </a:solidFill>
                <a:latin typeface="Roboto"/>
              </a:rPr>
              <a:t> плита; г) </a:t>
            </a:r>
            <a:r>
              <a:rPr lang="ru-RU" sz="2400" b="1" i="1" dirty="0" err="1">
                <a:solidFill>
                  <a:srgbClr val="000000"/>
                </a:solidFill>
                <a:latin typeface="Roboto"/>
              </a:rPr>
              <a:t>газові</a:t>
            </a:r>
            <a:r>
              <a:rPr lang="ru-RU" sz="2400" b="1" i="1" dirty="0">
                <a:solidFill>
                  <a:srgbClr val="000000"/>
                </a:solidFill>
                <a:latin typeface="Roboto"/>
              </a:rPr>
              <a:t> пальники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55781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6618" y="298240"/>
            <a:ext cx="10732395" cy="95410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Допоміжне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приладдя</a:t>
            </a: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</a:rPr>
              <a:t>: </a:t>
            </a:r>
            <a:r>
              <a:rPr lang="ru-RU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металевий</a:t>
            </a: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</a:rPr>
              <a:t> штатив, штатив для </a:t>
            </a:r>
            <a:r>
              <a:rPr lang="ru-RU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пробірок</a:t>
            </a: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тигельні</a:t>
            </a: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щипці</a:t>
            </a: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азбестова</a:t>
            </a: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сітка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ru-RU" dirty="0"/>
          </a:p>
        </p:txBody>
      </p:sp>
      <p:pic>
        <p:nvPicPr>
          <p:cNvPr id="7170" name="Picture 2" descr="Рис. 10. Лабораторне обладнання: а) штатив металевий; б) штатив для пробірок; в) металева ложечка для спалювання речовин; г) тримач для пробірок; ґ) тигельні щипці; д) азбестова сітка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62" y="1223494"/>
            <a:ext cx="10005855" cy="3513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9802" y="4979608"/>
            <a:ext cx="10062694" cy="12003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b="1" i="1" dirty="0" err="1">
                <a:solidFill>
                  <a:srgbClr val="000000"/>
                </a:solidFill>
                <a:latin typeface="Roboto"/>
              </a:rPr>
              <a:t>Лабораторне</a:t>
            </a:r>
            <a:r>
              <a:rPr lang="ru-RU" sz="2400" b="1" i="1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400" b="1" i="1" dirty="0" err="1">
                <a:solidFill>
                  <a:srgbClr val="000000"/>
                </a:solidFill>
                <a:latin typeface="Roboto"/>
              </a:rPr>
              <a:t>обладнання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: а) штатив </a:t>
            </a:r>
            <a:r>
              <a:rPr lang="ru-RU" sz="2400" dirty="0" err="1">
                <a:solidFill>
                  <a:srgbClr val="000000"/>
                </a:solidFill>
                <a:latin typeface="Roboto"/>
              </a:rPr>
              <a:t>металевий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; б) штатив для </a:t>
            </a:r>
            <a:r>
              <a:rPr lang="ru-RU" sz="2400" dirty="0" err="1">
                <a:solidFill>
                  <a:srgbClr val="000000"/>
                </a:solidFill>
                <a:latin typeface="Roboto"/>
              </a:rPr>
              <a:t>пробірок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; в) </a:t>
            </a:r>
            <a:r>
              <a:rPr lang="ru-RU" sz="2400" dirty="0" err="1">
                <a:solidFill>
                  <a:srgbClr val="000000"/>
                </a:solidFill>
                <a:latin typeface="Roboto"/>
              </a:rPr>
              <a:t>металева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 ложечка для </a:t>
            </a:r>
            <a:r>
              <a:rPr lang="ru-RU" sz="2400" dirty="0" err="1">
                <a:solidFill>
                  <a:srgbClr val="000000"/>
                </a:solidFill>
                <a:latin typeface="Roboto"/>
              </a:rPr>
              <a:t>спалювання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Roboto"/>
              </a:rPr>
              <a:t>речовин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; г) </a:t>
            </a:r>
            <a:r>
              <a:rPr lang="ru-RU" sz="2400" dirty="0" err="1">
                <a:solidFill>
                  <a:srgbClr val="000000"/>
                </a:solidFill>
                <a:latin typeface="Roboto"/>
              </a:rPr>
              <a:t>тримач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 для </a:t>
            </a:r>
            <a:r>
              <a:rPr lang="ru-RU" sz="2400" dirty="0" err="1">
                <a:solidFill>
                  <a:srgbClr val="000000"/>
                </a:solidFill>
                <a:latin typeface="Roboto"/>
              </a:rPr>
              <a:t>пробірок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; ґ) </a:t>
            </a:r>
            <a:r>
              <a:rPr lang="ru-RU" sz="2400" dirty="0" err="1">
                <a:solidFill>
                  <a:srgbClr val="000000"/>
                </a:solidFill>
                <a:latin typeface="Roboto"/>
              </a:rPr>
              <a:t>тигельні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Roboto"/>
              </a:rPr>
              <a:t>щипці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; д) </a:t>
            </a:r>
            <a:r>
              <a:rPr lang="ru-RU" sz="2400" dirty="0" err="1">
                <a:solidFill>
                  <a:srgbClr val="000000"/>
                </a:solidFill>
                <a:latin typeface="Roboto"/>
              </a:rPr>
              <a:t>азбестова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Roboto"/>
              </a:rPr>
              <a:t>сітка</a:t>
            </a:r>
            <a:r>
              <a:rPr lang="ru-RU" sz="2400" dirty="0">
                <a:solidFill>
                  <a:srgbClr val="000000"/>
                </a:solidFill>
                <a:latin typeface="Roboto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220939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7928" y="410982"/>
            <a:ext cx="9595576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Для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зважування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речовин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використовують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терези</a:t>
            </a:r>
            <a:r>
              <a:rPr lang="ru-RU" sz="3200" b="1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ru-RU" sz="3200" b="1" dirty="0"/>
          </a:p>
        </p:txBody>
      </p:sp>
      <p:pic>
        <p:nvPicPr>
          <p:cNvPr id="8194" name="Picture 2" descr="Рис. 11. Лабораторні терези: а) аптечні; б) технохімічні; в) аналітичні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490" y="1146220"/>
            <a:ext cx="9349034" cy="325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16935" y="4638420"/>
            <a:ext cx="7834648" cy="181588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000000"/>
                </a:solidFill>
                <a:latin typeface="Roboto"/>
              </a:rPr>
              <a:t>Рис. </a:t>
            </a:r>
            <a:r>
              <a:rPr lang="ru-RU" sz="2800" b="1" i="1" dirty="0" err="1">
                <a:solidFill>
                  <a:srgbClr val="000000"/>
                </a:solidFill>
                <a:latin typeface="Roboto"/>
              </a:rPr>
              <a:t>Лабораторні</a:t>
            </a:r>
            <a:r>
              <a:rPr lang="ru-RU" sz="2800" b="1" i="1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Roboto"/>
              </a:rPr>
              <a:t>терези</a:t>
            </a:r>
            <a:r>
              <a:rPr lang="ru-RU" sz="2800" b="1" i="1" dirty="0">
                <a:solidFill>
                  <a:srgbClr val="000000"/>
                </a:solidFill>
                <a:latin typeface="Roboto"/>
              </a:rPr>
              <a:t>: </a:t>
            </a:r>
          </a:p>
          <a:p>
            <a:r>
              <a:rPr lang="ru-RU" sz="2800" b="1" i="1" dirty="0">
                <a:solidFill>
                  <a:srgbClr val="000000"/>
                </a:solidFill>
                <a:latin typeface="Roboto"/>
              </a:rPr>
              <a:t>а) </a:t>
            </a:r>
            <a:r>
              <a:rPr lang="ru-RU" sz="2800" b="1" i="1" dirty="0" err="1">
                <a:solidFill>
                  <a:srgbClr val="000000"/>
                </a:solidFill>
                <a:latin typeface="Roboto"/>
              </a:rPr>
              <a:t>аптечні</a:t>
            </a:r>
            <a:r>
              <a:rPr lang="ru-RU" sz="2800" b="1" i="1" dirty="0">
                <a:solidFill>
                  <a:srgbClr val="000000"/>
                </a:solidFill>
                <a:latin typeface="Roboto"/>
              </a:rPr>
              <a:t>; </a:t>
            </a:r>
          </a:p>
          <a:p>
            <a:r>
              <a:rPr lang="ru-RU" sz="2800" b="1" i="1" dirty="0">
                <a:solidFill>
                  <a:srgbClr val="000000"/>
                </a:solidFill>
                <a:latin typeface="Roboto"/>
              </a:rPr>
              <a:t>б) </a:t>
            </a:r>
            <a:r>
              <a:rPr lang="ru-RU" sz="2800" b="1" i="1" dirty="0" err="1">
                <a:solidFill>
                  <a:srgbClr val="000000"/>
                </a:solidFill>
                <a:latin typeface="Roboto"/>
              </a:rPr>
              <a:t>технохімічні</a:t>
            </a:r>
            <a:r>
              <a:rPr lang="ru-RU" sz="2800" b="1" i="1" dirty="0">
                <a:solidFill>
                  <a:srgbClr val="000000"/>
                </a:solidFill>
                <a:latin typeface="Roboto"/>
              </a:rPr>
              <a:t>; </a:t>
            </a:r>
          </a:p>
          <a:p>
            <a:r>
              <a:rPr lang="ru-RU" sz="2800" b="1" i="1" dirty="0">
                <a:solidFill>
                  <a:srgbClr val="000000"/>
                </a:solidFill>
                <a:latin typeface="Roboto"/>
              </a:rPr>
              <a:t>в) </a:t>
            </a:r>
            <a:r>
              <a:rPr lang="ru-RU" sz="2800" b="1" i="1" dirty="0" err="1">
                <a:solidFill>
                  <a:srgbClr val="000000"/>
                </a:solidFill>
                <a:latin typeface="Roboto"/>
              </a:rPr>
              <a:t>аналітичні</a:t>
            </a:r>
            <a:r>
              <a:rPr lang="ru-RU" sz="2800" b="1" i="1" dirty="0">
                <a:solidFill>
                  <a:srgbClr val="000000"/>
                </a:solidFill>
                <a:latin typeface="Roboto"/>
              </a:rPr>
              <a:t>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6403580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2428" y="1405617"/>
            <a:ext cx="10534917" cy="397031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b="1" i="1" dirty="0" err="1">
                <a:solidFill>
                  <a:srgbClr val="13578C"/>
                </a:solidFill>
                <a:latin typeface="Roboto Condensed"/>
              </a:rPr>
              <a:t>Підсумок</a:t>
            </a:r>
            <a:endParaRPr lang="ru-RU" sz="2800" b="1" i="1" dirty="0">
              <a:solidFill>
                <a:srgbClr val="13578C"/>
              </a:solidFill>
              <a:latin typeface="Roboto Condensed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Під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час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роботи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в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хімічному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кабінеті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необхідно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дотримуватися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правил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техніки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безпеки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Правильне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виконання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лабораторно-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практичних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робіт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залежить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від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наявності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достатньої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кількості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лабораторного посуду та </a:t>
            </a:r>
            <a:r>
              <a:rPr lang="ru-RU" sz="28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обладнання</a:t>
            </a:r>
            <a:r>
              <a:rPr lang="ru-RU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43321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4101" y="566670"/>
            <a:ext cx="8860665" cy="5280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8126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Бегущая строка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</TotalTime>
  <Words>449</Words>
  <Application>Microsoft Office PowerPoint</Application>
  <PresentationFormat>Широкий екран</PresentationFormat>
  <Paragraphs>28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Roboto</vt:lpstr>
      <vt:lpstr>Roboto Condensed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Admin</cp:lastModifiedBy>
  <cp:revision>59</cp:revision>
  <dcterms:created xsi:type="dcterms:W3CDTF">2022-08-09T18:46:09Z</dcterms:created>
  <dcterms:modified xsi:type="dcterms:W3CDTF">2024-03-05T21:52:32Z</dcterms:modified>
</cp:coreProperties>
</file>