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95" r:id="rId4"/>
    <p:sldId id="296" r:id="rId5"/>
    <p:sldId id="311" r:id="rId6"/>
    <p:sldId id="312" r:id="rId7"/>
    <p:sldId id="326" r:id="rId8"/>
    <p:sldId id="316" r:id="rId9"/>
    <p:sldId id="314" r:id="rId10"/>
    <p:sldId id="317" r:id="rId11"/>
    <p:sldId id="318" r:id="rId12"/>
    <p:sldId id="319" r:id="rId13"/>
    <p:sldId id="320" r:id="rId14"/>
    <p:sldId id="322" r:id="rId15"/>
    <p:sldId id="284" r:id="rId16"/>
    <p:sldId id="277" r:id="rId17"/>
    <p:sldId id="325" r:id="rId18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1302" y="258"/>
      </p:cViewPr>
      <p:guideLst>
        <p:guide orient="horz" pos="214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056" name="Rectangle 3"/>
            <p:cNvSpPr/>
            <p:nvPr/>
          </p:nvSpPr>
          <p:spPr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 anchorCtr="0"/>
            <a:p>
              <a:pPr lvl="0" algn="ctr" eaLnBrk="1" hangingPunct="1"/>
              <a:endParaRPr sz="24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2057" name="Group 4"/>
            <p:cNvGrpSpPr/>
            <p:nvPr userDrawn="1"/>
          </p:nvGrpSpPr>
          <p:grpSpPr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061" name="Rectangle 5"/>
              <p:cNvSpPr/>
              <p:nvPr/>
            </p:nvSpPr>
            <p:spPr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 wrap="none" anchor="ctr" anchorCtr="0"/>
              <a:p>
                <a:pPr lvl="0" algn="ctr" eaLnBrk="1" hangingPunct="1"/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2" name="Rectangle 6"/>
              <p:cNvSpPr/>
              <p:nvPr/>
            </p:nvSpPr>
            <p:spPr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 anchorCtr="0"/>
              <a:p>
                <a:pPr lvl="0" algn="ctr" eaLnBrk="1" hangingPunct="1"/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3" name="Line 7"/>
              <p:cNvSpPr/>
              <p:nvPr/>
            </p:nvSpPr>
            <p:spPr>
              <a:xfrm>
                <a:off x="0" y="3072"/>
                <a:ext cx="624" cy="0"/>
              </a:xfrm>
              <a:prstGeom prst="line">
                <a:avLst/>
              </a:prstGeom>
              <a:ln w="5080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8" name="Group 8"/>
            <p:cNvGrpSpPr/>
            <p:nvPr userDrawn="1"/>
          </p:nvGrpSpPr>
          <p:grpSpPr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059" name="Rectangle 9"/>
              <p:cNvSpPr/>
              <p:nvPr/>
            </p:nvSpPr>
            <p:spPr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 anchorCtr="0"/>
              <a:p>
                <a:pPr lvl="0" algn="ctr" eaLnBrk="1" hangingPunct="1"/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0" name="Line 10"/>
              <p:cNvSpPr/>
              <p:nvPr/>
            </p:nvSpPr>
            <p:spPr>
              <a:xfrm>
                <a:off x="400" y="432"/>
                <a:ext cx="5088" cy="0"/>
              </a:xfrm>
              <a:prstGeom prst="line">
                <a:avLst/>
              </a:prstGeom>
              <a:ln w="4445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717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smtClean="0"/>
          </a:p>
        </p:txBody>
      </p:sp>
      <p:sp>
        <p:nvSpPr>
          <p:cNvPr id="718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ru-RU" noProof="0" smtClean="0"/>
          </a:p>
        </p:txBody>
      </p:sp>
      <p:sp>
        <p:nvSpPr>
          <p:cNvPr id="22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2813" y="6251575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4388" y="6248400"/>
            <a:ext cx="2895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4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Заголовок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3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Два объект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4"/>
          <p:cNvSpPr>
            <a:spLocks noGrp="1"/>
          </p:cNvSpPr>
          <p:nvPr>
            <p:ph type="dt" sz="half" idx="1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6"/>
          <p:cNvSpPr>
            <a:spLocks noGrp="1"/>
          </p:cNvSpPr>
          <p:nvPr>
            <p:ph type="dt" sz="half" idx="1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7"/>
          <p:cNvSpPr>
            <a:spLocks noGrp="1"/>
          </p:cNvSpPr>
          <p:nvPr>
            <p:ph type="ftr" sz="quarter" idx="1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8"/>
          <p:cNvSpPr>
            <a:spLocks noGrp="1"/>
          </p:cNvSpPr>
          <p:nvPr>
            <p:ph type="sldNum" sz="quarter" idx="1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Только заголовок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" name="Дата 2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3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Дата 1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2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3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3" name="Дата 4"/>
          <p:cNvSpPr>
            <a:spLocks noGrp="1"/>
          </p:cNvSpPr>
          <p:nvPr>
            <p:ph type="dt" sz="half" idx="1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3" name="Дата 4"/>
          <p:cNvSpPr>
            <a:spLocks noGrp="1"/>
          </p:cNvSpPr>
          <p:nvPr>
            <p:ph type="dt" sz="half" idx="1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Заголовок и вертикальный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/>
            <p:nvPr/>
          </p:nvSpPr>
          <p:spPr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 anchorCtr="0"/>
            <a:p>
              <a:pPr lvl="0" algn="ctr" eaLnBrk="1" hangingPunct="1"/>
              <a:endParaRPr sz="24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/>
            <p:nvPr/>
          </p:nvGrpSpPr>
          <p:grpSpPr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/>
              <p:nvPr/>
            </p:nvSpPr>
            <p:spPr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 anchorCtr="0"/>
              <a:p>
                <a:pPr lvl="0" algn="ctr" eaLnBrk="1" hangingPunct="1"/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/>
              <p:nvPr/>
            </p:nvSpPr>
            <p:spPr>
              <a:xfrm>
                <a:off x="240" y="941"/>
                <a:ext cx="5232" cy="0"/>
              </a:xfrm>
              <a:prstGeom prst="line">
                <a:avLst/>
              </a:prstGeom>
              <a:ln w="1905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027" name="Rectangle 7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dirty="0"/>
              <a:t>Образец заголовка</a:t>
            </a:r>
            <a:endParaRPr dirty="0"/>
          </a:p>
        </p:txBody>
      </p:sp>
      <p:sp>
        <p:nvSpPr>
          <p:cNvPr id="1028" name="Rectangle 8"/>
          <p:cNvSpPr>
            <a:spLocks noGrp="1"/>
          </p:cNvSpPr>
          <p:nvPr>
            <p:ph type="body" idx="1"/>
          </p:nvPr>
        </p:nvSpPr>
        <p:spPr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dirty="0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Arial" panose="020B0604020202020204" pitchFamily="34" charset="0"/>
              </a:rPr>
            </a:fld>
            <a:endParaRPr lang="ru-RU" dirty="0">
              <a:latin typeface="Arial" panose="020B0604020202020204" pitchFamily="34" charset="0"/>
            </a:endParaRPr>
          </a:p>
        </p:txBody>
      </p:sp>
      <p:sp>
        <p:nvSpPr>
          <p:cNvPr id="1032" name="Line 12"/>
          <p:cNvSpPr/>
          <p:nvPr/>
        </p:nvSpPr>
        <p:spPr>
          <a:xfrm>
            <a:off x="0" y="4876800"/>
            <a:ext cx="609600" cy="0"/>
          </a:xfrm>
          <a:prstGeom prst="line">
            <a:avLst/>
          </a:prstGeom>
          <a:ln w="4445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549275"/>
            <a:ext cx="7772400" cy="1470025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sz="54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Білки. Їх склад,властивості.</a:t>
            </a:r>
            <a:endParaRPr kumimoji="0" lang="uk-UA" sz="5400" b="1" i="0" u="none" strike="noStrike" kern="0" cap="none" spc="0" normalizeH="0" baseline="0" noProof="0" dirty="0" smtClean="0">
              <a:ln>
                <a:noFill/>
              </a:ln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6083935" y="5877560"/>
            <a:ext cx="30200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/>
              <a:t>викладач хімії і біології Дмитрик О.Б.</a:t>
            </a:r>
            <a:endParaRPr lang="uk-UA" altLang="ru-RU"/>
          </a:p>
        </p:txBody>
      </p:sp>
      <p:pic>
        <p:nvPicPr>
          <p:cNvPr id="4" name="Изображение 3" descr="Гемоглобін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2348865"/>
            <a:ext cx="5494020" cy="35477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914400" y="1228090"/>
            <a:ext cx="7772400" cy="5123180"/>
          </a:xfrm>
        </p:spPr>
        <p:txBody>
          <a:bodyPr/>
          <a:p>
            <a:r>
              <a:rPr lang="ru-RU" altLang="en-US"/>
              <a:t>Чи задумувалися ви над тим, що лежить в основі життя, що об’єднує всі  живі істоти? Так, вчені вже давно довели, що основну роль в усіх життєвих процесах відіграють білки. Вони є найважливішою складовою частиною всіх живих організмів. Білки містяться і в цитоплазмі, і в ядрі живої клітини, шкірі, м’язах. Органічна частина кісток, волосся, шерсть, пір’я – усе це, головним чином, суміш різноманітних білків.</a:t>
            </a:r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" name="Замещающее содержимое 3" descr="білки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39750" y="621030"/>
            <a:ext cx="7984490" cy="54578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8" name="Замещающее 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262255" y="548640"/>
          <a:ext cx="8472805" cy="187007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027555"/>
                <a:gridCol w="6445250"/>
              </a:tblGrid>
              <a:tr h="1870075">
                <a:tc>
                  <a:txBody>
                    <a:bodyPr/>
                    <a:p>
                      <a:pPr algn="l"/>
                      <a:r>
                        <a:rPr lang="ru-RU" sz="24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Елементний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 </a:t>
                      </a:r>
                      <a:r>
                        <a:rPr lang="ru-RU" sz="2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білків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p>
                      <a:pPr algn="l"/>
                      <a:r>
                        <a:rPr lang="pt-BR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 – 50–55% H – 6–7%</a:t>
                      </a:r>
                      <a:br>
                        <a:rPr lang="pt-BR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pt-BR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– 21–24% S – 0,3–2,5%</a:t>
                      </a:r>
                      <a:br>
                        <a:rPr lang="pt-BR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pt-BR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 – 15–18% P, Fe, Mg, Cu, Zn, I, Cl, Br.</a:t>
                      </a:r>
                      <a:endParaRPr lang="pt-BR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</a:tr>
            </a:tbl>
          </a:graphicData>
        </a:graphic>
      </p:graphicFrame>
      <p:sp>
        <p:nvSpPr>
          <p:cNvPr id="4" name="Текстовое поле 3"/>
          <p:cNvSpPr txBox="1"/>
          <p:nvPr/>
        </p:nvSpPr>
        <p:spPr>
          <a:xfrm>
            <a:off x="3780155" y="4221480"/>
            <a:ext cx="513842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Олександр Якович Данилевський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(1838 – 1923 р. р.)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вивчав структуру білків, довів наявність пептидного зв’язку.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50" name="Picture 7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179705" y="3239770"/>
            <a:ext cx="3300730" cy="3162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690" y="2656205"/>
            <a:ext cx="3957955" cy="13023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 descr="білки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27405" y="1196975"/>
            <a:ext cx="7861300" cy="545973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Текстовое поле 1"/>
          <p:cNvSpPr txBox="1"/>
          <p:nvPr/>
        </p:nvSpPr>
        <p:spPr>
          <a:xfrm>
            <a:off x="827405" y="260985"/>
            <a:ext cx="7465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2800"/>
              <a:t>Кількісна характеристика деяких білків</a:t>
            </a:r>
            <a:endParaRPr lang="uk-UA" altLang="ru-RU"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 descr="гемоглобін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19405" y="332740"/>
            <a:ext cx="8505825" cy="62306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9" name="Замещающее содержимое 8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457835" y="386715"/>
            <a:ext cx="8284845" cy="60515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 descr="білки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53720" y="548640"/>
            <a:ext cx="8101330" cy="55778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 descr="білки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5270" y="509270"/>
            <a:ext cx="8415020" cy="5954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 descr="білки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88010" y="524510"/>
            <a:ext cx="8012430" cy="59791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uk-UA" altLang="ru-RU" sz="3200"/>
              <a:t>Як відбувається гідроліз білків</a:t>
            </a:r>
            <a:endParaRPr lang="uk-UA" altLang="ru-RU" sz="3200"/>
          </a:p>
        </p:txBody>
      </p:sp>
      <p:pic>
        <p:nvPicPr>
          <p:cNvPr id="5" name="Замещающее содержимое 4" descr="білки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14400" y="1664335"/>
            <a:ext cx="7772400" cy="44018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" name="Замещающее содержимое 3" descr="білки8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611505" y="1557020"/>
            <a:ext cx="8088630" cy="505968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268605" y="248285"/>
            <a:ext cx="86715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400" b="1"/>
              <a:t>Денатурація - це процес руйнування структури білків.</a:t>
            </a:r>
            <a:endParaRPr lang="uk-UA" altLang="ru-RU" sz="24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uk-UA" altLang="ru-RU" sz="3200"/>
              <a:t> </a:t>
            </a:r>
            <a:r>
              <a:rPr lang="uk-UA" altLang="ru-RU" sz="3200" b="1"/>
              <a:t>Кольорові реакції білків</a:t>
            </a:r>
            <a:endParaRPr lang="uk-UA" altLang="ru-RU" sz="3200" b="1"/>
          </a:p>
        </p:txBody>
      </p:sp>
      <p:sp>
        <p:nvSpPr>
          <p:cNvPr id="5" name="Замещающее содержимое 4"/>
          <p:cNvSpPr/>
          <p:nvPr>
            <p:ph sz="half" idx="1"/>
          </p:nvPr>
        </p:nvSpPr>
        <p:spPr>
          <a:xfrm>
            <a:off x="179705" y="1772920"/>
            <a:ext cx="6891655" cy="895985"/>
          </a:xfrm>
        </p:spPr>
        <p:txBody>
          <a:bodyPr/>
          <a:p>
            <a:r>
              <a:rPr lang="uk-UA" altLang="ru-RU"/>
              <a:t>1. Ксантопротеїнова реакція - це  взаємодія білків з конц. </a:t>
            </a:r>
            <a:r>
              <a:rPr lang="en-US" altLang="ru-RU"/>
              <a:t>HNO</a:t>
            </a:r>
            <a:r>
              <a:rPr lang="en-US" altLang="ru-RU" baseline="-25000"/>
              <a:t>3</a:t>
            </a:r>
            <a:endParaRPr lang="uk-UA" altLang="ru-RU" baseline="-25000"/>
          </a:p>
          <a:p>
            <a:endParaRPr lang="uk-UA" altLang="ru-RU"/>
          </a:p>
          <a:p>
            <a:endParaRPr lang="uk-UA" altLang="ru-RU"/>
          </a:p>
          <a:p>
            <a:r>
              <a:rPr lang="en-US" altLang="uk-UA"/>
              <a:t>2</a:t>
            </a:r>
            <a:r>
              <a:rPr lang="ru-RU" altLang="uk-UA"/>
              <a:t>.</a:t>
            </a:r>
            <a:r>
              <a:rPr lang="uk-UA" altLang="ru-RU"/>
              <a:t> </a:t>
            </a:r>
            <a:r>
              <a:rPr lang="ru-RU" altLang="uk-UA"/>
              <a:t>Б</a:t>
            </a:r>
            <a:r>
              <a:rPr lang="uk-UA" altLang="ru-RU"/>
              <a:t>і</a:t>
            </a:r>
            <a:r>
              <a:rPr lang="ru-RU" altLang="uk-UA"/>
              <a:t>уретова реак</a:t>
            </a:r>
            <a:r>
              <a:rPr lang="uk-UA" altLang="uk-UA"/>
              <a:t>ція - це взаємодія білків із свіжоосадженим </a:t>
            </a:r>
            <a:r>
              <a:rPr lang="en-US" altLang="uk-UA"/>
              <a:t>Cu(OH)</a:t>
            </a:r>
            <a:r>
              <a:rPr lang="en-US" altLang="uk-UA" baseline="-25000"/>
              <a:t>2</a:t>
            </a:r>
            <a:endParaRPr lang="en-US" altLang="uk-UA" baseline="-25000"/>
          </a:p>
        </p:txBody>
      </p:sp>
      <p:pic>
        <p:nvPicPr>
          <p:cNvPr id="6" name="Замещающее содержимое 5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 flipH="1">
            <a:off x="7020560" y="1484630"/>
            <a:ext cx="2021205" cy="1515110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415" y="4581525"/>
            <a:ext cx="1981200" cy="147828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8913"/>
            <a:ext cx="8893175" cy="37814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  <a:defRPr/>
            </a:pP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Білки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виконують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такі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функції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endParaRPr kumimoji="0" lang="ru-RU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  <a:defRPr/>
            </a:pPr>
            <a:endParaRPr kumimoji="0" lang="ru-RU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Каталітична </a:t>
            </a: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Пепсин…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Резервна </a:t>
            </a:r>
            <a:r>
              <a:rPr kumimoji="0" lang="uk-UA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1г білка – 17,6 кДж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Гормональна </a:t>
            </a:r>
            <a:r>
              <a:rPr kumimoji="0" lang="uk-UA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Інсулін…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Захисна </a:t>
            </a:r>
            <a:r>
              <a:rPr kumimoji="0" lang="uk-UA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Фібрин, </a:t>
            </a:r>
            <a:r>
              <a:rPr kumimoji="0" lang="uk-UA" sz="2800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імуно</a:t>
            </a:r>
            <a:r>
              <a:rPr kumimoji="0" lang="ru-RU" sz="2800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глобулін</a:t>
            </a:r>
            <a:r>
              <a:rPr kumimoji="0" lang="ru-RU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…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Транспортна </a:t>
            </a: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Гемоглобін… 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Скоротлива </a:t>
            </a: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</a:t>
            </a:r>
            <a:r>
              <a:rPr kumimoji="0" lang="ru-RU" sz="2800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іозін</a:t>
            </a:r>
            <a:r>
              <a:rPr kumimoji="0" lang="uk-UA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актин…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Структурна </a:t>
            </a:r>
            <a:r>
              <a:rPr kumimoji="0" lang="uk-UA" sz="2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Кератин, к</a:t>
            </a:r>
            <a:r>
              <a:rPr kumimoji="0" lang="ru-RU" sz="2800" i="1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олаген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Сигнальна </a:t>
            </a:r>
            <a:r>
              <a:rPr kumimoji="0" lang="ru-RU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Родопсин</a:t>
            </a:r>
            <a:endParaRPr kumimoji="0" lang="ru-RU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r>
              <a:rPr kumimoji="0" lang="uk-UA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Запасаюча </a:t>
            </a:r>
            <a:r>
              <a:rPr kumimoji="0" lang="uk-UA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Овальбумін</a:t>
            </a:r>
            <a:endParaRPr kumimoji="0" lang="uk-UA" sz="280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endParaRPr kumimoji="0" lang="uk-UA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pPr>
            <a:endParaRPr kumimoji="0" lang="uk-UA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Ø"/>
              <a:defRPr/>
            </a:pP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6626" name="Прямоугольник 1"/>
          <p:cNvSpPr/>
          <p:nvPr/>
        </p:nvSpPr>
        <p:spPr>
          <a:xfrm>
            <a:off x="233045" y="908685"/>
            <a:ext cx="8677275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Чому лікарі рекомендують «збивати» температуру хворого, якщо вона перевищує 38</a:t>
            </a:r>
            <a:r>
              <a:rPr lang="uk-UA" altLang="x-non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С?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(можлива денатурація білка)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Чому з вареного яйця ніколи не з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явиться курча? 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(білок яйця  зденатурував при нагріванні)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Чому при попаданні на шкіру рук концентрованої азотної кислоти утворюються жовті плями?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(відбувається денатурація білків шкіри.)</a:t>
            </a:r>
            <a:endParaRPr lang="uk-UA" alt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altLang="x-none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чому базується використання спирту як дезинфікуючого засобу? </a:t>
            </a:r>
            <a:endParaRPr lang="uk-UA" altLang="x-none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(викликає денатурацію білків бактерій)</a:t>
            </a:r>
            <a:r>
              <a:rPr lang="uk-UA" altLang="x-none" sz="2400" dirty="0">
                <a:latin typeface="Comic Sans MS" panose="030F0702030302020204" pitchFamily="66" charset="0"/>
              </a:rPr>
              <a:t>.</a:t>
            </a:r>
            <a:endParaRPr sz="2400" dirty="0">
              <a:latin typeface="Comic Sans MS" panose="030F0702030302020204" pitchFamily="66" charset="0"/>
            </a:endParaRPr>
          </a:p>
          <a:p>
            <a:r>
              <a:rPr lang="uk-UA" altLang="x-none" sz="2400" b="1" dirty="0">
                <a:latin typeface="Comic Sans MS" panose="030F0702030302020204" pitchFamily="66" charset="0"/>
              </a:rPr>
              <a:t> </a:t>
            </a:r>
            <a:endParaRPr sz="2400" dirty="0">
              <a:latin typeface="Comic Sans MS" panose="030F0702030302020204" pitchFamily="66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04030" y="188738"/>
            <a:ext cx="6480720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Дайте відповідь на запитання:</a:t>
            </a:r>
            <a:endParaRPr kumimoji="0" lang="uk-UA" sz="2800" b="1" i="0" u="none" strike="noStrike" kern="1200" cap="none" spc="0" normalizeH="0" baseline="0" noProof="0" dirty="0" smtClean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547495" y="405130"/>
            <a:ext cx="6165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200"/>
              <a:t>Використані матеріали</a:t>
            </a:r>
            <a:endParaRPr lang="uk-UA" altLang="ru-RU" sz="3200"/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326390" y="1628775"/>
            <a:ext cx="8608060" cy="430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400"/>
              <a:t>1. https://youtu.be/DZb9W2koQiI</a:t>
            </a:r>
            <a:endParaRPr lang="uk-UA" altLang="ru-RU" sz="2400"/>
          </a:p>
          <a:p>
            <a:endParaRPr lang="uk-UA" altLang="ru-RU" sz="2400"/>
          </a:p>
          <a:p>
            <a:r>
              <a:rPr lang="uk-UA" altLang="ru-RU" sz="2400"/>
              <a:t>2. https://youtu.be/xXxNtultKwc</a:t>
            </a:r>
            <a:endParaRPr lang="uk-UA" altLang="ru-RU" sz="2400"/>
          </a:p>
          <a:p>
            <a:endParaRPr lang="uk-UA" altLang="ru-RU" sz="2400"/>
          </a:p>
          <a:p>
            <a:r>
              <a:rPr lang="uk-UA" altLang="ru-RU" sz="2400"/>
              <a:t>3. https://naurok.com.ua/prezentaciya-do-mizhdisciplinarnogo-zanyattya-z-temi-bilki-34537.html</a:t>
            </a:r>
            <a:endParaRPr lang="uk-UA" altLang="ru-RU" sz="2400"/>
          </a:p>
          <a:p>
            <a:endParaRPr lang="uk-UA" altLang="ru-RU" sz="2400"/>
          </a:p>
          <a:p>
            <a:r>
              <a:rPr lang="uk-UA" altLang="ru-RU" sz="2400"/>
              <a:t>4. Підручник  М.М. Савчин Хімія, 10 клас </a:t>
            </a:r>
            <a:endParaRPr lang="uk-UA" altLang="ru-RU" sz="2400"/>
          </a:p>
          <a:p>
            <a:endParaRPr lang="uk-UA" altLang="ru-RU" sz="2400"/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</a:pPr>
            <a:r>
              <a:rPr lang="uk-UA" altLang="ru-RU" sz="2400"/>
              <a:t>5. </a:t>
            </a:r>
            <a:r>
              <a:rPr lang="uk-UA" altLang="ru-RU" sz="2400">
                <a:latin typeface="+mn-lt"/>
                <a:sym typeface="+mn-ea"/>
              </a:rPr>
              <a:t>Підручник Л.І.Остапченко, П.Г.Балан</a:t>
            </a:r>
            <a:endParaRPr kumimoji="0" lang="uk-UA" altLang="ru-RU" sz="2400" b="0" i="0" u="none" strike="noStrike" kern="1200" cap="none" spc="0" normalizeH="0" baseline="0" noProof="1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uk-UA" altLang="ru-RU" sz="2400">
                <a:latin typeface="+mn-lt"/>
                <a:sym typeface="+mn-ea"/>
              </a:rPr>
              <a:t>Біологія і екологія, 10 клас.</a:t>
            </a:r>
            <a:endParaRPr lang="uk-UA" altLang="ru-RU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0</TotalTime>
  <Words>1968</Words>
  <Application>WPS Presentation</Application>
  <PresentationFormat>Экран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Arial</vt:lpstr>
      <vt:lpstr>SimSun</vt:lpstr>
      <vt:lpstr>Wingdings</vt:lpstr>
      <vt:lpstr>Times New Roman</vt:lpstr>
      <vt:lpstr>Comic Sans MS</vt:lpstr>
      <vt:lpstr>Microsoft YaHei</vt:lpstr>
      <vt:lpstr>Arial Unicode MS</vt:lpstr>
      <vt:lpstr>Calibri</vt:lpstr>
      <vt:lpstr>Malgun Gothic Semilight</vt:lpstr>
      <vt:lpstr>Bahnschrift</vt:lpstr>
      <vt:lpstr>Слои</vt:lpstr>
      <vt:lpstr>Білки. Їх склад,властивості.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Як відбувається гідроліз білків</vt:lpstr>
      <vt:lpstr>PowerPoint 演示文稿</vt:lpstr>
      <vt:lpstr> Кольорові реакції білків</vt:lpstr>
      <vt:lpstr>PowerPoint 演示文稿</vt:lpstr>
      <vt:lpstr>PowerPoint 演示文稿</vt:lpstr>
      <vt:lpstr>PowerPoint 演示文稿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Амінокислоти. Пептиди. Білки.</dc:title>
  <dc:creator>ирина</dc:creator>
  <cp:lastModifiedBy>Olga</cp:lastModifiedBy>
  <cp:revision>57</cp:revision>
  <dcterms:created xsi:type="dcterms:W3CDTF">2010-03-19T10:36:00Z</dcterms:created>
  <dcterms:modified xsi:type="dcterms:W3CDTF">2021-05-03T20:35:23Z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1049-11.2.0.10114</vt:lpwstr>
  </property>
</Properties>
</file>