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95" r:id="rId2"/>
    <p:sldId id="257" r:id="rId3"/>
    <p:sldId id="260" r:id="rId4"/>
    <p:sldId id="259" r:id="rId5"/>
    <p:sldId id="263" r:id="rId6"/>
    <p:sldId id="261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85" r:id="rId16"/>
    <p:sldId id="286" r:id="rId17"/>
    <p:sldId id="287" r:id="rId18"/>
    <p:sldId id="288" r:id="rId19"/>
    <p:sldId id="274" r:id="rId20"/>
    <p:sldId id="293" r:id="rId21"/>
    <p:sldId id="275" r:id="rId22"/>
    <p:sldId id="276" r:id="rId23"/>
    <p:sldId id="277" r:id="rId24"/>
    <p:sldId id="294" r:id="rId25"/>
    <p:sldId id="278" r:id="rId26"/>
    <p:sldId id="281" r:id="rId27"/>
    <p:sldId id="289" r:id="rId28"/>
    <p:sldId id="290" r:id="rId29"/>
    <p:sldId id="284" r:id="rId30"/>
    <p:sldId id="283" r:id="rId31"/>
    <p:sldId id="291" r:id="rId32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28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44E25-0DDB-4592-A809-997E54D68975}" type="datetimeFigureOut">
              <a:rPr lang="uk-UA" smtClean="0"/>
              <a:t>10.11.2017</a:t>
            </a:fld>
            <a:endParaRPr lang="uk-UA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5BCD479-3413-46C7-9310-712D7A47E8F9}" type="slidenum">
              <a:rPr lang="uk-UA" smtClean="0"/>
              <a:t>‹№›</a:t>
            </a:fld>
            <a:endParaRPr lang="uk-U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44E25-0DDB-4592-A809-997E54D68975}" type="datetimeFigureOut">
              <a:rPr lang="uk-UA" smtClean="0"/>
              <a:t>10.11.2017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CD479-3413-46C7-9310-712D7A47E8F9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44E25-0DDB-4592-A809-997E54D68975}" type="datetimeFigureOut">
              <a:rPr lang="uk-UA" smtClean="0"/>
              <a:t>10.11.2017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CD479-3413-46C7-9310-712D7A47E8F9}" type="slidenum">
              <a:rPr lang="uk-UA" smtClean="0"/>
              <a:t>‹№›</a:t>
            </a:fld>
            <a:endParaRPr lang="uk-UA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44E25-0DDB-4592-A809-997E54D68975}" type="datetimeFigureOut">
              <a:rPr lang="uk-UA" smtClean="0"/>
              <a:t>10.11.2017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CD479-3413-46C7-9310-712D7A47E8F9}" type="slidenum">
              <a:rPr lang="uk-UA" smtClean="0"/>
              <a:t>‹№›</a:t>
            </a:fld>
            <a:endParaRPr lang="uk-UA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44E25-0DDB-4592-A809-997E54D68975}" type="datetimeFigureOut">
              <a:rPr lang="uk-UA" smtClean="0"/>
              <a:t>10.11.2017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CD479-3413-46C7-9310-712D7A47E8F9}" type="slidenum">
              <a:rPr lang="uk-UA" smtClean="0"/>
              <a:t>‹№›</a:t>
            </a:fld>
            <a:endParaRPr lang="uk-UA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44E25-0DDB-4592-A809-997E54D68975}" type="datetimeFigureOut">
              <a:rPr lang="uk-UA" smtClean="0"/>
              <a:t>10.11.2017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CD479-3413-46C7-9310-712D7A47E8F9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44E25-0DDB-4592-A809-997E54D68975}" type="datetimeFigureOut">
              <a:rPr lang="uk-UA" smtClean="0"/>
              <a:t>10.11.2017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CD479-3413-46C7-9310-712D7A47E8F9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44E25-0DDB-4592-A809-997E54D68975}" type="datetimeFigureOut">
              <a:rPr lang="uk-UA" smtClean="0"/>
              <a:t>10.11.2017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CD479-3413-46C7-9310-712D7A47E8F9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44E25-0DDB-4592-A809-997E54D68975}" type="datetimeFigureOut">
              <a:rPr lang="uk-UA" smtClean="0"/>
              <a:t>10.11.2017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CD479-3413-46C7-9310-712D7A47E8F9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44E25-0DDB-4592-A809-997E54D68975}" type="datetimeFigureOut">
              <a:rPr lang="uk-UA" smtClean="0"/>
              <a:t>10.11.2017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CD479-3413-46C7-9310-712D7A47E8F9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44E25-0DDB-4592-A809-997E54D68975}" type="datetimeFigureOut">
              <a:rPr lang="uk-UA" smtClean="0"/>
              <a:t>10.11.2017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CD479-3413-46C7-9310-712D7A47E8F9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A2244E25-0DDB-4592-A809-997E54D68975}" type="datetimeFigureOut">
              <a:rPr lang="uk-UA" smtClean="0"/>
              <a:t>10.11.2017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25BCD479-3413-46C7-9310-712D7A47E8F9}" type="slidenum">
              <a:rPr lang="uk-UA" smtClean="0"/>
              <a:t>‹№›</a:t>
            </a:fld>
            <a:endParaRPr lang="uk-UA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&#1057;&#1082;&#1083;&#1072;&#1076;&#1085;&#1110;%20&#1090;&#1072;%20&#1087;&#1088;&#1086;&#1089;&#1090;&#1110;%20&#1088;&#1077;&#1095;&#1086;&#1074;&#1080;&#1085;&#1080;.mp4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&#1044;&#1077;&#1084;&#1086;&#1085;&#1089;&#1090;&#1072;&#1094;&#1110;&#1103;%20&#1047;&#1088;&#1072;&#1079;&#1082;&#1080;%20&#1084;&#1077;&#1090;&#1072;&#1083;&#1110;&#1074;%20&#1110;%20&#1085;&#1077;&#1084;&#1077;&#1090;&#1072;&#1083;&#1110;&#1074;.mp4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</a:t>
            </a:r>
            <a:endParaRPr lang="uk-UA" dirty="0"/>
          </a:p>
        </p:txBody>
      </p:sp>
      <p:pic>
        <p:nvPicPr>
          <p:cNvPr id="4" name="Picture 5" descr="http://www.province.ru/yaroslavl/media/k2/items/cache/dd34e32172fe0202ef287e574244e1d2_XL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348880"/>
            <a:ext cx="5801541" cy="4044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267744" y="620688"/>
            <a:ext cx="66247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dirty="0" smtClean="0"/>
              <a:t>«… </a:t>
            </a:r>
            <a:r>
              <a:rPr lang="uk-UA" sz="4800" i="1" dirty="0" smtClean="0"/>
              <a:t>Хімічні  формули  говорять  хімікові цілу  історію  речовини</a:t>
            </a:r>
            <a:r>
              <a:rPr lang="uk-UA" sz="4800" dirty="0" smtClean="0"/>
              <a:t>»</a:t>
            </a:r>
          </a:p>
          <a:p>
            <a:pPr algn="r"/>
            <a:r>
              <a:rPr lang="uk-UA" sz="3600" dirty="0" smtClean="0"/>
              <a:t>Д.І. </a:t>
            </a:r>
            <a:r>
              <a:rPr lang="uk-UA" sz="3600" smtClean="0"/>
              <a:t>Менделєєв</a:t>
            </a:r>
            <a:endParaRPr lang="uk-UA" sz="3600" dirty="0"/>
          </a:p>
        </p:txBody>
      </p:sp>
    </p:spTree>
    <p:extLst>
      <p:ext uri="{BB962C8B-B14F-4D97-AF65-F5344CB8AC3E}">
        <p14:creationId xmlns:p14="http://schemas.microsoft.com/office/powerpoint/2010/main" val="3326444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404664"/>
            <a:ext cx="8492480" cy="2262113"/>
          </a:xfrm>
        </p:spPr>
        <p:txBody>
          <a:bodyPr>
            <a:noAutofit/>
          </a:bodyPr>
          <a:lstStyle/>
          <a:p>
            <a:pPr algn="just"/>
            <a:r>
              <a:rPr lang="uk-UA" sz="4000" b="1" i="1" dirty="0" smtClean="0">
                <a:solidFill>
                  <a:srgbClr val="FF0000"/>
                </a:solidFill>
              </a:rPr>
              <a:t>Атоми складаються </a:t>
            </a:r>
            <a:r>
              <a:rPr lang="uk-UA" sz="4000" i="1" dirty="0" smtClean="0">
                <a:solidFill>
                  <a:schemeClr val="tx1"/>
                </a:solidFill>
              </a:rPr>
              <a:t>з негативно зарядженого ядра та позитивно заряджених електронів. </a:t>
            </a:r>
            <a:endParaRPr lang="ru-RU" sz="4000" i="1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1674" y="4653136"/>
            <a:ext cx="6350726" cy="444252"/>
          </a:xfrm>
        </p:spPr>
        <p:txBody>
          <a:bodyPr>
            <a:normAutofit lnSpcReduction="10000"/>
          </a:bodyPr>
          <a:lstStyle/>
          <a:p>
            <a:endParaRPr lang="ru-RU" dirty="0"/>
          </a:p>
        </p:txBody>
      </p:sp>
      <p:pic>
        <p:nvPicPr>
          <p:cNvPr id="1029" name="Picture 5" descr="http://www.province.ru/yaroslavl/media/k2/items/cache/dd34e32172fe0202ef287e574244e1d2_XL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67463"/>
            <a:ext cx="5724128" cy="3990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http://www.province.ru/yaroslavl/media/k2/items/cache/dd34e32172fe0202ef287e574244e1d2_XL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019863"/>
            <a:ext cx="5724128" cy="3990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8313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2459359"/>
          </a:xfrm>
        </p:spPr>
        <p:txBody>
          <a:bodyPr/>
          <a:lstStyle/>
          <a:p>
            <a:pPr algn="just"/>
            <a:r>
              <a:rPr lang="uk-UA" sz="4000" b="1" i="1" dirty="0">
                <a:solidFill>
                  <a:srgbClr val="FF0000"/>
                </a:solidFill>
                <a:effectLst/>
              </a:rPr>
              <a:t>Заряд ядра </a:t>
            </a:r>
            <a:r>
              <a:rPr lang="uk-UA" sz="4000" b="1" i="1" dirty="0">
                <a:solidFill>
                  <a:schemeClr val="tx1"/>
                </a:solidFill>
                <a:effectLst/>
              </a:rPr>
              <a:t>дорівнює порядковому номеру елемента в періодичній системі. </a:t>
            </a:r>
            <a:endParaRPr lang="uk-UA" sz="4000" b="1" i="1" dirty="0">
              <a:solidFill>
                <a:schemeClr val="tx1"/>
              </a:solidFill>
            </a:endParaRP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Picture 4" descr="http://profesorjrc.es/images/quimica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617042"/>
            <a:ext cx="4248472" cy="2839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profesorjrc.es/images/quimica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944" y="3769442"/>
            <a:ext cx="4248472" cy="2839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6511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780928"/>
          </a:xfrm>
        </p:spPr>
        <p:txBody>
          <a:bodyPr/>
          <a:lstStyle/>
          <a:p>
            <a:r>
              <a:rPr lang="uk-UA" sz="4000" b="1" i="1" dirty="0">
                <a:solidFill>
                  <a:srgbClr val="002060"/>
                </a:solidFill>
                <a:effectLst/>
              </a:rPr>
              <a:t>Ядро атома </a:t>
            </a:r>
            <a:r>
              <a:rPr lang="uk-UA" sz="4000" b="1" i="1" dirty="0" smtClean="0">
                <a:solidFill>
                  <a:srgbClr val="002060"/>
                </a:solidFill>
                <a:effectLst/>
              </a:rPr>
              <a:t/>
            </a:r>
            <a:br>
              <a:rPr lang="uk-UA" sz="4000" b="1" i="1" dirty="0" smtClean="0">
                <a:solidFill>
                  <a:srgbClr val="002060"/>
                </a:solidFill>
                <a:effectLst/>
              </a:rPr>
            </a:br>
            <a:r>
              <a:rPr lang="uk-UA" sz="4000" b="1" i="1" dirty="0" smtClean="0">
                <a:solidFill>
                  <a:srgbClr val="002060"/>
                </a:solidFill>
                <a:effectLst/>
              </a:rPr>
              <a:t>складається </a:t>
            </a:r>
            <a:r>
              <a:rPr lang="uk-UA" sz="4000" b="1" i="1" dirty="0">
                <a:solidFill>
                  <a:srgbClr val="002060"/>
                </a:solidFill>
                <a:effectLst/>
              </a:rPr>
              <a:t>з протонів і нейтронів. </a:t>
            </a:r>
            <a:endParaRPr lang="uk-UA" sz="4000" b="1" i="1" dirty="0">
              <a:solidFill>
                <a:srgbClr val="002060"/>
              </a:solidFill>
            </a:endParaRPr>
          </a:p>
        </p:txBody>
      </p:sp>
      <p:pic>
        <p:nvPicPr>
          <p:cNvPr id="4" name="Picture 4" descr="http://profesorjrc.es/images/quimic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680" y="2924944"/>
            <a:ext cx="4943384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profesorjrc.es/images/quimica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924944"/>
            <a:ext cx="4943384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4678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564904"/>
          </a:xfrm>
        </p:spPr>
        <p:txBody>
          <a:bodyPr/>
          <a:lstStyle/>
          <a:p>
            <a:pPr algn="l"/>
            <a:r>
              <a:rPr lang="uk-UA" b="1" i="1" dirty="0">
                <a:solidFill>
                  <a:srgbClr val="002060"/>
                </a:solidFill>
                <a:effectLst/>
              </a:rPr>
              <a:t>Відносна атомна маса </a:t>
            </a:r>
            <a:r>
              <a:rPr lang="uk-UA" b="1" i="1" dirty="0">
                <a:effectLst/>
              </a:rPr>
              <a:t>Нітрогену 14. </a:t>
            </a:r>
            <a:endParaRPr lang="uk-UA" b="1" i="1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>
              <a:solidFill>
                <a:srgbClr val="002060"/>
              </a:solidFill>
            </a:endParaRPr>
          </a:p>
        </p:txBody>
      </p:sp>
      <p:pic>
        <p:nvPicPr>
          <p:cNvPr id="4" name="Picture 4" descr="http://profesorjrc.es/images/quimica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0" y="2743374"/>
            <a:ext cx="5551065" cy="3709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8517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204864"/>
          </a:xfrm>
        </p:spPr>
        <p:txBody>
          <a:bodyPr/>
          <a:lstStyle/>
          <a:p>
            <a:pPr algn="just"/>
            <a:r>
              <a:rPr lang="uk-UA" b="1" i="1" dirty="0">
                <a:solidFill>
                  <a:srgbClr val="002060"/>
                </a:solidFill>
                <a:effectLst/>
              </a:rPr>
              <a:t>Відносна атомна маса </a:t>
            </a:r>
            <a:r>
              <a:rPr lang="uk-UA" b="1" i="1" dirty="0">
                <a:effectLst/>
              </a:rPr>
              <a:t>Оксигену 18. </a:t>
            </a:r>
            <a:endParaRPr lang="uk-UA" b="1" i="1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Picture 4" descr="http://profesorjrc.es/images/quimica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94135"/>
            <a:ext cx="5904656" cy="3946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8517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492896"/>
          </a:xfrm>
        </p:spPr>
        <p:txBody>
          <a:bodyPr/>
          <a:lstStyle/>
          <a:p>
            <a:pPr algn="just"/>
            <a:r>
              <a:rPr lang="uk-UA" b="1" i="1" dirty="0">
                <a:solidFill>
                  <a:srgbClr val="FF0000"/>
                </a:solidFill>
                <a:effectLst/>
              </a:rPr>
              <a:t>Речовина</a:t>
            </a:r>
            <a:r>
              <a:rPr lang="uk-UA" b="1" i="1" dirty="0">
                <a:solidFill>
                  <a:srgbClr val="002060"/>
                </a:solidFill>
                <a:effectLst/>
              </a:rPr>
              <a:t> </a:t>
            </a:r>
            <a:r>
              <a:rPr lang="uk-UA" b="1" i="1" dirty="0" smtClean="0">
                <a:solidFill>
                  <a:schemeClr val="tx1"/>
                </a:solidFill>
                <a:effectLst/>
              </a:rPr>
              <a:t>це </a:t>
            </a:r>
            <a:r>
              <a:rPr lang="uk-UA" b="1" i="1" dirty="0">
                <a:solidFill>
                  <a:schemeClr val="tx1"/>
                </a:solidFill>
                <a:effectLst/>
              </a:rPr>
              <a:t>те, з чого складаються тіла</a:t>
            </a:r>
            <a:r>
              <a:rPr lang="uk-UA" b="1" i="1" dirty="0">
                <a:solidFill>
                  <a:srgbClr val="002060"/>
                </a:solidFill>
                <a:effectLst/>
              </a:rPr>
              <a:t>. </a:t>
            </a:r>
            <a:endParaRPr lang="uk-UA" b="1" i="1" dirty="0">
              <a:solidFill>
                <a:srgbClr val="002060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Picture 4" descr="http://profesorjrc.es/images/quimica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438511"/>
            <a:ext cx="5688632" cy="380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3763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3256642"/>
          </a:xfrm>
        </p:spPr>
        <p:txBody>
          <a:bodyPr/>
          <a:lstStyle/>
          <a:p>
            <a:pPr algn="just"/>
            <a:r>
              <a:rPr lang="uk-UA" b="1" i="1" dirty="0">
                <a:effectLst/>
              </a:rPr>
              <a:t>Періодична система хімічних елементів складається з 8 періодів та 7 груп. </a:t>
            </a:r>
            <a:endParaRPr lang="uk-UA" b="1" i="1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Picture 4" descr="http://profesorjrc.es/images/quimica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256642"/>
            <a:ext cx="4464496" cy="2983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5698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3068960"/>
          </a:xfrm>
        </p:spPr>
        <p:txBody>
          <a:bodyPr/>
          <a:lstStyle/>
          <a:p>
            <a:pPr algn="just"/>
            <a:r>
              <a:rPr lang="uk-UA" b="1" i="1" dirty="0">
                <a:solidFill>
                  <a:srgbClr val="FF0000"/>
                </a:solidFill>
                <a:effectLst/>
              </a:rPr>
              <a:t>Група</a:t>
            </a:r>
            <a:r>
              <a:rPr lang="uk-UA" b="1" i="1" dirty="0">
                <a:effectLst/>
              </a:rPr>
              <a:t> – </a:t>
            </a:r>
            <a:r>
              <a:rPr lang="uk-UA" b="1" i="1" dirty="0">
                <a:solidFill>
                  <a:schemeClr val="tx1"/>
                </a:solidFill>
                <a:effectLst/>
              </a:rPr>
              <a:t>це горизонтальний ряд хімічних елементів. </a:t>
            </a:r>
            <a:endParaRPr lang="uk-UA" b="1" i="1" dirty="0">
              <a:solidFill>
                <a:schemeClr val="tx1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Picture 4" descr="http://profesorjrc.es/images/quimica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256642"/>
            <a:ext cx="4464496" cy="2983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5352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852936"/>
          </a:xfrm>
        </p:spPr>
        <p:txBody>
          <a:bodyPr/>
          <a:lstStyle/>
          <a:p>
            <a:pPr algn="just"/>
            <a:r>
              <a:rPr lang="uk-UA" b="1" i="1" dirty="0">
                <a:solidFill>
                  <a:srgbClr val="FF0000"/>
                </a:solidFill>
                <a:effectLst/>
              </a:rPr>
              <a:t>Період</a:t>
            </a:r>
            <a:r>
              <a:rPr lang="uk-UA" b="1" i="1" dirty="0">
                <a:solidFill>
                  <a:srgbClr val="002060"/>
                </a:solidFill>
                <a:effectLst/>
              </a:rPr>
              <a:t> – </a:t>
            </a:r>
            <a:r>
              <a:rPr lang="uk-UA" b="1" i="1" dirty="0">
                <a:solidFill>
                  <a:schemeClr val="tx1"/>
                </a:solidFill>
                <a:effectLst/>
              </a:rPr>
              <a:t>це вертикальний стовпчик елементів. </a:t>
            </a:r>
            <a:endParaRPr lang="uk-UA" b="1" i="1" dirty="0">
              <a:solidFill>
                <a:schemeClr val="tx1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Picture 4" descr="http://profesorjrc.es/images/quimica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256642"/>
            <a:ext cx="4464496" cy="2983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0173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764704"/>
            <a:ext cx="7931224" cy="1224136"/>
          </a:xfrm>
        </p:spPr>
        <p:txBody>
          <a:bodyPr/>
          <a:lstStyle/>
          <a:p>
            <a:r>
              <a:rPr lang="uk-UA" sz="2800" i="1" dirty="0" smtClean="0"/>
              <a:t/>
            </a:r>
            <a:br>
              <a:rPr lang="uk-UA" sz="2800" i="1" dirty="0" smtClean="0"/>
            </a:br>
            <a:r>
              <a:rPr lang="uk-UA" sz="2800" i="1" dirty="0"/>
              <a:t/>
            </a:r>
            <a:br>
              <a:rPr lang="uk-UA" sz="2800" i="1" dirty="0"/>
            </a:br>
            <a:r>
              <a:rPr lang="uk-UA" sz="2800" i="1" dirty="0" smtClean="0"/>
              <a:t> </a:t>
            </a: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800" dirty="0"/>
              <a:t/>
            </a:r>
            <a:br>
              <a:rPr lang="uk-UA" sz="2800" dirty="0"/>
            </a:b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800" dirty="0"/>
              <a:t/>
            </a:r>
            <a:br>
              <a:rPr lang="uk-UA" sz="2800" dirty="0"/>
            </a:b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800" b="1" i="1" dirty="0" smtClean="0">
                <a:solidFill>
                  <a:srgbClr val="002060"/>
                </a:solidFill>
              </a:rPr>
              <a:t>Гра</a:t>
            </a:r>
            <a:r>
              <a:rPr lang="uk-UA" sz="2800" i="1" dirty="0" smtClean="0">
                <a:solidFill>
                  <a:srgbClr val="002060"/>
                </a:solidFill>
              </a:rPr>
              <a:t> </a:t>
            </a:r>
            <a:r>
              <a:rPr lang="uk-UA" sz="2800" b="1" dirty="0" smtClean="0">
                <a:solidFill>
                  <a:srgbClr val="002060"/>
                </a:solidFill>
                <a:effectLst/>
              </a:rPr>
              <a:t>«Хрестики </a:t>
            </a:r>
            <a:r>
              <a:rPr lang="uk-UA" sz="2800" b="1" dirty="0">
                <a:solidFill>
                  <a:srgbClr val="002060"/>
                </a:solidFill>
                <a:effectLst/>
              </a:rPr>
              <a:t>- нулики</a:t>
            </a:r>
            <a:r>
              <a:rPr lang="uk-UA" sz="2800" b="1" dirty="0" smtClean="0">
                <a:solidFill>
                  <a:srgbClr val="002060"/>
                </a:solidFill>
                <a:effectLst/>
              </a:rPr>
              <a:t>»</a:t>
            </a:r>
            <a:br>
              <a:rPr lang="uk-UA" sz="2800" b="1" dirty="0" smtClean="0">
                <a:solidFill>
                  <a:srgbClr val="002060"/>
                </a:solidFill>
                <a:effectLst/>
              </a:rPr>
            </a:br>
            <a:r>
              <a:rPr lang="uk-UA" sz="2800" b="1" dirty="0">
                <a:solidFill>
                  <a:srgbClr val="002060"/>
                </a:solidFill>
                <a:effectLst/>
              </a:rPr>
              <a:t>К</a:t>
            </a:r>
            <a:r>
              <a:rPr lang="uk-UA" sz="2800" b="1" dirty="0" smtClean="0">
                <a:solidFill>
                  <a:srgbClr val="002060"/>
                </a:solidFill>
                <a:effectLst/>
              </a:rPr>
              <a:t>артка № 1</a:t>
            </a:r>
            <a:r>
              <a:rPr lang="uk-UA" sz="2800" b="1" dirty="0">
                <a:solidFill>
                  <a:srgbClr val="002060"/>
                </a:solidFill>
                <a:effectLst/>
              </a:rPr>
              <a:t> </a:t>
            </a:r>
            <a:r>
              <a:rPr lang="uk-UA" sz="2800" b="1" dirty="0" smtClean="0">
                <a:solidFill>
                  <a:srgbClr val="002060"/>
                </a:solidFill>
                <a:effectLst/>
              </a:rPr>
              <a:t/>
            </a:r>
            <a:br>
              <a:rPr lang="uk-UA" sz="2800" b="1" dirty="0" smtClean="0">
                <a:solidFill>
                  <a:srgbClr val="002060"/>
                </a:solidFill>
                <a:effectLst/>
              </a:rPr>
            </a:br>
            <a:r>
              <a:rPr lang="uk-UA" sz="2000" dirty="0" smtClean="0">
                <a:solidFill>
                  <a:schemeClr val="tx1"/>
                </a:solidFill>
                <a:effectLst/>
              </a:rPr>
              <a:t>Виграшний </a:t>
            </a:r>
            <a:r>
              <a:rPr lang="uk-UA" sz="2000" dirty="0">
                <a:solidFill>
                  <a:schemeClr val="tx1"/>
                </a:solidFill>
                <a:effectLst/>
              </a:rPr>
              <a:t>шлях - хімічні </a:t>
            </a:r>
            <a:r>
              <a:rPr lang="uk-UA" sz="2000" dirty="0" smtClean="0">
                <a:solidFill>
                  <a:schemeClr val="tx1"/>
                </a:solidFill>
                <a:effectLst/>
              </a:rPr>
              <a:t>елементи </a:t>
            </a:r>
            <a:r>
              <a:rPr lang="uk-UA" sz="2000" dirty="0">
                <a:solidFill>
                  <a:schemeClr val="tx1"/>
                </a:solidFill>
                <a:effectLst/>
              </a:rPr>
              <a:t>І групи головної підгрупи. </a:t>
            </a:r>
            <a:endParaRPr lang="uk-UA" sz="2000" dirty="0">
              <a:solidFill>
                <a:schemeClr val="tx1"/>
              </a:solidFill>
            </a:endParaRPr>
          </a:p>
        </p:txBody>
      </p:sp>
      <p:graphicFrame>
        <p:nvGraphicFramePr>
          <p:cNvPr id="6" name="Місце для вмісту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8674493"/>
              </p:ext>
            </p:extLst>
          </p:nvPr>
        </p:nvGraphicFramePr>
        <p:xfrm>
          <a:off x="899594" y="2204864"/>
          <a:ext cx="7488831" cy="3657600"/>
        </p:xfrm>
        <a:graphic>
          <a:graphicData uri="http://schemas.openxmlformats.org/drawingml/2006/table">
            <a:tbl>
              <a:tblPr firstRow="1" firstCol="1" bandRow="1"/>
              <a:tblGrid>
                <a:gridCol w="2496277"/>
                <a:gridCol w="2496277"/>
                <a:gridCol w="2496277"/>
              </a:tblGrid>
              <a:tr h="135360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Ba</a:t>
                      </a:r>
                      <a:endParaRPr lang="uk-UA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</a:t>
                      </a:r>
                      <a:endParaRPr lang="uk-UA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Cu</a:t>
                      </a:r>
                      <a:endParaRPr lang="uk-UA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864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en-US" sz="40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Na</a:t>
                      </a:r>
                      <a:endParaRPr lang="uk-UA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en-US" sz="40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Rb</a:t>
                      </a:r>
                      <a:endParaRPr lang="uk-UA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en-US" sz="40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K</a:t>
                      </a:r>
                      <a:endParaRPr lang="uk-UA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1213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Ne</a:t>
                      </a:r>
                      <a:endParaRPr lang="uk-UA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</a:t>
                      </a:r>
                      <a:endParaRPr lang="uk-UA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Al</a:t>
                      </a:r>
                      <a:endParaRPr lang="uk-UA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4" name="Пряма сполучна лінія 3"/>
          <p:cNvCxnSpPr/>
          <p:nvPr/>
        </p:nvCxnSpPr>
        <p:spPr>
          <a:xfrm flipV="1">
            <a:off x="1403648" y="4077072"/>
            <a:ext cx="6264696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568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84784"/>
          </a:xfrm>
        </p:spPr>
        <p:txBody>
          <a:bodyPr/>
          <a:lstStyle/>
          <a:p>
            <a:r>
              <a:rPr lang="uk-UA" sz="3200" b="1" dirty="0" smtClean="0"/>
              <a:t/>
            </a:r>
            <a:br>
              <a:rPr lang="uk-UA" sz="3200" b="1" dirty="0" smtClean="0"/>
            </a:br>
            <a:r>
              <a:rPr lang="uk-UA" sz="3200" b="1" dirty="0" smtClean="0"/>
              <a:t>Картка № 2 </a:t>
            </a:r>
            <a:br>
              <a:rPr lang="uk-UA" sz="3200" b="1" dirty="0" smtClean="0"/>
            </a:br>
            <a:r>
              <a:rPr lang="uk-UA" sz="3200" b="1" dirty="0" smtClean="0">
                <a:solidFill>
                  <a:schemeClr val="tx1"/>
                </a:solidFill>
              </a:rPr>
              <a:t>Виграшний шлях – назви речовин</a:t>
            </a:r>
            <a:r>
              <a:rPr lang="uk-UA" sz="1600" b="1" dirty="0" smtClean="0">
                <a:solidFill>
                  <a:schemeClr val="tx1"/>
                </a:solidFill>
              </a:rPr>
              <a:t>.</a:t>
            </a:r>
            <a:endParaRPr lang="uk-UA" sz="16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6373568"/>
              </p:ext>
            </p:extLst>
          </p:nvPr>
        </p:nvGraphicFramePr>
        <p:xfrm>
          <a:off x="683570" y="1628799"/>
          <a:ext cx="7776861" cy="4596194"/>
        </p:xfrm>
        <a:graphic>
          <a:graphicData uri="http://schemas.openxmlformats.org/drawingml/2006/table">
            <a:tbl>
              <a:tblPr firstRow="1" firstCol="1" bandRow="1"/>
              <a:tblGrid>
                <a:gridCol w="2592287"/>
                <a:gridCol w="2592287"/>
                <a:gridCol w="2592287"/>
              </a:tblGrid>
              <a:tr h="199248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24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2400" b="1" dirty="0" smtClean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Колба </a:t>
                      </a:r>
                      <a:endParaRPr lang="uk-UA" sz="24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2400" b="1" dirty="0" smtClean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Кисень </a:t>
                      </a:r>
                      <a:endParaRPr lang="uk-U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2400" b="1" dirty="0" smtClean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Вода </a:t>
                      </a:r>
                      <a:endParaRPr lang="uk-U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08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240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400" b="1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Стіл </a:t>
                      </a:r>
                      <a:endParaRPr lang="uk-UA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Мідь </a:t>
                      </a:r>
                      <a:endParaRPr lang="uk-U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Лінійка </a:t>
                      </a:r>
                      <a:endParaRPr lang="uk-U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08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24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Дріт </a:t>
                      </a:r>
                      <a:endParaRPr lang="uk-U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Залізо </a:t>
                      </a:r>
                      <a:endParaRPr lang="uk-U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Шматок мила</a:t>
                      </a:r>
                      <a:endParaRPr lang="uk-U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6" name="Пряма сполучна лінія 5"/>
          <p:cNvCxnSpPr/>
          <p:nvPr/>
        </p:nvCxnSpPr>
        <p:spPr>
          <a:xfrm>
            <a:off x="4572000" y="1844824"/>
            <a:ext cx="72008" cy="45365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3370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008112"/>
          </a:xfrm>
        </p:spPr>
        <p:txBody>
          <a:bodyPr/>
          <a:lstStyle/>
          <a:p>
            <a:r>
              <a:rPr lang="uk-UA" sz="2800" b="1" dirty="0" smtClean="0"/>
              <a:t/>
            </a:r>
            <a:br>
              <a:rPr lang="uk-UA" sz="2800" b="1" dirty="0" smtClean="0"/>
            </a:br>
            <a:r>
              <a:rPr lang="uk-UA" sz="2800" b="1" dirty="0"/>
              <a:t/>
            </a:r>
            <a:br>
              <a:rPr lang="uk-UA" sz="2800" b="1" dirty="0"/>
            </a:br>
            <a:r>
              <a:rPr lang="uk-UA" sz="2800" b="1" dirty="0" smtClean="0"/>
              <a:t>Картка № 3</a:t>
            </a:r>
            <a:br>
              <a:rPr lang="uk-UA" sz="2800" b="1" dirty="0" smtClean="0"/>
            </a:br>
            <a:r>
              <a:rPr lang="uk-UA" sz="2800" b="1" dirty="0" smtClean="0">
                <a:solidFill>
                  <a:schemeClr val="tx1"/>
                </a:solidFill>
              </a:rPr>
              <a:t>Виграшний шлях – чисті речовини.</a:t>
            </a:r>
            <a:endParaRPr lang="uk-UA" sz="2800" b="1" dirty="0">
              <a:solidFill>
                <a:schemeClr val="tx1"/>
              </a:solidFill>
            </a:endParaRPr>
          </a:p>
        </p:txBody>
      </p:sp>
      <p:graphicFrame>
        <p:nvGraphicFramePr>
          <p:cNvPr id="6" name="Місце для вмісту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3251312"/>
              </p:ext>
            </p:extLst>
          </p:nvPr>
        </p:nvGraphicFramePr>
        <p:xfrm>
          <a:off x="467544" y="1203803"/>
          <a:ext cx="7992888" cy="5120640"/>
        </p:xfrm>
        <a:graphic>
          <a:graphicData uri="http://schemas.openxmlformats.org/drawingml/2006/table">
            <a:tbl>
              <a:tblPr firstRow="1" firstCol="1" bandRow="1"/>
              <a:tblGrid>
                <a:gridCol w="2635098"/>
                <a:gridCol w="2721881"/>
                <a:gridCol w="2635909"/>
              </a:tblGrid>
              <a:tr h="235490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2800" b="1" dirty="0" smtClean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Фосфор  </a:t>
                      </a:r>
                      <a:endParaRPr lang="uk-U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28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2800" b="1" dirty="0" smtClean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Цукор  </a:t>
                      </a:r>
                      <a:endParaRPr lang="uk-UA" sz="28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2800" b="1" dirty="0" smtClean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Кава </a:t>
                      </a:r>
                      <a:endParaRPr lang="uk-U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45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Срібло </a:t>
                      </a:r>
                      <a:endParaRPr lang="uk-U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28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Полівітаміни  </a:t>
                      </a:r>
                      <a:endParaRPr lang="uk-U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Залізо  </a:t>
                      </a:r>
                      <a:endParaRPr lang="uk-U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45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Спирт  </a:t>
                      </a:r>
                      <a:endParaRPr lang="uk-U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28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Глина </a:t>
                      </a:r>
                      <a:endParaRPr lang="uk-U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Молоко </a:t>
                      </a:r>
                      <a:endParaRPr lang="uk-U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443038" y="22621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" name="Пряма сполучна лінія 3"/>
          <p:cNvCxnSpPr/>
          <p:nvPr/>
        </p:nvCxnSpPr>
        <p:spPr>
          <a:xfrm>
            <a:off x="1835696" y="1628800"/>
            <a:ext cx="72008" cy="48965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8933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008112"/>
          </a:xfrm>
        </p:spPr>
        <p:txBody>
          <a:bodyPr/>
          <a:lstStyle/>
          <a:p>
            <a:r>
              <a:rPr lang="uk-UA" sz="2800" b="1" dirty="0" smtClean="0"/>
              <a:t>Картка № 4 </a:t>
            </a:r>
            <a:br>
              <a:rPr lang="uk-UA" sz="2800" b="1" dirty="0" smtClean="0"/>
            </a:br>
            <a:r>
              <a:rPr lang="uk-UA" sz="2800" b="1" dirty="0" smtClean="0">
                <a:solidFill>
                  <a:schemeClr val="tx1"/>
                </a:solidFill>
              </a:rPr>
              <a:t>Виграшний </a:t>
            </a:r>
            <a:r>
              <a:rPr lang="uk-UA" sz="2800" b="1" dirty="0">
                <a:solidFill>
                  <a:schemeClr val="tx1"/>
                </a:solidFill>
              </a:rPr>
              <a:t>шлях – </a:t>
            </a:r>
            <a:r>
              <a:rPr lang="uk-UA" sz="2800" b="1" dirty="0" smtClean="0">
                <a:solidFill>
                  <a:schemeClr val="tx1"/>
                </a:solidFill>
              </a:rPr>
              <a:t>суміші.</a:t>
            </a:r>
            <a:endParaRPr lang="uk-UA" sz="2800" dirty="0">
              <a:solidFill>
                <a:schemeClr val="tx1"/>
              </a:solidFill>
            </a:endParaRPr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3602992"/>
              </p:ext>
            </p:extLst>
          </p:nvPr>
        </p:nvGraphicFramePr>
        <p:xfrm>
          <a:off x="467545" y="1340767"/>
          <a:ext cx="8208912" cy="4910815"/>
        </p:xfrm>
        <a:graphic>
          <a:graphicData uri="http://schemas.openxmlformats.org/drawingml/2006/table">
            <a:tbl>
              <a:tblPr firstRow="1" firstCol="1" bandRow="1"/>
              <a:tblGrid>
                <a:gridCol w="2706317"/>
                <a:gridCol w="2795445"/>
                <a:gridCol w="2707150"/>
              </a:tblGrid>
              <a:tr h="26674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2800" b="1" dirty="0" smtClean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Сік  </a:t>
                      </a:r>
                      <a:endParaRPr lang="uk-U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2800" b="1" dirty="0" smtClean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Спирт   </a:t>
                      </a:r>
                      <a:endParaRPr lang="uk-U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2800" b="1" dirty="0" smtClean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Золото  </a:t>
                      </a:r>
                      <a:endParaRPr lang="uk-U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317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uk-UA" sz="2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Мідь  </a:t>
                      </a:r>
                      <a:endParaRPr lang="uk-U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uk-UA" sz="2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Повітря  </a:t>
                      </a:r>
                      <a:endParaRPr lang="uk-U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uk-UA" sz="2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Бензин   </a:t>
                      </a:r>
                      <a:endParaRPr lang="uk-U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502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Срібло  </a:t>
                      </a:r>
                      <a:endParaRPr lang="uk-U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Пісок  </a:t>
                      </a:r>
                      <a:endParaRPr lang="uk-U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Лимонад  </a:t>
                      </a:r>
                      <a:endParaRPr lang="uk-U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5" name="Пряма сполучна лінія 4"/>
          <p:cNvCxnSpPr/>
          <p:nvPr/>
        </p:nvCxnSpPr>
        <p:spPr>
          <a:xfrm>
            <a:off x="755576" y="1988840"/>
            <a:ext cx="7704856" cy="43924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3389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720080"/>
          </a:xfrm>
        </p:spPr>
        <p:txBody>
          <a:bodyPr/>
          <a:lstStyle/>
          <a:p>
            <a:r>
              <a:rPr lang="uk-UA" sz="2800" b="1" dirty="0" smtClean="0"/>
              <a:t>Картка № 5</a:t>
            </a:r>
            <a:br>
              <a:rPr lang="uk-UA" sz="2800" b="1" dirty="0" smtClean="0"/>
            </a:br>
            <a:r>
              <a:rPr lang="uk-UA" sz="2400" b="1" dirty="0" smtClean="0">
                <a:solidFill>
                  <a:schemeClr val="tx1"/>
                </a:solidFill>
              </a:rPr>
              <a:t>Виграшний </a:t>
            </a:r>
            <a:r>
              <a:rPr lang="uk-UA" sz="2400" b="1" dirty="0">
                <a:solidFill>
                  <a:schemeClr val="tx1"/>
                </a:solidFill>
              </a:rPr>
              <a:t>шлях – </a:t>
            </a:r>
            <a:r>
              <a:rPr lang="uk-UA" sz="2400" b="1" dirty="0">
                <a:solidFill>
                  <a:schemeClr val="tx1"/>
                </a:solidFill>
                <a:effectLst/>
              </a:rPr>
              <a:t>хімічні елементи 2 </a:t>
            </a:r>
            <a:r>
              <a:rPr lang="uk-UA" sz="2400" b="1" dirty="0" smtClean="0">
                <a:solidFill>
                  <a:schemeClr val="tx1"/>
                </a:solidFill>
                <a:effectLst/>
              </a:rPr>
              <a:t>періоду</a:t>
            </a:r>
            <a:r>
              <a:rPr lang="uk-UA" sz="2400" b="1" dirty="0" smtClean="0">
                <a:solidFill>
                  <a:schemeClr val="tx1"/>
                </a:solidFill>
              </a:rPr>
              <a:t>.</a:t>
            </a:r>
            <a:endParaRPr lang="uk-UA" sz="2400" dirty="0">
              <a:solidFill>
                <a:schemeClr val="tx1"/>
              </a:solidFill>
            </a:endParaRPr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8486759"/>
              </p:ext>
            </p:extLst>
          </p:nvPr>
        </p:nvGraphicFramePr>
        <p:xfrm>
          <a:off x="467545" y="1340766"/>
          <a:ext cx="8208912" cy="4680521"/>
        </p:xfrm>
        <a:graphic>
          <a:graphicData uri="http://schemas.openxmlformats.org/drawingml/2006/table">
            <a:tbl>
              <a:tblPr firstRow="1" firstCol="1" bandRow="1"/>
              <a:tblGrid>
                <a:gridCol w="2706317"/>
                <a:gridCol w="2795445"/>
                <a:gridCol w="2707150"/>
              </a:tblGrid>
              <a:tr h="16429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Li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Cu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6474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279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Al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5" name="Пряма сполучна лінія 4"/>
          <p:cNvCxnSpPr/>
          <p:nvPr/>
        </p:nvCxnSpPr>
        <p:spPr>
          <a:xfrm>
            <a:off x="1835696" y="1556792"/>
            <a:ext cx="0" cy="46805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796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/>
          <a:lstStyle/>
          <a:p>
            <a:r>
              <a:rPr lang="uk-UA" sz="2800" b="1" dirty="0" smtClean="0"/>
              <a:t>Картка № 6</a:t>
            </a:r>
            <a:br>
              <a:rPr lang="uk-UA" sz="2800" b="1" dirty="0" smtClean="0"/>
            </a:br>
            <a:r>
              <a:rPr lang="uk-UA" sz="2400" b="1" dirty="0" smtClean="0">
                <a:solidFill>
                  <a:schemeClr val="tx1"/>
                </a:solidFill>
              </a:rPr>
              <a:t>Виграшний </a:t>
            </a:r>
            <a:r>
              <a:rPr lang="uk-UA" sz="2400" b="1" dirty="0">
                <a:solidFill>
                  <a:schemeClr val="tx1"/>
                </a:solidFill>
              </a:rPr>
              <a:t>шлях – </a:t>
            </a:r>
            <a:r>
              <a:rPr lang="uk-UA" sz="2400" b="1" dirty="0" smtClean="0">
                <a:solidFill>
                  <a:schemeClr val="tx1"/>
                </a:solidFill>
                <a:effectLst/>
              </a:rPr>
              <a:t>металічні елементи</a:t>
            </a:r>
            <a:r>
              <a:rPr lang="uk-UA" sz="2400" b="1" dirty="0" smtClean="0">
                <a:solidFill>
                  <a:schemeClr val="tx1"/>
                </a:solidFill>
              </a:rPr>
              <a:t>.</a:t>
            </a:r>
            <a:endParaRPr lang="uk-UA" sz="24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1516519"/>
              </p:ext>
            </p:extLst>
          </p:nvPr>
        </p:nvGraphicFramePr>
        <p:xfrm>
          <a:off x="467545" y="1124745"/>
          <a:ext cx="8208912" cy="5760720"/>
        </p:xfrm>
        <a:graphic>
          <a:graphicData uri="http://schemas.openxmlformats.org/drawingml/2006/table">
            <a:tbl>
              <a:tblPr firstRow="1" firstCol="1" bandRow="1"/>
              <a:tblGrid>
                <a:gridCol w="2706317"/>
                <a:gridCol w="2795445"/>
                <a:gridCol w="2707150"/>
              </a:tblGrid>
              <a:tr h="1722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Ba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S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Na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747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Cu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292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Ag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I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5" name="Пряма сполучна лінія 4"/>
          <p:cNvCxnSpPr/>
          <p:nvPr/>
        </p:nvCxnSpPr>
        <p:spPr>
          <a:xfrm flipH="1">
            <a:off x="1115616" y="1700808"/>
            <a:ext cx="6912768" cy="43204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1853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9208" y="692696"/>
            <a:ext cx="8229600" cy="576064"/>
          </a:xfrm>
        </p:spPr>
        <p:txBody>
          <a:bodyPr/>
          <a:lstStyle/>
          <a:p>
            <a:r>
              <a:rPr lang="uk-UA" sz="2800" b="1" dirty="0" smtClean="0"/>
              <a:t>Картка № 7</a:t>
            </a:r>
            <a:br>
              <a:rPr lang="uk-UA" sz="2800" b="1" dirty="0" smtClean="0"/>
            </a:br>
            <a:r>
              <a:rPr lang="uk-UA" sz="2400" b="1" dirty="0" smtClean="0">
                <a:solidFill>
                  <a:schemeClr val="tx1"/>
                </a:solidFill>
              </a:rPr>
              <a:t>Виграшний </a:t>
            </a:r>
            <a:r>
              <a:rPr lang="uk-UA" sz="2400" b="1" dirty="0">
                <a:solidFill>
                  <a:schemeClr val="tx1"/>
                </a:solidFill>
              </a:rPr>
              <a:t>шлях – </a:t>
            </a:r>
            <a:r>
              <a:rPr lang="uk-UA" sz="2400" b="1" dirty="0" smtClean="0">
                <a:solidFill>
                  <a:schemeClr val="tx1"/>
                </a:solidFill>
              </a:rPr>
              <a:t>не</a:t>
            </a:r>
            <a:r>
              <a:rPr lang="uk-UA" sz="2400" b="1" dirty="0" smtClean="0">
                <a:solidFill>
                  <a:schemeClr val="tx1"/>
                </a:solidFill>
                <a:effectLst/>
              </a:rPr>
              <a:t>металічні елементи</a:t>
            </a:r>
            <a:r>
              <a:rPr lang="uk-UA" sz="2400" b="1" dirty="0" smtClean="0">
                <a:solidFill>
                  <a:schemeClr val="tx1"/>
                </a:solidFill>
              </a:rPr>
              <a:t>.</a:t>
            </a:r>
            <a:endParaRPr lang="uk-UA" sz="24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9225714"/>
              </p:ext>
            </p:extLst>
          </p:nvPr>
        </p:nvGraphicFramePr>
        <p:xfrm>
          <a:off x="755575" y="1124745"/>
          <a:ext cx="7920882" cy="6035040"/>
        </p:xfrm>
        <a:graphic>
          <a:graphicData uri="http://schemas.openxmlformats.org/drawingml/2006/table">
            <a:tbl>
              <a:tblPr firstRow="1" firstCol="1" bandRow="1"/>
              <a:tblGrid>
                <a:gridCol w="2611359"/>
                <a:gridCol w="2697360"/>
                <a:gridCol w="2612163"/>
              </a:tblGrid>
              <a:tr h="166061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Ca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   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Na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288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Fe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06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</a:t>
                      </a:r>
                      <a:endParaRPr lang="uk-UA" sz="4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4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4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Cl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6" name="Пряма сполучна лінія 5"/>
          <p:cNvCxnSpPr/>
          <p:nvPr/>
        </p:nvCxnSpPr>
        <p:spPr>
          <a:xfrm>
            <a:off x="4644008" y="1484784"/>
            <a:ext cx="72008" cy="49685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9419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76672"/>
            <a:ext cx="8784976" cy="1584176"/>
          </a:xfrm>
        </p:spPr>
        <p:txBody>
          <a:bodyPr/>
          <a:lstStyle/>
          <a:p>
            <a:r>
              <a:rPr lang="uk-UA" sz="2800" b="1" dirty="0" smtClean="0"/>
              <a:t/>
            </a:r>
            <a:br>
              <a:rPr lang="uk-UA" sz="2800" b="1" dirty="0" smtClean="0"/>
            </a:br>
            <a:r>
              <a:rPr lang="uk-UA" sz="2800" b="1" dirty="0" smtClean="0"/>
              <a:t/>
            </a:r>
            <a:br>
              <a:rPr lang="uk-UA" sz="2800" b="1" dirty="0" smtClean="0"/>
            </a:br>
            <a:r>
              <a:rPr lang="uk-UA" sz="2400" b="1" dirty="0" smtClean="0"/>
              <a:t>Картка № 8</a:t>
            </a:r>
            <a:r>
              <a:rPr lang="uk-UA" sz="2800" b="1" dirty="0" smtClean="0"/>
              <a:t/>
            </a:r>
            <a:br>
              <a:rPr lang="uk-UA" sz="2800" b="1" dirty="0" smtClean="0"/>
            </a:br>
            <a:r>
              <a:rPr lang="uk-UA" sz="2400" b="1" dirty="0" smtClean="0">
                <a:solidFill>
                  <a:schemeClr val="tx1"/>
                </a:solidFill>
              </a:rPr>
              <a:t>Виграшний </a:t>
            </a:r>
            <a:r>
              <a:rPr lang="uk-UA" sz="2400" b="1" dirty="0">
                <a:solidFill>
                  <a:schemeClr val="tx1"/>
                </a:solidFill>
              </a:rPr>
              <a:t>шлях – </a:t>
            </a:r>
            <a:r>
              <a:rPr lang="uk-UA" sz="2400" b="1" dirty="0" smtClean="0">
                <a:solidFill>
                  <a:schemeClr val="tx1"/>
                </a:solidFill>
              </a:rPr>
              <a:t>хімічні елементи І групи побічної підгрупи.</a:t>
            </a:r>
            <a:endParaRPr lang="uk-UA" sz="24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28862921"/>
              </p:ext>
            </p:extLst>
          </p:nvPr>
        </p:nvGraphicFramePr>
        <p:xfrm>
          <a:off x="755575" y="1124745"/>
          <a:ext cx="7920882" cy="6210368"/>
        </p:xfrm>
        <a:graphic>
          <a:graphicData uri="http://schemas.openxmlformats.org/drawingml/2006/table">
            <a:tbl>
              <a:tblPr firstRow="1" firstCol="1" bandRow="1"/>
              <a:tblGrid>
                <a:gridCol w="2611359"/>
                <a:gridCol w="2697360"/>
                <a:gridCol w="2612163"/>
              </a:tblGrid>
              <a:tr h="230425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Cu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K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704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Al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06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Zn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Ag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Li</a:t>
                      </a:r>
                      <a:endParaRPr lang="uk-UA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6" name="Пряма сполучна лінія 5"/>
          <p:cNvCxnSpPr/>
          <p:nvPr/>
        </p:nvCxnSpPr>
        <p:spPr>
          <a:xfrm>
            <a:off x="4860032" y="1196752"/>
            <a:ext cx="72008" cy="52565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7815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Місце для вмісту 3" descr="http://narodna-osvita.com.ua/uploads/him7lash2015/him7lash2015-97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52736"/>
            <a:ext cx="8424936" cy="38164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34130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Місце для вмісту 3" descr="http://narodna-osvita.com.ua/uploads/him7lash2015/him7lash2015-98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1"/>
            <a:ext cx="4824536" cy="302433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" name="Таблиця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8520063"/>
              </p:ext>
            </p:extLst>
          </p:nvPr>
        </p:nvGraphicFramePr>
        <p:xfrm>
          <a:off x="5220072" y="1196752"/>
          <a:ext cx="3528392" cy="3803650"/>
        </p:xfrm>
        <a:graphic>
          <a:graphicData uri="http://schemas.openxmlformats.org/drawingml/2006/table">
            <a:tbl>
              <a:tblPr firstRow="1" firstCol="1" bandRow="1"/>
              <a:tblGrid>
                <a:gridCol w="3528392"/>
              </a:tblGrid>
              <a:tr h="374441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uk-UA" sz="3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1. Модель кристала міді. Кожна кулька символізує атом Купруму. </a:t>
                      </a: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uk-UA" sz="3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2. Мідна монета. </a:t>
                      </a: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573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spcAft>
                <a:spcPts val="1000"/>
              </a:spcAft>
              <a:buNone/>
            </a:pPr>
            <a:r>
              <a:rPr lang="uk-UA" sz="3600" b="1" i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Хімічна формула </a:t>
            </a:r>
            <a:r>
              <a:rPr lang="uk-UA" sz="3600" b="1" i="1" dirty="0">
                <a:latin typeface="Times New Roman"/>
                <a:ea typeface="Times New Roman"/>
                <a:cs typeface="Times New Roman"/>
              </a:rPr>
              <a:t>— </a:t>
            </a:r>
            <a:r>
              <a:rPr lang="uk-UA" sz="3600" b="1" i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це умовний запис складу речовини за допомогою хімічних символів, індексів і знаків.</a:t>
            </a:r>
            <a:endParaRPr lang="uk-UA" sz="3600" b="1" i="1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endParaRPr lang="uk-UA" dirty="0"/>
          </a:p>
        </p:txBody>
      </p:sp>
      <p:pic>
        <p:nvPicPr>
          <p:cNvPr id="6146" name="Picture 2" descr="&amp;Rcy;&amp;iecy;&amp;zcy;&amp;ucy;&amp;lcy;&amp;softcy;&amp;tcy;&amp;acy;&amp;tcy; &amp;pcy;&amp;ocy;&amp;shcy;&amp;ucy;&amp;kcy;&amp;ucy; &amp;zcy;&amp;ocy;&amp;bcy;&amp;rcy;&amp;acy;&amp;zhcy;&amp;iecy;&amp;ncy;&amp;softcy; &amp;zcy;&amp;acy; &amp;zcy;&amp;acy;&amp;pcy;&amp;icy;&amp;tcy;&amp;ocy;&amp;mcy; &quot;&amp;kcy;&amp;acy;&amp;rcy;&amp;tcy;&amp;icy;&amp;ncy;&amp;kcy;&amp;icy; &amp;mcy;&amp;ocy;&amp;dcy;&amp;iecy;&amp;lcy;&amp;iukcy; &amp;mcy;&amp;ocy;&amp;lcy;&amp;iecy;&amp;kcy;&amp;ucy;&amp;lcy;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780928"/>
            <a:ext cx="6984776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8702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Місце для вмісту 3" descr="http://narodna-osvita.com.ua/uploads/him7lash2015/him7lash2015-99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496944" cy="61206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0463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Місце для вмісту 3" descr="http://narodna-osvita.com.ua/uploads/him7lash2015/him7lash2015-100.jpg">
            <a:hlinkClick r:id="rId2" action="ppaction://hlinkfile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0688"/>
            <a:ext cx="8568952" cy="55446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91680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4800" dirty="0" smtClean="0">
                <a:hlinkClick r:id="rId2" action="ppaction://hlinkfile"/>
              </a:rPr>
              <a:t>Зразки  металів та неметалів</a:t>
            </a:r>
            <a:endParaRPr lang="uk-UA" sz="4800" dirty="0"/>
          </a:p>
        </p:txBody>
      </p:sp>
    </p:spTree>
    <p:extLst>
      <p:ext uri="{BB962C8B-B14F-4D97-AF65-F5344CB8AC3E}">
        <p14:creationId xmlns:p14="http://schemas.microsoft.com/office/powerpoint/2010/main" val="186294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>
              <a:solidFill>
                <a:schemeClr val="tx1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79512" y="260648"/>
            <a:ext cx="8856984" cy="6336704"/>
          </a:xfrm>
        </p:spPr>
        <p:txBody>
          <a:bodyPr>
            <a:normAutofit/>
          </a:bodyPr>
          <a:lstStyle/>
          <a:p>
            <a:pPr algn="just"/>
            <a:r>
              <a:rPr lang="uk-UA" b="1" i="1" dirty="0">
                <a:solidFill>
                  <a:schemeClr val="tx1"/>
                </a:solidFill>
              </a:rPr>
              <a:t> </a:t>
            </a:r>
            <a:r>
              <a:rPr lang="uk-UA" sz="3200" b="1" i="1" dirty="0">
                <a:solidFill>
                  <a:srgbClr val="FF0000"/>
                </a:solidFill>
              </a:rPr>
              <a:t>Релаксація. </a:t>
            </a:r>
            <a:r>
              <a:rPr lang="uk-UA" sz="3200" b="1" dirty="0">
                <a:solidFill>
                  <a:schemeClr val="tx1"/>
                </a:solidFill>
              </a:rPr>
              <a:t>Намалюємо головою символ хімічного елемента Оксигену,      носиком – Гідрогену, правим плечем – Фосфору, лівим плечем – Хлору, правим ліктем – Нітрогену, лівим ліктем – Натрію, правим коліном – Сульфуру, лівим                  коліном – Купруму, ступнею лівою ноги – Ауруму, ступнею правої ноги – Іоду. А                 тепер давайте уявимо, що у вас є хвостик. </a:t>
            </a:r>
          </a:p>
          <a:p>
            <a:pPr algn="just"/>
            <a:r>
              <a:rPr lang="uk-UA" sz="3200" b="1" dirty="0">
                <a:solidFill>
                  <a:schemeClr val="tx1"/>
                </a:solidFill>
              </a:rPr>
              <a:t>   Спробуйте намалювати ним формулу води.</a:t>
            </a:r>
          </a:p>
        </p:txBody>
      </p:sp>
    </p:spTree>
    <p:extLst>
      <p:ext uri="{BB962C8B-B14F-4D97-AF65-F5344CB8AC3E}">
        <p14:creationId xmlns:p14="http://schemas.microsoft.com/office/powerpoint/2010/main" val="1371473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051520"/>
          </a:xfrm>
        </p:spPr>
        <p:txBody>
          <a:bodyPr/>
          <a:lstStyle/>
          <a:p>
            <a:r>
              <a:rPr lang="uk-UA" sz="4400" b="1" i="1" u="sng" dirty="0" smtClean="0">
                <a:effectLst/>
              </a:rPr>
              <a:t/>
            </a:r>
            <a:br>
              <a:rPr lang="uk-UA" sz="4400" b="1" i="1" u="sng" dirty="0" smtClean="0">
                <a:effectLst/>
              </a:rPr>
            </a:br>
            <a:r>
              <a:rPr lang="uk-UA" sz="4400" b="1" i="1" u="sng" dirty="0">
                <a:effectLst/>
              </a:rPr>
              <a:t/>
            </a:r>
            <a:br>
              <a:rPr lang="uk-UA" sz="4400" b="1" i="1" u="sng" dirty="0">
                <a:effectLst/>
              </a:rPr>
            </a:br>
            <a:r>
              <a:rPr lang="uk-UA" sz="4400" b="1" i="1" u="sng" dirty="0" smtClean="0">
                <a:effectLst/>
              </a:rPr>
              <a:t>Гра «Сортувальник».</a:t>
            </a:r>
            <a:r>
              <a:rPr lang="uk-UA" dirty="0" smtClean="0">
                <a:effectLst/>
              </a:rPr>
              <a:t/>
            </a:r>
            <a:br>
              <a:rPr lang="uk-UA" dirty="0" smtClean="0">
                <a:effectLst/>
              </a:rPr>
            </a:b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07504" y="764704"/>
            <a:ext cx="8579296" cy="5361459"/>
          </a:xfrm>
        </p:spPr>
        <p:txBody>
          <a:bodyPr/>
          <a:lstStyle/>
          <a:p>
            <a:pPr algn="just"/>
            <a:r>
              <a:rPr lang="uk-UA" b="1" i="1" dirty="0">
                <a:solidFill>
                  <a:schemeClr val="tx1"/>
                </a:solidFill>
              </a:rPr>
              <a:t>Одного разу Бука потрапила до бібліотеки відомого вченого </a:t>
            </a:r>
            <a:r>
              <a:rPr lang="uk-UA" b="1" i="1" dirty="0" err="1">
                <a:solidFill>
                  <a:schemeClr val="tx1"/>
                </a:solidFill>
              </a:rPr>
              <a:t>Купрума</a:t>
            </a:r>
            <a:r>
              <a:rPr lang="uk-UA" b="1" i="1" dirty="0">
                <a:solidFill>
                  <a:schemeClr val="tx1"/>
                </a:solidFill>
              </a:rPr>
              <a:t> </a:t>
            </a:r>
            <a:r>
              <a:rPr lang="uk-UA" b="1" i="1" dirty="0" err="1">
                <a:solidFill>
                  <a:schemeClr val="tx1"/>
                </a:solidFill>
              </a:rPr>
              <a:t>Хлоридовича</a:t>
            </a:r>
            <a:r>
              <a:rPr lang="uk-UA" b="1" i="1" dirty="0">
                <a:solidFill>
                  <a:schemeClr val="tx1"/>
                </a:solidFill>
              </a:rPr>
              <a:t> і влаштувала там страшний безлад. Найбільше постраждала Картотека науковця.</a:t>
            </a:r>
          </a:p>
          <a:p>
            <a:endParaRPr lang="uk-UA" dirty="0"/>
          </a:p>
        </p:txBody>
      </p:sp>
      <p:sp>
        <p:nvSpPr>
          <p:cNvPr id="4" name="Прямокутник 3"/>
          <p:cNvSpPr/>
          <p:nvPr/>
        </p:nvSpPr>
        <p:spPr>
          <a:xfrm>
            <a:off x="395536" y="2257111"/>
            <a:ext cx="835292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uk-UA" sz="3600" dirty="0" smtClean="0">
                <a:effectLst/>
                <a:latin typeface="Times New Roman"/>
                <a:ea typeface="Calibri"/>
                <a:cs typeface="Times New Roman"/>
              </a:rPr>
              <a:t>Допоможіть навести лад у картотеці. Для цього треба в шухляду А покласти прості речовини, а в шухляду В – складні:</a:t>
            </a:r>
            <a:endParaRPr lang="uk-UA" sz="3600" dirty="0" smtClean="0">
              <a:effectLst/>
              <a:latin typeface="Calibri"/>
              <a:ea typeface="Calibri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3600" b="1" dirty="0" smtClean="0">
                <a:effectLst/>
                <a:latin typeface="Times New Roman"/>
                <a:ea typeface="Calibri"/>
                <a:cs typeface="Times New Roman"/>
              </a:rPr>
              <a:t>MgCl</a:t>
            </a:r>
            <a:r>
              <a:rPr lang="en-US" sz="3600" b="1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3600" b="1" dirty="0" smtClean="0">
                <a:effectLst/>
                <a:latin typeface="Times New Roman"/>
                <a:ea typeface="Calibri"/>
                <a:cs typeface="Times New Roman"/>
              </a:rPr>
              <a:t>, NaCl, Br</a:t>
            </a:r>
            <a:r>
              <a:rPr lang="en-US" sz="3600" b="1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3600" b="1" dirty="0" smtClean="0">
                <a:effectLst/>
                <a:latin typeface="Times New Roman"/>
                <a:ea typeface="Calibri"/>
                <a:cs typeface="Times New Roman"/>
              </a:rPr>
              <a:t>, H</a:t>
            </a:r>
            <a:r>
              <a:rPr lang="en-US" sz="3600" b="1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3600" b="1" dirty="0" smtClean="0">
                <a:effectLst/>
                <a:latin typeface="Times New Roman"/>
                <a:ea typeface="Calibri"/>
                <a:cs typeface="Times New Roman"/>
              </a:rPr>
              <a:t>O, H</a:t>
            </a:r>
            <a:r>
              <a:rPr lang="en-US" sz="3600" b="1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3600" b="1" dirty="0" smtClean="0">
                <a:effectLst/>
                <a:latin typeface="Times New Roman"/>
                <a:ea typeface="Calibri"/>
                <a:cs typeface="Times New Roman"/>
              </a:rPr>
              <a:t>SO</a:t>
            </a:r>
            <a:r>
              <a:rPr lang="en-US" sz="3600" b="1" baseline="-25000" dirty="0" smtClean="0">
                <a:effectLst/>
                <a:latin typeface="Times New Roman"/>
                <a:ea typeface="Calibri"/>
                <a:cs typeface="Times New Roman"/>
              </a:rPr>
              <a:t>4</a:t>
            </a:r>
            <a:r>
              <a:rPr lang="en-US" sz="3600" b="1" dirty="0" smtClean="0">
                <a:effectLst/>
                <a:latin typeface="Times New Roman"/>
                <a:ea typeface="Calibri"/>
                <a:cs typeface="Times New Roman"/>
              </a:rPr>
              <a:t>, Ba, </a:t>
            </a:r>
            <a:r>
              <a:rPr lang="en-US" sz="3600" b="1" dirty="0" err="1" smtClean="0">
                <a:effectLst/>
                <a:latin typeface="Times New Roman"/>
                <a:ea typeface="Calibri"/>
                <a:cs typeface="Times New Roman"/>
              </a:rPr>
              <a:t>HCl</a:t>
            </a:r>
            <a:r>
              <a:rPr lang="en-US" sz="3600" b="1" dirty="0" smtClean="0">
                <a:effectLst/>
                <a:latin typeface="Times New Roman"/>
                <a:ea typeface="Calibri"/>
                <a:cs typeface="Times New Roman"/>
              </a:rPr>
              <a:t>, P</a:t>
            </a:r>
            <a:r>
              <a:rPr lang="en-US" sz="3600" b="1" baseline="-25000" dirty="0" smtClean="0">
                <a:effectLst/>
                <a:latin typeface="Times New Roman"/>
                <a:ea typeface="Calibri"/>
                <a:cs typeface="Times New Roman"/>
              </a:rPr>
              <a:t>4</a:t>
            </a:r>
            <a:r>
              <a:rPr lang="en-US" sz="3600" b="1" dirty="0" smtClean="0">
                <a:effectLst/>
                <a:latin typeface="Times New Roman"/>
                <a:ea typeface="Calibri"/>
                <a:cs typeface="Times New Roman"/>
              </a:rPr>
              <a:t>, K</a:t>
            </a:r>
            <a:r>
              <a:rPr lang="en-US" sz="3600" b="1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3600" b="1" dirty="0" smtClean="0">
                <a:effectLst/>
                <a:latin typeface="Times New Roman"/>
                <a:ea typeface="Calibri"/>
                <a:cs typeface="Times New Roman"/>
              </a:rPr>
              <a:t>O.</a:t>
            </a:r>
            <a:endParaRPr lang="uk-UA" sz="36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68445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741368"/>
          </a:xfrm>
        </p:spPr>
        <p:txBody>
          <a:bodyPr/>
          <a:lstStyle/>
          <a:p>
            <a:r>
              <a:rPr lang="uk-UA" b="1" i="1" dirty="0" smtClean="0">
                <a:solidFill>
                  <a:schemeClr val="tx1"/>
                </a:solidFill>
              </a:rPr>
              <a:t>Шухляда А:</a:t>
            </a:r>
            <a:r>
              <a:rPr lang="en-US" b="1" i="1" dirty="0">
                <a:solidFill>
                  <a:schemeClr val="tx1"/>
                </a:solidFill>
              </a:rPr>
              <a:t> </a:t>
            </a:r>
            <a:r>
              <a:rPr lang="uk-UA" b="1" dirty="0" smtClean="0">
                <a:solidFill>
                  <a:schemeClr val="tx1"/>
                </a:solidFill>
              </a:rPr>
              <a:t/>
            </a:r>
            <a:br>
              <a:rPr lang="uk-UA" b="1" dirty="0" smtClean="0">
                <a:solidFill>
                  <a:schemeClr val="tx1"/>
                </a:solidFill>
              </a:rPr>
            </a:br>
            <a:r>
              <a:rPr lang="en-US" b="1" dirty="0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Br</a:t>
            </a:r>
            <a:r>
              <a:rPr lang="en-US" b="1" baseline="-25000" dirty="0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b="1" dirty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b="1" dirty="0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b="1" dirty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b="1" dirty="0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P</a:t>
            </a:r>
            <a:r>
              <a:rPr lang="en-US" b="1" baseline="-25000" dirty="0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4</a:t>
            </a:r>
            <a:r>
              <a:rPr lang="en-US" b="1" dirty="0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.</a:t>
            </a:r>
            <a:r>
              <a:rPr lang="uk-UA" b="1" dirty="0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/>
            </a:r>
            <a:br>
              <a:rPr lang="uk-UA" b="1" dirty="0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</a:br>
            <a:r>
              <a:rPr lang="uk-UA" b="1" dirty="0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/>
            </a:r>
            <a:br>
              <a:rPr lang="uk-UA" b="1" dirty="0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</a:br>
            <a:r>
              <a:rPr lang="uk-UA" b="1" i="1" dirty="0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Шухляда В:</a:t>
            </a:r>
            <a:r>
              <a:rPr lang="uk-UA" b="1" dirty="0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/>
            </a:r>
            <a:br>
              <a:rPr lang="uk-UA" b="1" dirty="0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</a:br>
            <a:r>
              <a:rPr lang="en-US" b="1" dirty="0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MgCl</a:t>
            </a:r>
            <a:r>
              <a:rPr lang="en-US" b="1" baseline="-25000" dirty="0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b="1" dirty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, NaCl, </a:t>
            </a:r>
            <a:r>
              <a:rPr lang="en-US" b="1" dirty="0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H</a:t>
            </a:r>
            <a:r>
              <a:rPr lang="en-US" b="1" baseline="-25000" dirty="0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b="1" dirty="0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O</a:t>
            </a:r>
            <a:r>
              <a:rPr lang="en-US" b="1" dirty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, H</a:t>
            </a:r>
            <a:r>
              <a:rPr lang="en-US" b="1" baseline="-25000" dirty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b="1" dirty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SO</a:t>
            </a:r>
            <a:r>
              <a:rPr lang="en-US" b="1" baseline="-25000" dirty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4</a:t>
            </a:r>
            <a:r>
              <a:rPr lang="en-US" b="1" dirty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b="1" dirty="0" err="1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HCl</a:t>
            </a:r>
            <a:r>
              <a:rPr lang="en-US" b="1" dirty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b="1" dirty="0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K</a:t>
            </a:r>
            <a:r>
              <a:rPr lang="en-US" b="1" baseline="-25000" dirty="0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b="1" dirty="0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O</a:t>
            </a:r>
            <a:r>
              <a:rPr lang="en-US" b="1" dirty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.</a:t>
            </a:r>
            <a:r>
              <a:rPr lang="uk-UA" dirty="0">
                <a:solidFill>
                  <a:schemeClr val="tx1"/>
                </a:solidFill>
                <a:effectLst/>
                <a:latin typeface="Calibri"/>
                <a:ea typeface="Calibri"/>
                <a:cs typeface="Times New Roman"/>
              </a:rPr>
              <a:t/>
            </a:r>
            <a:br>
              <a:rPr lang="uk-UA" dirty="0">
                <a:solidFill>
                  <a:schemeClr val="tx1"/>
                </a:solidFill>
                <a:effectLst/>
                <a:latin typeface="Calibri"/>
                <a:ea typeface="Calibri"/>
                <a:cs typeface="Times New Roman"/>
              </a:rPr>
            </a:br>
            <a:r>
              <a:rPr lang="uk-UA" dirty="0">
                <a:solidFill>
                  <a:schemeClr val="tx1"/>
                </a:solidFill>
                <a:effectLst/>
                <a:latin typeface="Calibri"/>
                <a:ea typeface="Calibri"/>
                <a:cs typeface="Times New Roman"/>
              </a:rPr>
              <a:t/>
            </a:r>
            <a:br>
              <a:rPr lang="uk-UA" dirty="0">
                <a:solidFill>
                  <a:schemeClr val="tx1"/>
                </a:solidFill>
                <a:effectLst/>
                <a:latin typeface="Calibri"/>
                <a:ea typeface="Calibri"/>
                <a:cs typeface="Times New Roman"/>
              </a:rPr>
            </a:br>
            <a:r>
              <a:rPr lang="uk-UA" dirty="0" smtClean="0"/>
              <a:t> </a:t>
            </a:r>
            <a:endParaRPr lang="uk-UA" dirty="0"/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4869160"/>
            <a:ext cx="2225221" cy="1740924"/>
          </a:xfrm>
        </p:spPr>
      </p:pic>
    </p:spTree>
    <p:extLst>
      <p:ext uri="{BB962C8B-B14F-4D97-AF65-F5344CB8AC3E}">
        <p14:creationId xmlns:p14="http://schemas.microsoft.com/office/powerpoint/2010/main" val="922186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52536" y="0"/>
            <a:ext cx="9396536" cy="3933056"/>
          </a:xfrm>
        </p:spPr>
        <p:txBody>
          <a:bodyPr/>
          <a:lstStyle/>
          <a:p>
            <a:r>
              <a:rPr lang="uk-UA" sz="8800" i="1" dirty="0" smtClean="0">
                <a:solidFill>
                  <a:srgbClr val="002060"/>
                </a:solidFill>
              </a:rPr>
              <a:t>Гра </a:t>
            </a:r>
            <a:br>
              <a:rPr lang="uk-UA" sz="8800" i="1" dirty="0" smtClean="0">
                <a:solidFill>
                  <a:srgbClr val="002060"/>
                </a:solidFill>
              </a:rPr>
            </a:br>
            <a:r>
              <a:rPr lang="uk-UA" sz="8000" i="1" dirty="0" smtClean="0">
                <a:solidFill>
                  <a:srgbClr val="002060"/>
                </a:solidFill>
              </a:rPr>
              <a:t>«Весела рибалка» </a:t>
            </a:r>
            <a:endParaRPr lang="uk-UA" sz="8000" i="1" dirty="0">
              <a:solidFill>
                <a:srgbClr val="002060"/>
              </a:solidFill>
            </a:endParaRPr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4869160"/>
            <a:ext cx="2225221" cy="1740924"/>
          </a:xfrm>
        </p:spPr>
      </p:pic>
    </p:spTree>
    <p:extLst>
      <p:ext uri="{BB962C8B-B14F-4D97-AF65-F5344CB8AC3E}">
        <p14:creationId xmlns:p14="http://schemas.microsoft.com/office/powerpoint/2010/main" val="1435882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296144"/>
          </a:xfrm>
        </p:spPr>
        <p:txBody>
          <a:bodyPr/>
          <a:lstStyle/>
          <a:p>
            <a:r>
              <a:rPr lang="uk-UA" sz="4400" b="1" i="1" dirty="0">
                <a:effectLst/>
              </a:rPr>
              <a:t>Диктант для «шпигуна»</a:t>
            </a:r>
            <a:r>
              <a:rPr lang="uk-UA" sz="4400" b="1" i="1" u="sng" dirty="0">
                <a:effectLst/>
              </a:rPr>
              <a:t>.</a:t>
            </a:r>
            <a:r>
              <a:rPr lang="uk-UA" sz="4400" dirty="0">
                <a:effectLst/>
              </a:rPr>
              <a:t/>
            </a:r>
            <a:br>
              <a:rPr lang="uk-UA" sz="4400" dirty="0">
                <a:effectLst/>
              </a:rPr>
            </a:br>
            <a:endParaRPr lang="uk-UA" sz="4400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7200" b="1" dirty="0">
                <a:solidFill>
                  <a:srgbClr val="002060"/>
                </a:solidFill>
              </a:rPr>
              <a:t>H</a:t>
            </a:r>
            <a:r>
              <a:rPr lang="uk-UA" sz="7200" b="1" baseline="-25000" dirty="0">
                <a:solidFill>
                  <a:srgbClr val="002060"/>
                </a:solidFill>
              </a:rPr>
              <a:t>2</a:t>
            </a:r>
            <a:r>
              <a:rPr lang="uk-UA" sz="7200" b="1" dirty="0">
                <a:solidFill>
                  <a:srgbClr val="002060"/>
                </a:solidFill>
              </a:rPr>
              <a:t>, </a:t>
            </a:r>
            <a:r>
              <a:rPr lang="en-US" sz="7200" b="1" dirty="0">
                <a:solidFill>
                  <a:srgbClr val="002060"/>
                </a:solidFill>
              </a:rPr>
              <a:t>Fe</a:t>
            </a:r>
            <a:r>
              <a:rPr lang="uk-UA" sz="7200" b="1" baseline="-25000" dirty="0">
                <a:solidFill>
                  <a:srgbClr val="002060"/>
                </a:solidFill>
              </a:rPr>
              <a:t>2</a:t>
            </a:r>
            <a:r>
              <a:rPr lang="en-US" sz="7200" b="1" dirty="0">
                <a:solidFill>
                  <a:srgbClr val="002060"/>
                </a:solidFill>
              </a:rPr>
              <a:t>O</a:t>
            </a:r>
            <a:r>
              <a:rPr lang="uk-UA" sz="7200" b="1" baseline="-25000" dirty="0">
                <a:solidFill>
                  <a:srgbClr val="002060"/>
                </a:solidFill>
              </a:rPr>
              <a:t>3</a:t>
            </a:r>
            <a:r>
              <a:rPr lang="uk-UA" sz="7200" b="1" dirty="0">
                <a:solidFill>
                  <a:srgbClr val="002060"/>
                </a:solidFill>
              </a:rPr>
              <a:t>, </a:t>
            </a:r>
            <a:r>
              <a:rPr lang="en-US" sz="7200" b="1" dirty="0">
                <a:solidFill>
                  <a:srgbClr val="002060"/>
                </a:solidFill>
              </a:rPr>
              <a:t>H</a:t>
            </a:r>
            <a:r>
              <a:rPr lang="uk-UA" sz="7200" b="1" baseline="-25000" dirty="0">
                <a:solidFill>
                  <a:srgbClr val="002060"/>
                </a:solidFill>
              </a:rPr>
              <a:t>2</a:t>
            </a:r>
            <a:r>
              <a:rPr lang="en-US" sz="7200" b="1" dirty="0">
                <a:solidFill>
                  <a:srgbClr val="002060"/>
                </a:solidFill>
              </a:rPr>
              <a:t>O</a:t>
            </a:r>
            <a:r>
              <a:rPr lang="uk-UA" sz="7200" b="1" dirty="0">
                <a:solidFill>
                  <a:srgbClr val="002060"/>
                </a:solidFill>
              </a:rPr>
              <a:t>, </a:t>
            </a:r>
            <a:r>
              <a:rPr lang="en-US" sz="7200" b="1" dirty="0">
                <a:solidFill>
                  <a:srgbClr val="002060"/>
                </a:solidFill>
              </a:rPr>
              <a:t>Al</a:t>
            </a:r>
            <a:r>
              <a:rPr lang="uk-UA" sz="7200" b="1" dirty="0">
                <a:solidFill>
                  <a:srgbClr val="002060"/>
                </a:solidFill>
              </a:rPr>
              <a:t>, </a:t>
            </a:r>
            <a:r>
              <a:rPr lang="en-US" sz="7200" b="1" dirty="0" err="1">
                <a:solidFill>
                  <a:srgbClr val="002060"/>
                </a:solidFill>
              </a:rPr>
              <a:t>BaCO</a:t>
            </a:r>
            <a:r>
              <a:rPr lang="uk-UA" sz="7200" b="1" baseline="-25000" dirty="0">
                <a:solidFill>
                  <a:srgbClr val="002060"/>
                </a:solidFill>
              </a:rPr>
              <a:t>3</a:t>
            </a:r>
            <a:r>
              <a:rPr lang="uk-UA" sz="7200" b="1" dirty="0">
                <a:solidFill>
                  <a:srgbClr val="002060"/>
                </a:solidFill>
              </a:rPr>
              <a:t>, </a:t>
            </a:r>
            <a:r>
              <a:rPr lang="en-US" sz="7200" b="1" dirty="0" err="1">
                <a:solidFill>
                  <a:srgbClr val="002060"/>
                </a:solidFill>
              </a:rPr>
              <a:t>Cl</a:t>
            </a:r>
            <a:r>
              <a:rPr lang="uk-UA" sz="7200" b="1" baseline="-25000" dirty="0">
                <a:solidFill>
                  <a:srgbClr val="002060"/>
                </a:solidFill>
              </a:rPr>
              <a:t>2</a:t>
            </a:r>
            <a:r>
              <a:rPr lang="uk-UA" sz="7200" b="1" dirty="0">
                <a:solidFill>
                  <a:srgbClr val="002060"/>
                </a:solidFill>
              </a:rPr>
              <a:t>, </a:t>
            </a:r>
            <a:r>
              <a:rPr lang="en-US" sz="7200" b="1" dirty="0">
                <a:solidFill>
                  <a:srgbClr val="002060"/>
                </a:solidFill>
              </a:rPr>
              <a:t>O</a:t>
            </a:r>
            <a:r>
              <a:rPr lang="uk-UA" sz="7200" b="1" baseline="-25000" dirty="0">
                <a:solidFill>
                  <a:srgbClr val="002060"/>
                </a:solidFill>
              </a:rPr>
              <a:t>2</a:t>
            </a:r>
            <a:r>
              <a:rPr lang="uk-UA" sz="7200" b="1" dirty="0">
                <a:solidFill>
                  <a:srgbClr val="002060"/>
                </a:solidFill>
              </a:rPr>
              <a:t>, </a:t>
            </a:r>
            <a:r>
              <a:rPr lang="en-US" sz="7200" b="1" dirty="0">
                <a:solidFill>
                  <a:srgbClr val="002060"/>
                </a:solidFill>
              </a:rPr>
              <a:t>CO</a:t>
            </a:r>
            <a:r>
              <a:rPr lang="uk-UA" sz="7200" b="1" baseline="-25000" dirty="0">
                <a:solidFill>
                  <a:srgbClr val="002060"/>
                </a:solidFill>
              </a:rPr>
              <a:t>2</a:t>
            </a:r>
            <a:r>
              <a:rPr lang="uk-UA" sz="7200" b="1" dirty="0">
                <a:solidFill>
                  <a:srgbClr val="002060"/>
                </a:solidFill>
              </a:rPr>
              <a:t>, </a:t>
            </a:r>
            <a:r>
              <a:rPr lang="en-US" sz="7200" b="1" dirty="0">
                <a:solidFill>
                  <a:srgbClr val="002060"/>
                </a:solidFill>
              </a:rPr>
              <a:t>Cu</a:t>
            </a:r>
            <a:r>
              <a:rPr lang="uk-UA" sz="7200" b="1" dirty="0">
                <a:solidFill>
                  <a:srgbClr val="002060"/>
                </a:solidFill>
              </a:rPr>
              <a:t>, </a:t>
            </a:r>
            <a:r>
              <a:rPr lang="en-US" sz="7200" b="1" dirty="0">
                <a:solidFill>
                  <a:srgbClr val="002060"/>
                </a:solidFill>
              </a:rPr>
              <a:t>H</a:t>
            </a:r>
            <a:r>
              <a:rPr lang="uk-UA" sz="7200" b="1" baseline="-25000" dirty="0">
                <a:solidFill>
                  <a:srgbClr val="002060"/>
                </a:solidFill>
              </a:rPr>
              <a:t>3</a:t>
            </a:r>
            <a:r>
              <a:rPr lang="en-US" sz="7200" b="1" dirty="0">
                <a:solidFill>
                  <a:srgbClr val="002060"/>
                </a:solidFill>
              </a:rPr>
              <a:t>PO</a:t>
            </a:r>
            <a:r>
              <a:rPr lang="uk-UA" sz="7200" b="1" baseline="-25000" dirty="0">
                <a:solidFill>
                  <a:srgbClr val="002060"/>
                </a:solidFill>
              </a:rPr>
              <a:t>4</a:t>
            </a:r>
            <a:r>
              <a:rPr lang="uk-UA" sz="7200" b="1" dirty="0">
                <a:solidFill>
                  <a:srgbClr val="002060"/>
                </a:solidFill>
              </a:rPr>
              <a:t>, </a:t>
            </a:r>
            <a:r>
              <a:rPr lang="en-US" sz="7200" b="1" dirty="0">
                <a:solidFill>
                  <a:srgbClr val="002060"/>
                </a:solidFill>
              </a:rPr>
              <a:t>NaCl</a:t>
            </a:r>
            <a:r>
              <a:rPr lang="uk-UA" sz="7200" b="1" dirty="0">
                <a:solidFill>
                  <a:srgbClr val="002060"/>
                </a:solidFill>
              </a:rPr>
              <a:t>, </a:t>
            </a:r>
            <a:r>
              <a:rPr lang="en-US" sz="7200" b="1" dirty="0">
                <a:solidFill>
                  <a:srgbClr val="002060"/>
                </a:solidFill>
              </a:rPr>
              <a:t>O</a:t>
            </a:r>
            <a:r>
              <a:rPr lang="uk-UA" sz="7200" b="1" baseline="-25000" dirty="0" smtClean="0">
                <a:solidFill>
                  <a:srgbClr val="002060"/>
                </a:solidFill>
              </a:rPr>
              <a:t>3.</a:t>
            </a:r>
            <a:endParaRPr lang="uk-UA" sz="7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172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/>
              <a:t>Гра «Третій зайвий»</a:t>
            </a:r>
            <a:endParaRPr lang="uk-UA" b="1" i="1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23528" y="1600200"/>
            <a:ext cx="8363272" cy="4853136"/>
          </a:xfrm>
        </p:spPr>
        <p:txBody>
          <a:bodyPr>
            <a:normAutofit lnSpcReduction="10000"/>
          </a:bodyPr>
          <a:lstStyle/>
          <a:p>
            <a:r>
              <a:rPr lang="uk-UA" dirty="0">
                <a:solidFill>
                  <a:schemeClr val="tx1"/>
                </a:solidFill>
              </a:rPr>
              <a:t>У кожній трійці речовин знайдіть речовину, яка відрізняється від інших</a:t>
            </a:r>
            <a:r>
              <a:rPr lang="uk-UA" dirty="0" smtClean="0">
                <a:solidFill>
                  <a:schemeClr val="tx1"/>
                </a:solidFill>
              </a:rPr>
              <a:t>.</a:t>
            </a:r>
            <a:endParaRPr lang="uk-UA" dirty="0">
              <a:solidFill>
                <a:schemeClr val="tx1"/>
              </a:solidFill>
            </a:endParaRPr>
          </a:p>
          <a:p>
            <a:r>
              <a:rPr lang="en-US" sz="4000" b="1" dirty="0">
                <a:solidFill>
                  <a:srgbClr val="002060"/>
                </a:solidFill>
              </a:rPr>
              <a:t>NaCl</a:t>
            </a:r>
            <a:r>
              <a:rPr lang="uk-UA" sz="4000" b="1" dirty="0">
                <a:solidFill>
                  <a:srgbClr val="002060"/>
                </a:solidFill>
              </a:rPr>
              <a:t>, </a:t>
            </a:r>
            <a:r>
              <a:rPr lang="en-US" sz="4000" b="1" dirty="0">
                <a:solidFill>
                  <a:srgbClr val="002060"/>
                </a:solidFill>
              </a:rPr>
              <a:t>Na</a:t>
            </a:r>
            <a:r>
              <a:rPr lang="uk-UA" sz="4000" b="1" dirty="0">
                <a:solidFill>
                  <a:srgbClr val="002060"/>
                </a:solidFill>
              </a:rPr>
              <a:t>, </a:t>
            </a:r>
            <a:r>
              <a:rPr lang="en-US" sz="4000" b="1" dirty="0">
                <a:solidFill>
                  <a:srgbClr val="002060"/>
                </a:solidFill>
              </a:rPr>
              <a:t>K</a:t>
            </a:r>
            <a:r>
              <a:rPr lang="uk-UA" sz="4000" b="1" dirty="0">
                <a:solidFill>
                  <a:srgbClr val="002060"/>
                </a:solidFill>
              </a:rPr>
              <a:t>.</a:t>
            </a:r>
            <a:endParaRPr lang="uk-UA" sz="4000" dirty="0">
              <a:solidFill>
                <a:srgbClr val="002060"/>
              </a:solidFill>
            </a:endParaRPr>
          </a:p>
          <a:p>
            <a:r>
              <a:rPr lang="en-US" sz="4000" b="1" dirty="0">
                <a:solidFill>
                  <a:srgbClr val="002060"/>
                </a:solidFill>
              </a:rPr>
              <a:t>N</a:t>
            </a:r>
            <a:r>
              <a:rPr lang="uk-UA" sz="4000" b="1" baseline="-25000" dirty="0">
                <a:solidFill>
                  <a:srgbClr val="002060"/>
                </a:solidFill>
              </a:rPr>
              <a:t>2</a:t>
            </a:r>
            <a:r>
              <a:rPr lang="uk-UA" sz="4000" b="1" dirty="0">
                <a:solidFill>
                  <a:srgbClr val="002060"/>
                </a:solidFill>
              </a:rPr>
              <a:t>, </a:t>
            </a:r>
            <a:r>
              <a:rPr lang="en-US" sz="4000" b="1" dirty="0">
                <a:solidFill>
                  <a:srgbClr val="002060"/>
                </a:solidFill>
              </a:rPr>
              <a:t>H</a:t>
            </a:r>
            <a:r>
              <a:rPr lang="uk-UA" sz="4000" b="1" baseline="-25000" dirty="0">
                <a:solidFill>
                  <a:srgbClr val="002060"/>
                </a:solidFill>
              </a:rPr>
              <a:t>2</a:t>
            </a:r>
            <a:r>
              <a:rPr lang="en-US" sz="4000" b="1" dirty="0">
                <a:solidFill>
                  <a:srgbClr val="002060"/>
                </a:solidFill>
              </a:rPr>
              <a:t>O</a:t>
            </a:r>
            <a:r>
              <a:rPr lang="uk-UA" sz="4000" b="1" dirty="0">
                <a:solidFill>
                  <a:srgbClr val="002060"/>
                </a:solidFill>
              </a:rPr>
              <a:t>, </a:t>
            </a:r>
            <a:r>
              <a:rPr lang="en-US" sz="4000" b="1" dirty="0">
                <a:solidFill>
                  <a:srgbClr val="002060"/>
                </a:solidFill>
              </a:rPr>
              <a:t>H</a:t>
            </a:r>
            <a:r>
              <a:rPr lang="uk-UA" sz="4000" b="1" baseline="-25000" dirty="0">
                <a:solidFill>
                  <a:srgbClr val="002060"/>
                </a:solidFill>
              </a:rPr>
              <a:t>2</a:t>
            </a:r>
            <a:r>
              <a:rPr lang="uk-UA" sz="4000" b="1" dirty="0">
                <a:solidFill>
                  <a:srgbClr val="002060"/>
                </a:solidFill>
              </a:rPr>
              <a:t>.</a:t>
            </a:r>
            <a:endParaRPr lang="uk-UA" sz="4000" dirty="0">
              <a:solidFill>
                <a:srgbClr val="002060"/>
              </a:solidFill>
            </a:endParaRPr>
          </a:p>
          <a:p>
            <a:r>
              <a:rPr lang="en-US" sz="4000" b="1" dirty="0">
                <a:solidFill>
                  <a:srgbClr val="002060"/>
                </a:solidFill>
              </a:rPr>
              <a:t>Na</a:t>
            </a:r>
            <a:r>
              <a:rPr lang="uk-UA" sz="4000" b="1" baseline="-25000" dirty="0">
                <a:solidFill>
                  <a:srgbClr val="002060"/>
                </a:solidFill>
              </a:rPr>
              <a:t>2</a:t>
            </a:r>
            <a:r>
              <a:rPr lang="en-US" sz="4000" b="1" dirty="0">
                <a:solidFill>
                  <a:srgbClr val="002060"/>
                </a:solidFill>
              </a:rPr>
              <a:t>O</a:t>
            </a:r>
            <a:r>
              <a:rPr lang="uk-UA" sz="4000" b="1" dirty="0">
                <a:solidFill>
                  <a:srgbClr val="002060"/>
                </a:solidFill>
              </a:rPr>
              <a:t>, </a:t>
            </a:r>
            <a:r>
              <a:rPr lang="en-US" sz="4000" b="1" dirty="0" err="1">
                <a:solidFill>
                  <a:srgbClr val="002060"/>
                </a:solidFill>
              </a:rPr>
              <a:t>NaOH</a:t>
            </a:r>
            <a:r>
              <a:rPr lang="uk-UA" sz="4000" b="1" dirty="0">
                <a:solidFill>
                  <a:srgbClr val="002060"/>
                </a:solidFill>
              </a:rPr>
              <a:t>, </a:t>
            </a:r>
            <a:r>
              <a:rPr lang="en-US" sz="4000" b="1" dirty="0">
                <a:solidFill>
                  <a:srgbClr val="002060"/>
                </a:solidFill>
              </a:rPr>
              <a:t>O</a:t>
            </a:r>
            <a:r>
              <a:rPr lang="uk-UA" sz="4000" b="1" baseline="-25000" dirty="0">
                <a:solidFill>
                  <a:srgbClr val="002060"/>
                </a:solidFill>
              </a:rPr>
              <a:t>2</a:t>
            </a:r>
            <a:r>
              <a:rPr lang="uk-UA" sz="4000" b="1" dirty="0">
                <a:solidFill>
                  <a:srgbClr val="002060"/>
                </a:solidFill>
              </a:rPr>
              <a:t>.</a:t>
            </a:r>
            <a:endParaRPr lang="uk-UA" sz="4000" dirty="0">
              <a:solidFill>
                <a:srgbClr val="002060"/>
              </a:solidFill>
            </a:endParaRPr>
          </a:p>
          <a:p>
            <a:r>
              <a:rPr lang="en-US" sz="4000" b="1" dirty="0">
                <a:solidFill>
                  <a:srgbClr val="002060"/>
                </a:solidFill>
              </a:rPr>
              <a:t>Ba</a:t>
            </a:r>
            <a:r>
              <a:rPr lang="uk-UA" sz="4000" b="1" dirty="0">
                <a:solidFill>
                  <a:srgbClr val="002060"/>
                </a:solidFill>
              </a:rPr>
              <a:t>, </a:t>
            </a:r>
            <a:r>
              <a:rPr lang="en-US" sz="4000" b="1" dirty="0" err="1">
                <a:solidFill>
                  <a:srgbClr val="002060"/>
                </a:solidFill>
              </a:rPr>
              <a:t>Cl</a:t>
            </a:r>
            <a:r>
              <a:rPr lang="uk-UA" sz="4000" b="1" baseline="-25000" dirty="0">
                <a:solidFill>
                  <a:srgbClr val="002060"/>
                </a:solidFill>
              </a:rPr>
              <a:t>2</a:t>
            </a:r>
            <a:r>
              <a:rPr lang="uk-UA" sz="4000" b="1" dirty="0">
                <a:solidFill>
                  <a:srgbClr val="002060"/>
                </a:solidFill>
              </a:rPr>
              <a:t>, </a:t>
            </a:r>
            <a:r>
              <a:rPr lang="en-US" sz="4000" b="1" dirty="0">
                <a:solidFill>
                  <a:srgbClr val="002060"/>
                </a:solidFill>
              </a:rPr>
              <a:t>Al</a:t>
            </a:r>
            <a:r>
              <a:rPr lang="uk-UA" sz="4000" b="1" dirty="0">
                <a:solidFill>
                  <a:srgbClr val="002060"/>
                </a:solidFill>
              </a:rPr>
              <a:t>.</a:t>
            </a:r>
            <a:endParaRPr lang="uk-UA" sz="4000" dirty="0">
              <a:solidFill>
                <a:srgbClr val="002060"/>
              </a:solidFill>
            </a:endParaRPr>
          </a:p>
          <a:p>
            <a:r>
              <a:rPr lang="en-US" sz="4000" b="1" dirty="0">
                <a:solidFill>
                  <a:srgbClr val="002060"/>
                </a:solidFill>
              </a:rPr>
              <a:t>O</a:t>
            </a:r>
            <a:r>
              <a:rPr lang="en-US" sz="4000" b="1" baseline="-25000" dirty="0">
                <a:solidFill>
                  <a:srgbClr val="002060"/>
                </a:solidFill>
              </a:rPr>
              <a:t>3</a:t>
            </a:r>
            <a:r>
              <a:rPr lang="en-US" sz="4000" b="1" dirty="0">
                <a:solidFill>
                  <a:srgbClr val="002060"/>
                </a:solidFill>
              </a:rPr>
              <a:t>, </a:t>
            </a:r>
            <a:r>
              <a:rPr lang="en-US" sz="4000" b="1" dirty="0" smtClean="0">
                <a:solidFill>
                  <a:srgbClr val="002060"/>
                </a:solidFill>
              </a:rPr>
              <a:t>Cu, </a:t>
            </a:r>
            <a:r>
              <a:rPr lang="en-US" sz="4000" b="1" dirty="0">
                <a:solidFill>
                  <a:srgbClr val="002060"/>
                </a:solidFill>
              </a:rPr>
              <a:t>N</a:t>
            </a:r>
            <a:r>
              <a:rPr lang="en-US" sz="4000" b="1" baseline="-25000" dirty="0">
                <a:solidFill>
                  <a:srgbClr val="002060"/>
                </a:solidFill>
              </a:rPr>
              <a:t>2</a:t>
            </a:r>
            <a:r>
              <a:rPr lang="en-US" sz="4000" b="1" dirty="0">
                <a:solidFill>
                  <a:srgbClr val="002060"/>
                </a:solidFill>
              </a:rPr>
              <a:t>.</a:t>
            </a:r>
            <a:endParaRPr lang="uk-UA" sz="4000" dirty="0">
              <a:solidFill>
                <a:srgbClr val="002060"/>
              </a:solidFill>
            </a:endParaRPr>
          </a:p>
          <a:p>
            <a:r>
              <a:rPr lang="en-US" sz="4000" b="1" dirty="0" err="1">
                <a:solidFill>
                  <a:srgbClr val="002060"/>
                </a:solidFill>
              </a:rPr>
              <a:t>CuO</a:t>
            </a:r>
            <a:r>
              <a:rPr lang="en-US" sz="4000" b="1" dirty="0">
                <a:solidFill>
                  <a:srgbClr val="002060"/>
                </a:solidFill>
              </a:rPr>
              <a:t>, S</a:t>
            </a:r>
            <a:r>
              <a:rPr lang="en-US" sz="4000" b="1" baseline="-25000" dirty="0">
                <a:solidFill>
                  <a:srgbClr val="002060"/>
                </a:solidFill>
              </a:rPr>
              <a:t>8</a:t>
            </a:r>
            <a:r>
              <a:rPr lang="en-US" sz="4000" b="1" dirty="0">
                <a:solidFill>
                  <a:srgbClr val="002060"/>
                </a:solidFill>
              </a:rPr>
              <a:t>, Na</a:t>
            </a:r>
            <a:r>
              <a:rPr lang="en-US" sz="4000" b="1" baseline="-25000" dirty="0">
                <a:solidFill>
                  <a:srgbClr val="002060"/>
                </a:solidFill>
              </a:rPr>
              <a:t>2</a:t>
            </a:r>
            <a:r>
              <a:rPr lang="en-US" sz="4000" b="1" dirty="0">
                <a:solidFill>
                  <a:srgbClr val="002060"/>
                </a:solidFill>
              </a:rPr>
              <a:t>SO</a:t>
            </a:r>
            <a:r>
              <a:rPr lang="en-US" sz="4000" b="1" baseline="-25000" dirty="0">
                <a:solidFill>
                  <a:srgbClr val="002060"/>
                </a:solidFill>
              </a:rPr>
              <a:t>4</a:t>
            </a:r>
            <a:r>
              <a:rPr lang="en-US" sz="4000" b="1" dirty="0">
                <a:solidFill>
                  <a:srgbClr val="002060"/>
                </a:solidFill>
              </a:rPr>
              <a:t>.</a:t>
            </a:r>
            <a:endParaRPr lang="uk-UA" sz="4000" dirty="0">
              <a:solidFill>
                <a:srgbClr val="002060"/>
              </a:solidFill>
            </a:endParaRPr>
          </a:p>
        </p:txBody>
      </p:sp>
      <p:cxnSp>
        <p:nvCxnSpPr>
          <p:cNvPr id="5" name="Пряма сполучна лінія 4"/>
          <p:cNvCxnSpPr/>
          <p:nvPr/>
        </p:nvCxnSpPr>
        <p:spPr>
          <a:xfrm>
            <a:off x="755576" y="2636912"/>
            <a:ext cx="13681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 сполучна лінія 6"/>
          <p:cNvCxnSpPr/>
          <p:nvPr/>
        </p:nvCxnSpPr>
        <p:spPr>
          <a:xfrm flipH="1">
            <a:off x="1475656" y="3284984"/>
            <a:ext cx="11521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 сполучна лінія 9"/>
          <p:cNvCxnSpPr/>
          <p:nvPr/>
        </p:nvCxnSpPr>
        <p:spPr>
          <a:xfrm flipH="1">
            <a:off x="4013938" y="4005064"/>
            <a:ext cx="63007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 сполучна лінія 11"/>
          <p:cNvCxnSpPr/>
          <p:nvPr/>
        </p:nvCxnSpPr>
        <p:spPr>
          <a:xfrm>
            <a:off x="1475656" y="4689140"/>
            <a:ext cx="10081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 сполучна лінія 14"/>
          <p:cNvCxnSpPr/>
          <p:nvPr/>
        </p:nvCxnSpPr>
        <p:spPr>
          <a:xfrm flipH="1">
            <a:off x="1475656" y="5301208"/>
            <a:ext cx="10081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 сполучна лінія 34"/>
          <p:cNvCxnSpPr/>
          <p:nvPr/>
        </p:nvCxnSpPr>
        <p:spPr>
          <a:xfrm>
            <a:off x="2051720" y="6021288"/>
            <a:ext cx="7200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0178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636912"/>
          </a:xfrm>
        </p:spPr>
        <p:txBody>
          <a:bodyPr/>
          <a:lstStyle/>
          <a:p>
            <a:r>
              <a:rPr lang="uk-UA" b="1" i="1" dirty="0" smtClean="0"/>
              <a:t>Домашнє </a:t>
            </a:r>
            <a:r>
              <a:rPr lang="uk-UA" b="1" i="1" dirty="0"/>
              <a:t>завдання.</a:t>
            </a:r>
            <a:r>
              <a:rPr lang="uk-UA" i="1" dirty="0"/>
              <a:t> </a:t>
            </a:r>
            <a:br>
              <a:rPr lang="uk-UA" i="1" dirty="0"/>
            </a:br>
            <a:endParaRPr lang="uk-UA" i="1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uk-UA" sz="3600" b="1" dirty="0" smtClean="0">
                <a:solidFill>
                  <a:schemeClr val="tx1"/>
                </a:solidFill>
              </a:rPr>
              <a:t>Опрацювати </a:t>
            </a:r>
            <a:r>
              <a:rPr lang="uk-UA" sz="3600" b="1" dirty="0">
                <a:solidFill>
                  <a:schemeClr val="tx1"/>
                </a:solidFill>
              </a:rPr>
              <a:t>§ 9, с. 66-70.</a:t>
            </a:r>
          </a:p>
          <a:p>
            <a:r>
              <a:rPr lang="uk-UA" sz="3600" b="1" dirty="0">
                <a:solidFill>
                  <a:schemeClr val="tx1"/>
                </a:solidFill>
              </a:rPr>
              <a:t>№ 3, 4; с. 70</a:t>
            </a:r>
          </a:p>
          <a:p>
            <a:r>
              <a:rPr lang="uk-UA" sz="3600" b="1" dirty="0">
                <a:solidFill>
                  <a:schemeClr val="tx1"/>
                </a:solidFill>
              </a:rPr>
              <a:t>Творче завдання № 12, с. 70</a:t>
            </a:r>
          </a:p>
          <a:p>
            <a:endParaRPr lang="uk-UA" sz="3600" b="1" dirty="0"/>
          </a:p>
        </p:txBody>
      </p:sp>
    </p:spTree>
    <p:extLst>
      <p:ext uri="{BB962C8B-B14F-4D97-AF65-F5344CB8AC3E}">
        <p14:creationId xmlns:p14="http://schemas.microsoft.com/office/powerpoint/2010/main" val="3793664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иконавча">
  <a:themeElements>
    <a:clrScheme name="Виконавча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Виконавча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Виконавч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520</TotalTime>
  <Words>405</Words>
  <Application>Microsoft Office PowerPoint</Application>
  <PresentationFormat>Екран (4:3)</PresentationFormat>
  <Paragraphs>209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31</vt:i4>
      </vt:variant>
    </vt:vector>
  </HeadingPairs>
  <TitlesOfParts>
    <vt:vector size="32" baseType="lpstr">
      <vt:lpstr>Виконавча</vt:lpstr>
      <vt:lpstr> </vt:lpstr>
      <vt:lpstr>Атоми складаються з негативно зарядженого ядра та позитивно заряджених електронів. </vt:lpstr>
      <vt:lpstr>Заряд ядра дорівнює порядковому номеру елемента в періодичній системі. </vt:lpstr>
      <vt:lpstr>Ядро атома  складається з протонів і нейтронів. </vt:lpstr>
      <vt:lpstr>Відносна атомна маса Нітрогену 14. </vt:lpstr>
      <vt:lpstr>Відносна атомна маса Оксигену 18. </vt:lpstr>
      <vt:lpstr>Речовина це те, з чого складаються тіла. </vt:lpstr>
      <vt:lpstr>Періодична система хімічних елементів складається з 8 періодів та 7 груп. </vt:lpstr>
      <vt:lpstr>Група – це горизонтальний ряд хімічних елементів. </vt:lpstr>
      <vt:lpstr>Період – це вертикальний стовпчик елементів. </vt:lpstr>
      <vt:lpstr>         Гра «Хрестики - нулики» Картка № 1  Виграшний шлях - хімічні елементи І групи головної підгрупи. </vt:lpstr>
      <vt:lpstr> Картка № 2  Виграшний шлях – назви речовин.</vt:lpstr>
      <vt:lpstr>  Картка № 3 Виграшний шлях – чисті речовини.</vt:lpstr>
      <vt:lpstr>Картка № 4  Виграшний шлях – суміші.</vt:lpstr>
      <vt:lpstr>Картка № 5 Виграшний шлях – хімічні елементи 2 періоду.</vt:lpstr>
      <vt:lpstr>Картка № 6 Виграшний шлях – металічні елементи.</vt:lpstr>
      <vt:lpstr>Картка № 7 Виграшний шлях – неметалічні елементи.</vt:lpstr>
      <vt:lpstr>  Картка № 8 Виграшний шлях – хімічні елементи І групи побічної підгрупи.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  Гра «Сортувальник». </vt:lpstr>
      <vt:lpstr>Шухляда А:  Br2, Ba, P4.  Шухляда В: MgCl2, NaCl, H2O, H2SO4, HCl, K2O.   </vt:lpstr>
      <vt:lpstr>Гра  «Весела рибалка» </vt:lpstr>
      <vt:lpstr>Диктант для «шпигуна». </vt:lpstr>
      <vt:lpstr>Гра «Третій зайвий»</vt:lpstr>
      <vt:lpstr>Домашнє завдання.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Атоми складаються з негативно зарядженого ядра та позитивно заряджених електронів.</dc:title>
  <dc:creator>Натали</dc:creator>
  <cp:lastModifiedBy>Натали</cp:lastModifiedBy>
  <cp:revision>29</cp:revision>
  <cp:lastPrinted>2017-11-03T13:47:26Z</cp:lastPrinted>
  <dcterms:created xsi:type="dcterms:W3CDTF">2017-10-21T12:20:56Z</dcterms:created>
  <dcterms:modified xsi:type="dcterms:W3CDTF">2017-11-10T09:51:29Z</dcterms:modified>
</cp:coreProperties>
</file>