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8" r:id="rId3"/>
    <p:sldId id="257" r:id="rId4"/>
    <p:sldId id="260" r:id="rId5"/>
    <p:sldId id="261" r:id="rId6"/>
    <p:sldId id="262" r:id="rId7"/>
    <p:sldId id="259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58" y="1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3163C9-DEDA-4B1B-850A-54585A9D7818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CEB5CA-5374-4855-9386-10A9944F37F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2316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3163C9-DEDA-4B1B-850A-54585A9D7818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CEB5CA-5374-4855-9386-10A9944F37F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319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3163C9-DEDA-4B1B-850A-54585A9D7818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CEB5CA-5374-4855-9386-10A9944F37F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478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3163C9-DEDA-4B1B-850A-54585A9D7818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CEB5CA-5374-4855-9386-10A9944F37F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365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3163C9-DEDA-4B1B-850A-54585A9D7818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CEB5CA-5374-4855-9386-10A9944F37F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345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3163C9-DEDA-4B1B-850A-54585A9D7818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CEB5CA-5374-4855-9386-10A9944F37F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8977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3163C9-DEDA-4B1B-850A-54585A9D7818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CEB5CA-5374-4855-9386-10A9944F37F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88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3163C9-DEDA-4B1B-850A-54585A9D7818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CEB5CA-5374-4855-9386-10A9944F37F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199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3163C9-DEDA-4B1B-850A-54585A9D7818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CEB5CA-5374-4855-9386-10A9944F37F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384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3163C9-DEDA-4B1B-850A-54585A9D7818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CEB5CA-5374-4855-9386-10A9944F37F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4333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3163C9-DEDA-4B1B-850A-54585A9D7818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CEB5CA-5374-4855-9386-10A9944F37F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7327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763163C9-DEDA-4B1B-850A-54585A9D7818}" type="datetimeFigureOut">
              <a:rPr lang="ru-RU" smtClean="0"/>
              <a:t>23.02.2023</a:t>
            </a:fld>
            <a:endParaRPr lang="ru-R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fld id="{C0CEB5CA-5374-4855-9386-10A9944F37F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756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0.png"/><Relationship Id="rId4" Type="http://schemas.openxmlformats.org/officeDocument/2006/relationships/hyperlink" Target="https://www.youtube.com/watch?v=LtbdTKx1ums&amp;t=93s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0.png"/><Relationship Id="rId4" Type="http://schemas.openxmlformats.org/officeDocument/2006/relationships/hyperlink" Target="https://www.youtube.com/watch?v=TnC2ZgLs6pU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10.png"/><Relationship Id="rId4" Type="http://schemas.openxmlformats.org/officeDocument/2006/relationships/hyperlink" Target="https://www.youtube.com/watch?v=fmU7B79SSOw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10.png"/><Relationship Id="rId4" Type="http://schemas.openxmlformats.org/officeDocument/2006/relationships/hyperlink" Target="https://www.youtube.com/watch?v=BbGyC2it0S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13370" y="2397699"/>
            <a:ext cx="8365259" cy="2702201"/>
          </a:xfrm>
        </p:spPr>
        <p:txBody>
          <a:bodyPr/>
          <a:lstStyle/>
          <a:p>
            <a:pPr algn="ctr"/>
            <a:r>
              <a:rPr lang="uk-UA" sz="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Кислотність розчинів солей. Гідроліз солей</a:t>
            </a:r>
          </a:p>
        </p:txBody>
      </p:sp>
    </p:spTree>
    <p:extLst>
      <p:ext uri="{BB962C8B-B14F-4D97-AF65-F5344CB8AC3E}">
        <p14:creationId xmlns:p14="http://schemas.microsoft.com/office/powerpoint/2010/main" val="1692175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AutoShape 10"/>
          <p:cNvSpPr>
            <a:spLocks noChangeArrowheads="1"/>
          </p:cNvSpPr>
          <p:nvPr/>
        </p:nvSpPr>
        <p:spPr bwMode="auto">
          <a:xfrm>
            <a:off x="4395544" y="65478"/>
            <a:ext cx="3534244" cy="1309870"/>
          </a:xfrm>
          <a:prstGeom prst="roundRect">
            <a:avLst>
              <a:gd name="adj" fmla="val 16667"/>
            </a:avLst>
          </a:prstGeom>
          <a:solidFill>
            <a:srgbClr val="8DB3E2"/>
          </a:solidFill>
          <a:ln w="19050">
            <a:solidFill>
              <a:srgbClr val="000099"/>
            </a:solidFill>
            <a:round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uk-UA" sz="2400" b="1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uk-UA" sz="2400" b="1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548289" y="93489"/>
            <a:ext cx="325697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СОЛІ</a:t>
            </a:r>
            <a:endParaRPr lang="uk-UA" sz="36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 3"/>
          <p:cNvGrpSpPr>
            <a:grpSpLocks/>
          </p:cNvGrpSpPr>
          <p:nvPr/>
        </p:nvGrpSpPr>
        <p:grpSpPr bwMode="auto">
          <a:xfrm>
            <a:off x="4888761" y="778980"/>
            <a:ext cx="2414478" cy="520119"/>
            <a:chOff x="2959" y="953"/>
            <a:chExt cx="3801" cy="820"/>
          </a:xfrm>
        </p:grpSpPr>
        <p:sp>
          <p:nvSpPr>
            <p:cNvPr id="9" name="WordArt 5"/>
            <p:cNvSpPr>
              <a:spLocks noChangeArrowheads="1" noChangeShapeType="1" noTextEdit="1"/>
            </p:cNvSpPr>
            <p:nvPr/>
          </p:nvSpPr>
          <p:spPr bwMode="auto">
            <a:xfrm>
              <a:off x="4456" y="1094"/>
              <a:ext cx="1800" cy="540"/>
            </a:xfrm>
            <a:prstGeom prst="rect">
              <a:avLst/>
            </a:prstGeom>
            <a:ln>
              <a:noFill/>
            </a:ln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rtl="0">
                <a:buNone/>
              </a:pPr>
              <a:r>
                <a:rPr lang="uk-UA" sz="3600" b="1" kern="10" dirty="0">
                  <a:ln w="9525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000080"/>
                  </a:solidFill>
                  <a:latin typeface="Times New Roman"/>
                  <a:cs typeface="Times New Roman"/>
                </a:rPr>
                <a:t>кислотн.</a:t>
              </a:r>
            </a:p>
            <a:p>
              <a:pPr algn="ctr" rtl="0">
                <a:buNone/>
              </a:pPr>
              <a:r>
                <a:rPr lang="uk-UA" sz="3600" b="1" kern="10" dirty="0">
                  <a:ln w="9525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000080"/>
                  </a:solidFill>
                  <a:latin typeface="Times New Roman"/>
                  <a:cs typeface="Times New Roman"/>
                </a:rPr>
                <a:t>залишок</a:t>
              </a:r>
            </a:p>
          </p:txBody>
        </p:sp>
        <p:sp>
          <p:nvSpPr>
            <p:cNvPr id="8" name="WordArt 8"/>
            <p:cNvSpPr>
              <a:spLocks noChangeArrowheads="1" noChangeShapeType="1" noTextEdit="1"/>
            </p:cNvSpPr>
            <p:nvPr/>
          </p:nvSpPr>
          <p:spPr bwMode="auto">
            <a:xfrm>
              <a:off x="2959" y="953"/>
              <a:ext cx="3801" cy="820"/>
            </a:xfrm>
            <a:prstGeom prst="rect">
              <a:avLst/>
            </a:prstGeom>
            <a:ln>
              <a:noFill/>
            </a:ln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rtl="0">
                <a:buNone/>
              </a:pPr>
              <a:r>
                <a:rPr lang="uk-UA" sz="3600" b="1" kern="10" dirty="0">
                  <a:ln w="9525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000080"/>
                  </a:solidFill>
                  <a:latin typeface="Times New Roman"/>
                  <a:cs typeface="Times New Roman"/>
                </a:rPr>
                <a:t>Ме</a:t>
              </a:r>
              <a:r>
                <a:rPr lang="en-US" sz="3600" b="1" kern="10" baseline="-25000" dirty="0">
                  <a:ln w="9525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000080"/>
                  </a:solidFill>
                  <a:latin typeface="Times New Roman"/>
                  <a:cs typeface="Times New Roman"/>
                </a:rPr>
                <a:t>x</a:t>
              </a:r>
              <a:r>
                <a:rPr lang="uk-UA" sz="3600" b="1" kern="10" dirty="0">
                  <a:ln w="9525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000080"/>
                  </a:solidFill>
                  <a:latin typeface="Times New Roman"/>
                  <a:cs typeface="Times New Roman"/>
                </a:rPr>
                <a:t>(           )</a:t>
              </a:r>
              <a:r>
                <a:rPr lang="en-US" sz="3600" b="1" kern="10" baseline="-25000" dirty="0">
                  <a:ln w="9525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000080"/>
                  </a:solidFill>
                  <a:latin typeface="Times New Roman"/>
                  <a:cs typeface="Times New Roman"/>
                </a:rPr>
                <a:t>y</a:t>
              </a:r>
              <a:endParaRPr lang="uk-UA" sz="3600" b="1" kern="10" baseline="-2500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Times New Roman"/>
                <a:cs typeface="Times New Roman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1204140" y="1771746"/>
            <a:ext cx="9456612" cy="2165303"/>
            <a:chOff x="40018" y="3892116"/>
            <a:chExt cx="9323451" cy="1182581"/>
          </a:xfrm>
        </p:grpSpPr>
        <p:grpSp>
          <p:nvGrpSpPr>
            <p:cNvPr id="13" name="Group 1"/>
            <p:cNvGrpSpPr>
              <a:grpSpLocks/>
            </p:cNvGrpSpPr>
            <p:nvPr/>
          </p:nvGrpSpPr>
          <p:grpSpPr bwMode="auto">
            <a:xfrm>
              <a:off x="40018" y="3892116"/>
              <a:ext cx="9323451" cy="542160"/>
              <a:chOff x="864" y="5808"/>
              <a:chExt cx="10252" cy="1194"/>
            </a:xfrm>
          </p:grpSpPr>
          <p:sp>
            <p:nvSpPr>
              <p:cNvPr id="16" name="AutoShape 11"/>
              <p:cNvSpPr>
                <a:spLocks noChangeArrowheads="1"/>
              </p:cNvSpPr>
              <p:nvPr/>
            </p:nvSpPr>
            <p:spPr bwMode="auto">
              <a:xfrm>
                <a:off x="8253" y="5808"/>
                <a:ext cx="2863" cy="1128"/>
              </a:xfrm>
              <a:prstGeom prst="roundRect">
                <a:avLst>
                  <a:gd name="adj" fmla="val 16667"/>
                </a:avLst>
              </a:prstGeom>
              <a:solidFill>
                <a:srgbClr val="8DB3E2"/>
              </a:solidFill>
              <a:ln w="19050">
                <a:solidFill>
                  <a:srgbClr val="000099"/>
                </a:solidFill>
                <a:round/>
                <a:headEnd/>
                <a:tailEnd/>
              </a:ln>
              <a:effectLst>
                <a:outerShdw dist="107763" dir="18900000" algn="ctr" rotWithShape="0">
                  <a:srgbClr val="808080">
                    <a:alpha val="50000"/>
                  </a:srgbClr>
                </a:outerShdw>
              </a:effec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uk-UA" altLang="uk-UA" sz="2400" b="1" u="sng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ОСНОВНІ</a:t>
                </a:r>
                <a:endParaRPr lang="en-US" altLang="uk-UA" sz="2400" b="1" u="sng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BaOHCl</a:t>
                </a:r>
                <a:endParaRPr lang="uk-UA" altLang="uk-UA" sz="2400" b="1" u="sng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7" name="AutoShape 10"/>
              <p:cNvSpPr>
                <a:spLocks noChangeArrowheads="1"/>
              </p:cNvSpPr>
              <p:nvPr/>
            </p:nvSpPr>
            <p:spPr bwMode="auto">
              <a:xfrm>
                <a:off x="864" y="5822"/>
                <a:ext cx="3348" cy="1180"/>
              </a:xfrm>
              <a:prstGeom prst="roundRect">
                <a:avLst>
                  <a:gd name="adj" fmla="val 16667"/>
                </a:avLst>
              </a:prstGeom>
              <a:solidFill>
                <a:srgbClr val="8DB3E2"/>
              </a:solidFill>
              <a:ln w="19050">
                <a:solidFill>
                  <a:srgbClr val="000099"/>
                </a:solidFill>
                <a:round/>
                <a:headEnd/>
                <a:tailEnd/>
              </a:ln>
              <a:effectLst>
                <a:outerShdw dist="107763" dir="18900000" algn="ctr" rotWithShape="0">
                  <a:srgbClr val="808080">
                    <a:alpha val="50000"/>
                  </a:srgbClr>
                </a:outerShdw>
              </a:effec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uk-UA" sz="2400" b="1" u="sng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uk-UA" sz="2400" b="1" u="sng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КИСЛІ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NaHSO</a:t>
                </a:r>
                <a:r>
                  <a:rPr lang="uk-UA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uk-UA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</a:t>
                </a:r>
                <a:r>
                  <a:rPr lang="uk-UA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HCO</a:t>
                </a:r>
                <a:r>
                  <a:rPr lang="uk-UA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uk-UA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uk-UA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endParaRPr lang="ru-RU" altLang="uk-UA" sz="2400" b="1" u="sng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altLang="uk-UA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5" name="AutoShape 10"/>
            <p:cNvSpPr>
              <a:spLocks noChangeArrowheads="1"/>
            </p:cNvSpPr>
            <p:nvPr/>
          </p:nvSpPr>
          <p:spPr bwMode="auto">
            <a:xfrm>
              <a:off x="3333439" y="4514593"/>
              <a:ext cx="3270261" cy="560104"/>
            </a:xfrm>
            <a:prstGeom prst="roundRect">
              <a:avLst>
                <a:gd name="adj" fmla="val 16667"/>
              </a:avLst>
            </a:prstGeom>
            <a:solidFill>
              <a:srgbClr val="8DB3E2"/>
            </a:solidFill>
            <a:ln w="19050">
              <a:solidFill>
                <a:srgbClr val="000099"/>
              </a:solidFill>
              <a:round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altLang="uk-UA" sz="2400" b="1" u="sng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СЕРЕДНІ</a:t>
              </a:r>
              <a:endParaRPr lang="en-US" altLang="uk-UA" sz="24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Na</a:t>
              </a:r>
              <a:r>
                <a:rPr lang="ru-RU" sz="24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SO</a:t>
              </a:r>
              <a:r>
                <a:rPr lang="ru-RU" sz="24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CaCO</a:t>
              </a:r>
              <a:r>
                <a:rPr lang="ru-RU" sz="24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BaCl</a:t>
              </a:r>
              <a:r>
                <a:rPr lang="ru-RU" sz="24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ru-RU" altLang="uk-UA" sz="24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ru-RU" altLang="uk-UA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5040932" y="4383915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113775" y="3097482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 стрелкой 2"/>
          <p:cNvCxnSpPr/>
          <p:nvPr/>
        </p:nvCxnSpPr>
        <p:spPr>
          <a:xfrm flipH="1">
            <a:off x="4239782" y="1392034"/>
            <a:ext cx="940419" cy="336228"/>
          </a:xfrm>
          <a:prstGeom prst="straightConnector1">
            <a:avLst/>
          </a:prstGeom>
          <a:ln w="38100">
            <a:solidFill>
              <a:srgbClr val="000099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6176778" y="1374701"/>
            <a:ext cx="1" cy="1389335"/>
          </a:xfrm>
          <a:prstGeom prst="straightConnector1">
            <a:avLst/>
          </a:prstGeom>
          <a:ln w="38100">
            <a:solidFill>
              <a:srgbClr val="000099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7120839" y="1374701"/>
            <a:ext cx="1128869" cy="363783"/>
          </a:xfrm>
          <a:prstGeom prst="straightConnector1">
            <a:avLst/>
          </a:prstGeom>
          <a:ln w="38100">
            <a:solidFill>
              <a:srgbClr val="000099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Рисунок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851" y="2860990"/>
            <a:ext cx="1740577" cy="1121705"/>
          </a:xfrm>
          <a:prstGeom prst="rect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</p:pic>
      <p:sp>
        <p:nvSpPr>
          <p:cNvPr id="30" name="Прямоугольник 29"/>
          <p:cNvSpPr/>
          <p:nvPr/>
        </p:nvSpPr>
        <p:spPr>
          <a:xfrm>
            <a:off x="206634" y="4060159"/>
            <a:ext cx="198464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0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Багатоосновна </a:t>
            </a:r>
            <a:endParaRPr lang="en-US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кислота</a:t>
            </a: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4875" y="2868471"/>
            <a:ext cx="1924953" cy="1286432"/>
          </a:xfrm>
          <a:prstGeom prst="rect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</p:pic>
      <p:sp>
        <p:nvSpPr>
          <p:cNvPr id="32" name="Прямоугольник 31"/>
          <p:cNvSpPr/>
          <p:nvPr/>
        </p:nvSpPr>
        <p:spPr>
          <a:xfrm>
            <a:off x="1974896" y="4227576"/>
            <a:ext cx="242286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KHSO</a:t>
            </a:r>
            <a:r>
              <a:rPr lang="en-US" sz="20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Кисла сіль</a:t>
            </a:r>
          </a:p>
          <a:p>
            <a:pPr algn="ctr"/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Калій гідрогенсульфат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2150" y="3971398"/>
            <a:ext cx="1705458" cy="1266825"/>
          </a:xfrm>
          <a:prstGeom prst="rect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</p:pic>
      <p:sp>
        <p:nvSpPr>
          <p:cNvPr id="34" name="Прямоугольник 33"/>
          <p:cNvSpPr/>
          <p:nvPr/>
        </p:nvSpPr>
        <p:spPr>
          <a:xfrm>
            <a:off x="4509897" y="5287788"/>
            <a:ext cx="1693186" cy="9233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uk-UA" b="1" i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b="1" i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uk-UA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Середня сіль</a:t>
            </a:r>
          </a:p>
          <a:p>
            <a:pPr algn="ctr"/>
            <a:r>
              <a:rPr lang="uk-UA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Калій сульфат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0620" y="2633309"/>
            <a:ext cx="1343025" cy="1190625"/>
          </a:xfrm>
          <a:prstGeom prst="rect">
            <a:avLst/>
          </a:prstGeom>
        </p:spPr>
      </p:pic>
      <p:sp>
        <p:nvSpPr>
          <p:cNvPr id="36" name="Прямоугольник 35"/>
          <p:cNvSpPr/>
          <p:nvPr/>
        </p:nvSpPr>
        <p:spPr>
          <a:xfrm>
            <a:off x="11125682" y="3860104"/>
            <a:ext cx="10663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Al(OH)</a:t>
            </a:r>
            <a:r>
              <a:rPr lang="en-US" sz="20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sz="2000" b="1" i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71207" y="2963701"/>
            <a:ext cx="1371600" cy="1333500"/>
          </a:xfrm>
          <a:prstGeom prst="rect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</p:pic>
      <p:sp>
        <p:nvSpPr>
          <p:cNvPr id="38" name="Прямоугольник 37"/>
          <p:cNvSpPr/>
          <p:nvPr/>
        </p:nvSpPr>
        <p:spPr>
          <a:xfrm>
            <a:off x="9373260" y="4323712"/>
            <a:ext cx="20906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Al(OH)</a:t>
            </a:r>
            <a:r>
              <a:rPr lang="en-US" sz="1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endParaRPr lang="uk-UA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 сіль</a:t>
            </a:r>
          </a:p>
          <a:p>
            <a:pPr algn="ctr"/>
            <a:r>
              <a:rPr lang="uk-UA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Алюміній дигідроксохлорид</a:t>
            </a:r>
            <a:endParaRPr lang="ru-RU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60348" y="3311159"/>
            <a:ext cx="1352550" cy="1257300"/>
          </a:xfrm>
          <a:prstGeom prst="rect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</p:pic>
      <p:sp>
        <p:nvSpPr>
          <p:cNvPr id="40" name="Прямоугольник 39"/>
          <p:cNvSpPr/>
          <p:nvPr/>
        </p:nvSpPr>
        <p:spPr>
          <a:xfrm>
            <a:off x="7795415" y="4605572"/>
            <a:ext cx="192450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en-US" sz="20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 сіль</a:t>
            </a:r>
          </a:p>
          <a:p>
            <a:pPr algn="ctr"/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Алюміній гідроксохлорид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" name="Рисунок 4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0570" y="3971398"/>
            <a:ext cx="1285875" cy="1257300"/>
          </a:xfrm>
          <a:prstGeom prst="rect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</p:pic>
      <p:sp>
        <p:nvSpPr>
          <p:cNvPr id="42" name="Прямоугольник 41"/>
          <p:cNvSpPr/>
          <p:nvPr/>
        </p:nvSpPr>
        <p:spPr>
          <a:xfrm>
            <a:off x="6007960" y="5228698"/>
            <a:ext cx="201154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AlCl</a:t>
            </a:r>
            <a:r>
              <a:rPr lang="uk-UA" sz="20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Середня сіль</a:t>
            </a:r>
          </a:p>
          <a:p>
            <a:pPr algn="ctr"/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Алюміній хлорид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038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6243"/>
            <a:ext cx="12192000" cy="163985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uk-UA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</a:t>
            </a:r>
            <a:r>
              <a:rPr lang="uk-UA" sz="24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(від грецьк. </a:t>
            </a:r>
            <a:r>
              <a:rPr lang="en-US" sz="2400" b="1" i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hydro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«вода», </a:t>
            </a:r>
            <a:r>
              <a:rPr lang="en-US" sz="2400" b="1" i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lysis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«</a:t>
            </a:r>
            <a:r>
              <a:rPr lang="uk-UA" sz="24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розкладання») - хімічна взаємодія йонів солі з водою, у результаті якої</a:t>
            </a:r>
            <a:br>
              <a:rPr lang="uk-UA" sz="24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утворюється слабкий електроліт (кислота або основа).</a:t>
            </a:r>
            <a:br>
              <a:rPr lang="uk-UA" sz="24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19048" y="2972676"/>
            <a:ext cx="3673365" cy="7409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Оборотний</a:t>
            </a:r>
            <a:endParaRPr lang="ru-RU" sz="2800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0793" y="4014951"/>
            <a:ext cx="2296510" cy="229125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Сіль утворена слабкою кислотою та сильною основою</a:t>
            </a:r>
            <a:endParaRPr lang="ru-RU" sz="24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81602" y="4014950"/>
            <a:ext cx="2296510" cy="229125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Сіль утворена сильною кислотою та слабкою основою</a:t>
            </a:r>
            <a:endParaRPr lang="ru-RU" sz="2400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92411" y="4014949"/>
            <a:ext cx="2296510" cy="229125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Сіль утворена слабкою кислотою та слабкою основою </a:t>
            </a:r>
            <a:endParaRPr lang="ru-RU" sz="24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204841" y="3021720"/>
            <a:ext cx="3673365" cy="74098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Необоротний</a:t>
            </a:r>
            <a:endParaRPr lang="ru-RU" sz="2800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303983" y="2049517"/>
            <a:ext cx="3673365" cy="74098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</a:t>
            </a:r>
            <a:endParaRPr lang="ru-RU" sz="3200" b="1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977348" y="4014948"/>
            <a:ext cx="2522486" cy="229125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Сіль утворена леткою слабкою кислотою та  </a:t>
            </a:r>
          </a:p>
          <a:p>
            <a:pPr algn="ctr"/>
            <a:r>
              <a:rPr lang="uk-UA" sz="24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нерозчинним гідроксидом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4992412" y="2804561"/>
            <a:ext cx="762002" cy="406299"/>
          </a:xfrm>
          <a:prstGeom prst="straightConnector1">
            <a:avLst/>
          </a:prstGeom>
          <a:ln w="38100">
            <a:solidFill>
              <a:srgbClr val="000099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6424155" y="2804561"/>
            <a:ext cx="780686" cy="457200"/>
          </a:xfrm>
          <a:prstGeom prst="straightConnector1">
            <a:avLst/>
          </a:prstGeom>
          <a:ln w="38100">
            <a:solidFill>
              <a:srgbClr val="000099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>
            <a:off x="1319048" y="3777639"/>
            <a:ext cx="491210" cy="237309"/>
          </a:xfrm>
          <a:prstGeom prst="straightConnector1">
            <a:avLst/>
          </a:prstGeom>
          <a:ln w="38100">
            <a:solidFill>
              <a:srgbClr val="000099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3449723" y="3745648"/>
            <a:ext cx="2925" cy="269300"/>
          </a:xfrm>
          <a:prstGeom prst="straightConnector1">
            <a:avLst/>
          </a:prstGeom>
          <a:ln w="38100">
            <a:solidFill>
              <a:srgbClr val="000099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4724544" y="3741676"/>
            <a:ext cx="509608" cy="273272"/>
          </a:xfrm>
          <a:prstGeom prst="straightConnector1">
            <a:avLst/>
          </a:prstGeom>
          <a:ln w="38100">
            <a:solidFill>
              <a:srgbClr val="000099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9235666" y="3777639"/>
            <a:ext cx="2925" cy="269300"/>
          </a:xfrm>
          <a:prstGeom prst="straightConnector1">
            <a:avLst/>
          </a:prstGeom>
          <a:ln w="38100">
            <a:solidFill>
              <a:srgbClr val="000099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4604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685" y="190614"/>
            <a:ext cx="10576630" cy="6476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664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64503" y="548651"/>
            <a:ext cx="4099618" cy="730469"/>
          </a:xfrm>
        </p:spPr>
        <p:txBody>
          <a:bodyPr/>
          <a:lstStyle/>
          <a:p>
            <a:r>
              <a:rPr lang="uk-UA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 солей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4503" y="1482934"/>
            <a:ext cx="11462994" cy="4663342"/>
          </a:xfrm>
        </p:spPr>
        <p:txBody>
          <a:bodyPr>
            <a:no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Гідролізу піддаються солі, до складу яких входять катіони слабких основ, або аніони слабких кислоти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або і ті, і інші одночасно. Ці йони зв'язуються з йонами води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або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утворенням слабкого електроліту, в результаті чого порушується рівновага електролітичної дисоціації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⇄ H 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OH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розчині накопичуються йони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або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надаючи йому кислу або лужну реакцію. 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Солі, утворені сильною основою і сильною кислотою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NaCl, NaNO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BaCl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LiNO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гідролізу не піддавалося. У цьому випадку ні катіон, ні аніон солі НЕ будуть зв'язувати йони води в малодисоційовані продукти, тому рівновага дисоціації води не порушується. Реакція середовища в розчинах таких солей нейтральна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 ~ 7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603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22810" y="548651"/>
            <a:ext cx="4099618" cy="730469"/>
          </a:xfrm>
        </p:spPr>
        <p:txBody>
          <a:bodyPr/>
          <a:lstStyle/>
          <a:p>
            <a:r>
              <a:rPr lang="uk-UA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 солей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2073" y="1487755"/>
            <a:ext cx="10708009" cy="856593"/>
          </a:xfrm>
        </p:spPr>
        <p:txBody>
          <a:bodyPr>
            <a:no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https://www.youtube.com/watch?v=LtbdTKx1ums&amp;t=93s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Гидролиз солей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21794" y="2104738"/>
            <a:ext cx="5376204" cy="4032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938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9869"/>
            <a:ext cx="7297061" cy="1502979"/>
          </a:xfrm>
        </p:spPr>
        <p:txBody>
          <a:bodyPr>
            <a:noAutofit/>
          </a:bodyPr>
          <a:lstStyle/>
          <a:p>
            <a:r>
              <a:rPr lang="uk-UA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 солей, утворених слабкими кислотами та сильними основами - </a:t>
            </a:r>
            <a:r>
              <a:rPr lang="uk-UA" sz="2400" b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 за аніоном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5097" y="1387368"/>
            <a:ext cx="11679809" cy="5192542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NaF + H</a:t>
            </a:r>
            <a:r>
              <a:rPr lang="en-US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000" dirty="0"/>
              <a:t>⇄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NaOH + HF</a:t>
            </a: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1950" indent="0">
              <a:spcBef>
                <a:spcPts val="600"/>
              </a:spcBef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uk-UA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1800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uk-UA" sz="1800" baseline="300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000" dirty="0"/>
              <a:t>⇄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</a:t>
            </a:r>
            <a:r>
              <a:rPr lang="uk-UA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HF</a:t>
            </a: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1950" indent="0">
              <a:spcBef>
                <a:spcPts val="600"/>
              </a:spcBef>
              <a:buNone/>
            </a:pP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uk-UA" sz="18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000" dirty="0"/>
              <a:t>⇄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OH</a:t>
            </a:r>
            <a:r>
              <a:rPr lang="uk-UA" sz="28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HF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Багатоосновні кислоти дисоціюють ступінчасто, а отже, і солі багатоосновних кислот піддаються ступінчастому гідролізу:</a:t>
            </a:r>
          </a:p>
          <a:p>
            <a:r>
              <a:rPr lang="ru-RU" sz="1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Перша стадія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357188" indent="0"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1800" dirty="0"/>
              <a:t>⇄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NaHCO</a:t>
            </a:r>
            <a:r>
              <a:rPr lang="uk-UA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NaOH </a:t>
            </a: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7188" indent="0">
              <a:buNone/>
            </a:pP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uk-UA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1800" u="sng" baseline="-250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1800" u="sng" baseline="300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en-US" sz="1800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H</a:t>
            </a:r>
            <a:r>
              <a:rPr lang="en-US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1800" dirty="0"/>
              <a:t>⇄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</a:t>
            </a:r>
            <a:r>
              <a:rPr lang="uk-UA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HCO</a:t>
            </a:r>
            <a:r>
              <a:rPr lang="uk-UA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uk-UA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7188" indent="0"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1800" dirty="0"/>
              <a:t>⇄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HCO</a:t>
            </a:r>
            <a:r>
              <a:rPr lang="uk-UA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Сумарне рівняння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000" dirty="0"/>
              <a:t>⇄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uk-UA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NaOH 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7188" indent="0">
              <a:buNone/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uk-UA" sz="18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1800" b="1" u="sng" baseline="-250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1800" b="1" u="sng" baseline="300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en-US" sz="1800" b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000" dirty="0"/>
              <a:t>⇄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uk-UA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uk-UA" sz="18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20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7188" indent="0">
              <a:buNone/>
            </a:pP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18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000" dirty="0"/>
              <a:t>⇄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uk-UA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20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32559" y="3748681"/>
            <a:ext cx="54496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chemeClr val="accent1">
                  <a:lumMod val="75000"/>
                </a:schemeClr>
              </a:buClr>
              <a:buFont typeface="Times New Roman" panose="02020603050405020304" pitchFamily="18" charset="0"/>
              <a:buChar char="►"/>
            </a:pP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Друга стадія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000" dirty="0"/>
              <a:t>⇄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uk-UA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NaOH 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uk-UA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000" dirty="0"/>
              <a:t>⇄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uk-UA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uk-UA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000" dirty="0"/>
              <a:t>⇄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uk-UA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uk-UA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H="1">
            <a:off x="671660" y="1846535"/>
            <a:ext cx="357188" cy="193129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H="1">
            <a:off x="2405594" y="1923127"/>
            <a:ext cx="357188" cy="193129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>
            <a:off x="813873" y="3887074"/>
            <a:ext cx="357188" cy="193129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H="1">
            <a:off x="2794191" y="3841685"/>
            <a:ext cx="357188" cy="193129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H="1">
            <a:off x="4113603" y="3887073"/>
            <a:ext cx="357188" cy="193129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H="1">
            <a:off x="6821136" y="4410400"/>
            <a:ext cx="297655" cy="293142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>
            <a:off x="10236535" y="4427860"/>
            <a:ext cx="297655" cy="293142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731194" y="5154298"/>
            <a:ext cx="297654" cy="351516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4062045" y="5154298"/>
            <a:ext cx="297654" cy="351516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10018986" y="380894"/>
            <a:ext cx="1806970" cy="144655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 &gt; 7</a:t>
            </a:r>
            <a:r>
              <a:rPr lang="uk-UA" sz="40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uk-UA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лужне </a:t>
            </a:r>
          </a:p>
          <a:p>
            <a:pPr algn="ctr"/>
            <a:r>
              <a:rPr lang="uk-UA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endParaRPr lang="ru-RU" sz="24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4736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350688"/>
            <a:ext cx="7467425" cy="1067458"/>
          </a:xfrm>
        </p:spPr>
        <p:txBody>
          <a:bodyPr>
            <a:noAutofit/>
          </a:bodyPr>
          <a:lstStyle/>
          <a:p>
            <a:r>
              <a:rPr lang="uk-UA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 солей, утворених слабкими кислотами та сильними основами - </a:t>
            </a:r>
            <a:r>
              <a:rPr lang="uk-UA" sz="2400" b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 за аніоном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67099" y="1412843"/>
            <a:ext cx="5257801" cy="400049"/>
          </a:xfrm>
        </p:spPr>
        <p:txBody>
          <a:bodyPr>
            <a:normAutofit/>
          </a:bodyPr>
          <a:lstStyle/>
          <a:p>
            <a:r>
              <a:rPr lang="en-US" sz="1600" dirty="0">
                <a:hlinkClick r:id="rId4"/>
              </a:rPr>
              <a:t>https://www.youtube.com/watch?v=TnC2ZgLs6pU</a:t>
            </a:r>
            <a:endParaRPr lang="ru-RU" sz="1600" dirty="0"/>
          </a:p>
        </p:txBody>
      </p:sp>
      <p:pic>
        <p:nvPicPr>
          <p:cNvPr id="5" name="Гідроліз солей, утворених сильною основою та слабкою кислотою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55144" y="1807589"/>
            <a:ext cx="6081712" cy="4561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112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317390"/>
            <a:ext cx="7510593" cy="1053171"/>
          </a:xfrm>
        </p:spPr>
        <p:txBody>
          <a:bodyPr>
            <a:noAutofit/>
          </a:bodyPr>
          <a:lstStyle/>
          <a:p>
            <a:r>
              <a:rPr lang="uk-UA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 солей, утворених сильними кислотами та слабкими основами - </a:t>
            </a:r>
            <a:r>
              <a:rPr lang="uk-UA" sz="2400" b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 за катіоном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2819" y="1869809"/>
            <a:ext cx="10993050" cy="4741199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 + 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400" dirty="0"/>
              <a:t>⇄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 + HCl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7188" indent="0">
              <a:buNone/>
            </a:pPr>
            <a:r>
              <a:rPr lang="en-US" sz="2400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400" u="sng" baseline="-250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2800" u="sng" baseline="300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uk-UA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400" dirty="0"/>
              <a:t>⇄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 + H</a:t>
            </a:r>
            <a:r>
              <a:rPr lang="uk-UA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uk-UA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  <a:p>
            <a:pPr marL="357188" indent="0">
              <a:buNone/>
            </a:pPr>
            <a:r>
              <a:rPr lang="en-US" sz="2400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400" u="sng" baseline="-250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2400" u="sng" baseline="300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400" dirty="0"/>
              <a:t>⇄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 + H</a:t>
            </a:r>
            <a:r>
              <a:rPr lang="uk-UA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</a:p>
          <a:p>
            <a:pPr marL="814388" indent="-457200">
              <a:buFont typeface="Times New Roman" panose="02020603050405020304" pitchFamily="18" charset="0"/>
              <a:buChar char="►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сіль містить багатозарядні катіони металічного елемента, то гідроліз може відбуватися за декількома стадіями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 в реальності зазвичай відбувається реакція лише за першою стадією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k-UA" sz="2400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2ZnSO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+ 2H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⇄ (ZnOH)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uk-UA" sz="24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7188" indent="0">
              <a:buNone/>
            </a:pPr>
            <a:r>
              <a:rPr lang="de-DE" sz="2400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2Zn</a:t>
            </a:r>
            <a:r>
              <a:rPr lang="de-DE" sz="2400" u="sng" baseline="300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+ 2SO</a:t>
            </a:r>
            <a:r>
              <a:rPr lang="de-DE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de-DE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2−</a:t>
            </a: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+ 2H</a:t>
            </a:r>
            <a:r>
              <a:rPr lang="de-DE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⇄ 2ZnOH</a:t>
            </a:r>
            <a:r>
              <a:rPr lang="de-DE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SO</a:t>
            </a:r>
            <a:r>
              <a:rPr lang="de-DE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de-DE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2−</a:t>
            </a: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+ 2H</a:t>
            </a:r>
            <a:r>
              <a:rPr lang="de-DE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de-D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SO</a:t>
            </a:r>
            <a:r>
              <a:rPr lang="de-DE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de-DE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2−</a:t>
            </a:r>
            <a:endParaRPr lang="uk-UA" sz="2400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7188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Zn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HO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 ⇄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ZnOH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H="1">
            <a:off x="2102646" y="2371283"/>
            <a:ext cx="297654" cy="351516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H="1">
            <a:off x="5822863" y="2371283"/>
            <a:ext cx="297654" cy="351516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H="1">
            <a:off x="2400300" y="4924425"/>
            <a:ext cx="297654" cy="351516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>
            <a:off x="5971690" y="4924425"/>
            <a:ext cx="297654" cy="351516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H="1">
            <a:off x="7890273" y="4924425"/>
            <a:ext cx="297654" cy="351516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9945410" y="246992"/>
            <a:ext cx="1960793" cy="144655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 &lt; 7</a:t>
            </a:r>
            <a:r>
              <a:rPr lang="uk-UA" sz="40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uk-UA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кислотне </a:t>
            </a:r>
          </a:p>
          <a:p>
            <a:pPr algn="ctr"/>
            <a:r>
              <a:rPr lang="uk-UA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endParaRPr lang="ru-RU" sz="24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883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261723"/>
            <a:ext cx="7591374" cy="1355565"/>
          </a:xfrm>
        </p:spPr>
        <p:txBody>
          <a:bodyPr>
            <a:noAutofit/>
          </a:bodyPr>
          <a:lstStyle/>
          <a:p>
            <a:r>
              <a:rPr lang="uk-UA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 солей, утворених сильними кислотами та слабкими основами - </a:t>
            </a:r>
            <a:r>
              <a:rPr lang="uk-UA" sz="2400" b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 за катіоном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00312" y="1720983"/>
            <a:ext cx="7591374" cy="742950"/>
          </a:xfrm>
        </p:spPr>
        <p:txBody>
          <a:bodyPr>
            <a:normAutofit fontScale="77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https://www.youtube.com/watch?v=fmU7B79SSOw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Гідроліз солей, утворених слабкою основою і сильною кислотою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82259" y="2171702"/>
            <a:ext cx="5427481" cy="4070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131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" y="339366"/>
            <a:ext cx="7296346" cy="1192952"/>
          </a:xfrm>
        </p:spPr>
        <p:txBody>
          <a:bodyPr>
            <a:normAutofit/>
          </a:bodyPr>
          <a:lstStyle/>
          <a:p>
            <a:r>
              <a:rPr lang="uk-UA" sz="20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 солей, утворених слабкими кислотами та слабкими основами - </a:t>
            </a:r>
            <a:r>
              <a:rPr lang="uk-UA" sz="2000" b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гідроліз за катіоном та за аніоном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7628" y="2213235"/>
            <a:ext cx="11096744" cy="2594433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 + 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⇄ NH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 + CH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COOH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7188" indent="0" algn="ctr">
              <a:buNone/>
            </a:pPr>
            <a:r>
              <a:rPr lang="en-US" sz="2400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400" u="sng" baseline="-250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u="sng" baseline="300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400" baseline="-250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</a:t>
            </a:r>
            <a:r>
              <a:rPr lang="en-US" sz="2400" baseline="300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⇄ NH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 + CH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COOH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7188" indent="0" algn="ctr">
              <a:buNone/>
            </a:pP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7188" indent="0" algn="ctr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Продуктами гідролізу є слабка кислота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COOH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слабка основа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OH.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Реакція середовища близька до нейтральної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 ~ 7.</a:t>
            </a:r>
            <a:endParaRPr lang="ru-RU" sz="24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0502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369541"/>
            <a:ext cx="7305196" cy="1053171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Сіль, утворена сильною кислотою та сильною основою</a:t>
            </a:r>
            <a:endParaRPr lang="uk-UA" sz="3200" b="1" u="sng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5463" y="1796985"/>
            <a:ext cx="10861074" cy="4555462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NaCl + 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= NaOH + HCl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Обидва продукти реакції є сильними електролітами і у вигляді молекул у розчині існувати не можуть. Отже, така реакція не відбувається.</a:t>
            </a:r>
          </a:p>
          <a:p>
            <a:pPr algn="ctr"/>
            <a:r>
              <a:rPr lang="uk-UA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Сіль, утворена сильною основою та сильною кислотою, гідролізу не піддається, а в її розчині нейтральне середовище, pH = 7</a:t>
            </a:r>
          </a:p>
          <a:p>
            <a:pPr algn="ctr"/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23691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5414" y="510943"/>
            <a:ext cx="7143545" cy="810283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Необротний гідроліз</a:t>
            </a:r>
            <a:endParaRPr lang="uk-UA" b="1" u="sng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175" y="1414944"/>
            <a:ext cx="10309754" cy="5126962"/>
          </a:xfrm>
        </p:spPr>
        <p:txBody>
          <a:bodyPr/>
          <a:lstStyle/>
          <a:p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Практично необоротно гідролізуються тільки ті солі, продукти гідролізу яких видаляються з розчину у вигляді нерозчинних або газоподібних сполук. Солі, які піддаються необоротному гідролізу, неможливо отримати в результаті реакції обміну в водних розчинах. Наприклад, замість очікуваного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змішуванні розчинів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CrCl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утворюється осад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Cr(OH)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виділяється газоподібний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S:</a:t>
            </a:r>
          </a:p>
          <a:p>
            <a:pPr algn="ctr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2CrCl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+ 3Na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+ 6H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= 6NaCl + 2Cr(OH)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↓ + 3H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S↑</a:t>
            </a:r>
          </a:p>
          <a:p>
            <a:pPr algn="ctr"/>
            <a:r>
              <a:rPr lang="en-US" sz="2000" dirty="0">
                <a:hlinkClick r:id="rId4"/>
              </a:rPr>
              <a:t>https://www.youtube.com/watch?v=BbGyC2it0SI</a:t>
            </a:r>
            <a:endParaRPr lang="uk-UA" sz="2000" dirty="0"/>
          </a:p>
          <a:p>
            <a:endParaRPr lang="ru-RU" dirty="0"/>
          </a:p>
        </p:txBody>
      </p:sp>
      <p:pic>
        <p:nvPicPr>
          <p:cNvPr id="5" name="Гідроліз солей, утворених слабкою основою і слабкою леткою кислотою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31776" y="3978425"/>
            <a:ext cx="3728448" cy="279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184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DC3A3098-CF95-448B-8C90-08B21BA970B9}" vid="{239008BB-C4D6-4B0B-8760-C1A9623CA0E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197</TotalTime>
  <Words>883</Words>
  <Application>Microsoft Office PowerPoint</Application>
  <PresentationFormat>Широкий екран</PresentationFormat>
  <Paragraphs>97</Paragraphs>
  <Slides>13</Slides>
  <Notes>0</Notes>
  <HiddenSlides>0</HiddenSlides>
  <MMClips>4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6" baseType="lpstr">
      <vt:lpstr>Arial</vt:lpstr>
      <vt:lpstr>Times New Roman</vt:lpstr>
      <vt:lpstr>Тема1</vt:lpstr>
      <vt:lpstr>Кислотність розчинів солей. Гідроліз солей</vt:lpstr>
      <vt:lpstr>Презентація PowerPoint</vt:lpstr>
      <vt:lpstr>Гідроліз (від грецьк. hydro – «вода», lysis — «розкладання») - хімічна взаємодія йонів солі з водою, у результаті якої утворюється слабкий електроліт (кислота або основа). </vt:lpstr>
      <vt:lpstr>Презентація PowerPoint</vt:lpstr>
      <vt:lpstr>Гідроліз солей</vt:lpstr>
      <vt:lpstr>Гідроліз солей</vt:lpstr>
      <vt:lpstr>Гідроліз солей, утворених слабкими кислотами та сильними основами - гідроліз за аніоном</vt:lpstr>
      <vt:lpstr>Гідроліз солей, утворених слабкими кислотами та сильними основами - гідроліз за аніоном</vt:lpstr>
      <vt:lpstr>Гідроліз солей, утворених сильними кислотами та слабкими основами - гідроліз за катіоном</vt:lpstr>
      <vt:lpstr>Гідроліз солей, утворених сильними кислотами та слабкими основами - гідроліз за катіоном</vt:lpstr>
      <vt:lpstr>Гідроліз солей, утворених слабкими кислотами та слабкими основами - гідроліз за катіоном та за аніоном</vt:lpstr>
      <vt:lpstr>Сіль, утворена сильною кислотою та сильною основою</vt:lpstr>
      <vt:lpstr>Необротний гідроліз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Кислотність розчинів солей. Гідроліз солей</dc:title>
  <dc:creator>user</dc:creator>
  <cp:lastModifiedBy>Стрельченко Марина Олександрівна</cp:lastModifiedBy>
  <cp:revision>20</cp:revision>
  <dcterms:created xsi:type="dcterms:W3CDTF">2021-11-07T22:17:45Z</dcterms:created>
  <dcterms:modified xsi:type="dcterms:W3CDTF">2023-02-23T15:40:35Z</dcterms:modified>
</cp:coreProperties>
</file>