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5" r:id="rId3"/>
    <p:sldId id="264" r:id="rId4"/>
    <p:sldId id="257" r:id="rId5"/>
    <p:sldId id="258" r:id="rId6"/>
    <p:sldId id="259" r:id="rId7"/>
    <p:sldId id="260" r:id="rId8"/>
    <p:sldId id="266" r:id="rId9"/>
    <p:sldId id="261" r:id="rId10"/>
    <p:sldId id="262" r:id="rId11"/>
    <p:sldId id="267" r:id="rId12"/>
    <p:sldId id="268" r:id="rId13"/>
    <p:sldId id="263" r:id="rId14"/>
  </p:sldIdLst>
  <p:sldSz cx="12192000" cy="6858000"/>
  <p:notesSz cx="6858000" cy="9144000"/>
  <p:defaultTextStyle>
    <a:defPPr>
      <a:defRPr lang="ru-RU"/>
    </a:defPPr>
    <a:lvl1pPr algn="l" rtl="0" eaLnBrk="0" fontAlgn="base" hangingPunct="0">
      <a:spcBef>
        <a:spcPct val="0"/>
      </a:spcBef>
      <a:spcAft>
        <a:spcPct val="0"/>
      </a:spcAft>
      <a:defRPr sz="3200" kern="1200">
        <a:solidFill>
          <a:srgbClr val="003366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3200" kern="1200">
        <a:solidFill>
          <a:srgbClr val="003366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3200" kern="1200">
        <a:solidFill>
          <a:srgbClr val="003366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3200" kern="1200">
        <a:solidFill>
          <a:srgbClr val="003366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3200" kern="1200">
        <a:solidFill>
          <a:srgbClr val="003366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sz="3200" kern="1200">
        <a:solidFill>
          <a:srgbClr val="003366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sz="3200" kern="1200">
        <a:solidFill>
          <a:srgbClr val="003366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sz="3200" kern="1200">
        <a:solidFill>
          <a:srgbClr val="003366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sz="3200" kern="1200">
        <a:solidFill>
          <a:srgbClr val="003366"/>
        </a:solidFill>
        <a:latin typeface="Arial" panose="020B060402020202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75" d="100"/>
          <a:sy n="75" d="100"/>
        </p:scale>
        <p:origin x="58" y="19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uk-UA"/>
              <a:t>Клацніть, щоб редагувати стиль зразка підзаголовка</a:t>
            </a:r>
            <a:endParaRPr lang="en-US"/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B737CCF9-90AF-404D-9D2F-51BBF15F6DF6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A79F8DC-5145-478D-BB95-50ABC1F283DC}" type="datetimeFigureOut">
              <a:rPr lang="uk-UA" smtClean="0"/>
              <a:t>08.03.2023</a:t>
            </a:fld>
            <a:endParaRPr lang="uk-UA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14ECD70E-1411-4D73-B753-7C38FD2F90A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uk-UA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C705E78-A042-415C-BE20-4C581FF0206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8DCB0C1-A420-41EB-842B-5B1F4D1488AB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46967933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/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924CFDD9-DF78-4354-AA8E-65FEA96E5E7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A79F8DC-5145-478D-BB95-50ABC1F283DC}" type="datetimeFigureOut">
              <a:rPr lang="uk-UA" smtClean="0"/>
              <a:t>08.03.2023</a:t>
            </a:fld>
            <a:endParaRPr lang="uk-UA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1F5FED74-4C15-46C0-92C5-6E926760BD57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uk-UA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A852CB2D-32FA-4349-B9E9-364FE7C16FA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8DCB0C1-A420-41EB-842B-5B1F4D1488AB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21195007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9C637C19-A753-4751-B4EB-9BC3B8C9C9B2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A79F8DC-5145-478D-BB95-50ABC1F283DC}" type="datetimeFigureOut">
              <a:rPr lang="uk-UA" smtClean="0"/>
              <a:t>08.03.2023</a:t>
            </a:fld>
            <a:endParaRPr lang="uk-UA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FA1B1074-A33F-49A2-BF6D-A412C6E4D272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uk-UA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D6257AAF-CA65-41CC-B019-7808957513A0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8DCB0C1-A420-41EB-842B-5B1F4D1488AB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7435054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0CA80747-1C6E-4D5D-BF63-B567F245C8A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A79F8DC-5145-478D-BB95-50ABC1F283DC}" type="datetimeFigureOut">
              <a:rPr lang="uk-UA" smtClean="0"/>
              <a:t>08.03.2023</a:t>
            </a:fld>
            <a:endParaRPr lang="uk-UA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C9B2F344-2E63-4B97-A876-1B90B6DA5AC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uk-UA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2B45DAAC-CEE7-4E27-8162-1E39140E7CF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8DCB0C1-A420-41EB-842B-5B1F4D1488AB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75374217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/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371EADDE-E38E-42E7-94B6-176352BE6EB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A79F8DC-5145-478D-BB95-50ABC1F283DC}" type="datetimeFigureOut">
              <a:rPr lang="uk-UA" smtClean="0"/>
              <a:t>08.03.2023</a:t>
            </a:fld>
            <a:endParaRPr lang="uk-UA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A81554B0-E112-4EBD-BEDF-ABC5F06C2A3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uk-UA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58CC9574-8885-4999-8F92-DD668DD91ED1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8DCB0C1-A420-41EB-842B-5B1F4D1488AB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70101932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/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6FF2CE44-9304-4F2E-93DA-F3FC31F9486D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A79F8DC-5145-478D-BB95-50ABC1F283DC}" type="datetimeFigureOut">
              <a:rPr lang="uk-UA" smtClean="0"/>
              <a:t>08.03.2023</a:t>
            </a:fld>
            <a:endParaRPr lang="uk-UA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E15F02F1-18A7-4F41-82C7-594C9FC6E0E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uk-UA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59FE27CB-7C1C-407D-B14F-0B4E0B73DE92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8DCB0C1-A420-41EB-842B-5B1F4D1488AB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14512846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5BB11818-37C7-4442-BDD4-A435C1D999C6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A79F8DC-5145-478D-BB95-50ABC1F283DC}" type="datetimeFigureOut">
              <a:rPr lang="uk-UA" smtClean="0"/>
              <a:t>08.03.2023</a:t>
            </a:fld>
            <a:endParaRPr lang="uk-UA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62180F5B-C1F7-4011-BB04-60C0EE1173BD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uk-UA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4A3E5888-2EEC-44C8-9BA7-3F5B23E9BA2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8DCB0C1-A420-41EB-842B-5B1F4D1488AB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21479932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C4D31509-03E6-4DBC-8B53-9A16F24B7C19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A79F8DC-5145-478D-BB95-50ABC1F283DC}" type="datetimeFigureOut">
              <a:rPr lang="uk-UA" smtClean="0"/>
              <a:t>08.03.2023</a:t>
            </a:fld>
            <a:endParaRPr lang="uk-UA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F790820C-5247-4AA7-A980-BF7EEF92CAD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uk-UA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33C476F9-9224-4526-AEE7-3771DF046771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8DCB0C1-A420-41EB-842B-5B1F4D1488AB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27693300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uk-UA" noProof="0"/>
              <a:t>Клацніть піктограму, щоб додати зображення</a:t>
            </a:r>
            <a:endParaRPr lang="en-US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F04C985-BE15-42A6-BEF0-17370C12187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A79F8DC-5145-478D-BB95-50ABC1F283DC}" type="datetimeFigureOut">
              <a:rPr lang="uk-UA" smtClean="0"/>
              <a:t>08.03.2023</a:t>
            </a:fld>
            <a:endParaRPr lang="uk-UA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3AD0E7EE-9D35-41D6-AE5E-76461DFEF2A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uk-UA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266F0A7-D366-4D79-A715-4F020D58158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8DCB0C1-A420-41EB-842B-5B1F4D1488AB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07553448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/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1DFB005-FDCD-47D1-ADEF-4297AB467BF7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A79F8DC-5145-478D-BB95-50ABC1F283DC}" type="datetimeFigureOut">
              <a:rPr lang="uk-UA" smtClean="0"/>
              <a:t>08.03.2023</a:t>
            </a:fld>
            <a:endParaRPr lang="uk-UA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12EE522A-42F9-45F6-BC5F-89131B978E72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uk-UA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AB861081-064B-40F1-826A-306D2F542561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8DCB0C1-A420-41EB-842B-5B1F4D1488AB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82970940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uk-UA"/>
              <a:t>Клацніть, щоб редагувати стиль зразка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/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B3AE2A24-206A-4F51-94F8-F7F4F44BCDF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A79F8DC-5145-478D-BB95-50ABC1F283DC}" type="datetimeFigureOut">
              <a:rPr lang="uk-UA" smtClean="0"/>
              <a:t>08.03.2023</a:t>
            </a:fld>
            <a:endParaRPr lang="uk-UA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83D836A-727B-454E-95DC-14DEAEA40A77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uk-UA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1A30CBBB-3F4D-4850-B18E-24663CDC54F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8DCB0C1-A420-41EB-842B-5B1F4D1488AB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53116650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EE55059C-26F3-47E6-A0DA-EEFF8AFE4DB1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/>
              <a:t>Образец заголовка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0D389B99-07CB-4121-ADD8-B4D77ECF007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600201"/>
            <a:ext cx="109728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/>
              <a:t>Образец текста</a:t>
            </a:r>
          </a:p>
          <a:p>
            <a:pPr lvl="1"/>
            <a:r>
              <a:rPr lang="ru-RU" altLang="ru-RU"/>
              <a:t>Второй уровень</a:t>
            </a:r>
          </a:p>
          <a:p>
            <a:pPr lvl="2"/>
            <a:r>
              <a:rPr lang="ru-RU" altLang="ru-RU"/>
              <a:t>Третий уровень</a:t>
            </a:r>
          </a:p>
          <a:p>
            <a:pPr lvl="3"/>
            <a:r>
              <a:rPr lang="ru-RU" altLang="ru-RU"/>
              <a:t>Четвертый уровень</a:t>
            </a:r>
          </a:p>
          <a:p>
            <a:pPr lvl="4"/>
            <a:r>
              <a:rPr lang="ru-RU" altLang="ru-RU"/>
              <a:t>Пятый уровень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BC401EAA-71B2-452B-A4E0-BD95D0DC4FFE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>
                <a:solidFill>
                  <a:schemeClr val="tx1"/>
                </a:solidFill>
                <a:latin typeface="Arial" charset="0"/>
              </a:defRPr>
            </a:lvl1pPr>
          </a:lstStyle>
          <a:p>
            <a:fld id="{6A79F8DC-5145-478D-BB95-50ABC1F283DC}" type="datetimeFigureOut">
              <a:rPr lang="uk-UA" smtClean="0"/>
              <a:t>08.03.2023</a:t>
            </a:fld>
            <a:endParaRPr lang="uk-UA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CECC810B-0A78-465A-866C-52AFDC838369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5225"/>
            <a:ext cx="3860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>
                <a:solidFill>
                  <a:schemeClr val="tx1"/>
                </a:solidFill>
                <a:latin typeface="Arial" charset="0"/>
              </a:defRPr>
            </a:lvl1pPr>
          </a:lstStyle>
          <a:p>
            <a:endParaRPr lang="uk-UA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824B237B-A75E-4077-AAA9-564041DF7970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>
                <a:solidFill>
                  <a:schemeClr val="tx1"/>
                </a:solidFill>
              </a:defRPr>
            </a:lvl1pPr>
          </a:lstStyle>
          <a:p>
            <a:fld id="{A8DCB0C1-A420-41EB-842B-5B1F4D1488AB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2439919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slideLayout" Target="../slideLayouts/slideLayout7.xml"/><Relationship Id="rId1" Type="http://schemas.openxmlformats.org/officeDocument/2006/relationships/video" Target="https://www.youtube.com/embed/dbPnv5SoHvM?feature=oembed" TargetMode="External"/><Relationship Id="rId4" Type="http://schemas.openxmlformats.org/officeDocument/2006/relationships/image" Target="../media/image5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slideLayout" Target="../slideLayouts/slideLayout7.xml"/><Relationship Id="rId1" Type="http://schemas.openxmlformats.org/officeDocument/2006/relationships/video" Target="https://www.youtube.com/embed/OGqUS-ZYzlo?feature=oembed" TargetMode="External"/><Relationship Id="rId6" Type="http://schemas.openxmlformats.org/officeDocument/2006/relationships/image" Target="../media/image5.png"/><Relationship Id="rId5" Type="http://schemas.openxmlformats.org/officeDocument/2006/relationships/image" Target="../media/image14.png"/><Relationship Id="rId4" Type="http://schemas.openxmlformats.org/officeDocument/2006/relationships/image" Target="../media/image13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7" Type="http://schemas.openxmlformats.org/officeDocument/2006/relationships/image" Target="../media/image5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png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hyperlink" Target="https://miyklas.com.ua/p/himija/9-klas/naivazhlivishi-organichni-spoluki-292997/etanova-otctova-kislota-308583/re-93fb69e0-c47f-4511-b9c4-49e42de48dfe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EA4C05D-FE4E-4C82-9F91-1FF21617255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914400" y="2561718"/>
            <a:ext cx="10363200" cy="1734564"/>
          </a:xfrm>
        </p:spPr>
        <p:txBody>
          <a:bodyPr/>
          <a:lstStyle/>
          <a:p>
            <a:r>
              <a:rPr lang="uk-UA" sz="4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Хімічні властивості </a:t>
            </a:r>
            <a:r>
              <a:rPr lang="uk-UA" sz="4800" b="1" dirty="0" err="1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етанової</a:t>
            </a:r>
            <a:r>
              <a:rPr lang="uk-UA" sz="4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кислоти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4977B83-1D24-4897-98E8-AC8A639BA7A8}"/>
              </a:ext>
            </a:extLst>
          </p:cNvPr>
          <p:cNvSpPr txBox="1"/>
          <p:nvPr/>
        </p:nvSpPr>
        <p:spPr>
          <a:xfrm>
            <a:off x="292232" y="556181"/>
            <a:ext cx="241521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Тема уроку: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C30B0797-8B93-498D-8FAA-A6F0F8DDCD9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327344" y="1140956"/>
            <a:ext cx="1475752" cy="2420234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FC27652D-6D59-4490-9FA4-0B7A5214C7E7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b="8203"/>
          <a:stretch/>
        </p:blipFill>
        <p:spPr>
          <a:xfrm>
            <a:off x="2762054" y="4153450"/>
            <a:ext cx="6667892" cy="20069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580417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кутник 1">
            <a:extLst>
              <a:ext uri="{FF2B5EF4-FFF2-40B4-BE49-F238E27FC236}">
                <a16:creationId xmlns:a16="http://schemas.microsoft.com/office/drawing/2014/main" id="{073BA42D-FFDF-4C53-8F47-9D6F5502C197}"/>
              </a:ext>
            </a:extLst>
          </p:cNvPr>
          <p:cNvSpPr/>
          <p:nvPr/>
        </p:nvSpPr>
        <p:spPr>
          <a:xfrm>
            <a:off x="1315823" y="2298911"/>
            <a:ext cx="980544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 </a:t>
            </a:r>
            <a:r>
              <a:rPr 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Пригадайте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дію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неорганічних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кислот на </a:t>
            </a:r>
            <a:r>
              <a:rPr 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індикатори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uk-UA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рямокутник 2">
            <a:extLst>
              <a:ext uri="{FF2B5EF4-FFF2-40B4-BE49-F238E27FC236}">
                <a16:creationId xmlns:a16="http://schemas.microsoft.com/office/drawing/2014/main" id="{62FF45B0-8896-4A1E-9F48-9B3129E35FBC}"/>
              </a:ext>
            </a:extLst>
          </p:cNvPr>
          <p:cNvSpPr/>
          <p:nvPr/>
        </p:nvSpPr>
        <p:spPr>
          <a:xfrm>
            <a:off x="1315823" y="2994759"/>
            <a:ext cx="9560352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solidFill>
                  <a:srgbClr val="292B2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2. </a:t>
            </a:r>
            <a:r>
              <a:rPr lang="ru-RU" dirty="0" err="1">
                <a:solidFill>
                  <a:srgbClr val="292B2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Пригадайте</a:t>
            </a:r>
            <a:r>
              <a:rPr lang="ru-RU" dirty="0">
                <a:solidFill>
                  <a:srgbClr val="292B2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як </a:t>
            </a:r>
            <a:r>
              <a:rPr lang="ru-RU" dirty="0" err="1">
                <a:solidFill>
                  <a:srgbClr val="292B2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взаємодіють</a:t>
            </a:r>
            <a:r>
              <a:rPr lang="ru-RU" dirty="0">
                <a:solidFill>
                  <a:srgbClr val="292B2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292B2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неорганічні</a:t>
            </a:r>
            <a:r>
              <a:rPr lang="ru-RU" dirty="0">
                <a:solidFill>
                  <a:srgbClr val="292B2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292B2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кислоти</a:t>
            </a:r>
            <a:r>
              <a:rPr lang="ru-RU" dirty="0">
                <a:solidFill>
                  <a:srgbClr val="292B2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з </a:t>
            </a:r>
            <a:r>
              <a:rPr lang="ru-RU" dirty="0" err="1">
                <a:solidFill>
                  <a:srgbClr val="292B2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металами</a:t>
            </a:r>
            <a:r>
              <a:rPr lang="ru-RU" dirty="0">
                <a:solidFill>
                  <a:srgbClr val="292B2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uk-UA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6FAA4ACF-0075-4332-9427-0B8D5C81D366}"/>
              </a:ext>
            </a:extLst>
          </p:cNvPr>
          <p:cNvSpPr txBox="1"/>
          <p:nvPr/>
        </p:nvSpPr>
        <p:spPr>
          <a:xfrm>
            <a:off x="1315823" y="4183050"/>
            <a:ext cx="938628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3. Пригадайте фізичні властивості </a:t>
            </a:r>
            <a:r>
              <a:rPr lang="uk-UA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етанової</a:t>
            </a:r>
            <a:r>
              <a:rPr lang="uk-UA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кислоти.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542999A4-DD14-485E-808D-88EAFB08169B}"/>
              </a:ext>
            </a:extLst>
          </p:cNvPr>
          <p:cNvSpPr txBox="1"/>
          <p:nvPr/>
        </p:nvSpPr>
        <p:spPr>
          <a:xfrm>
            <a:off x="348791" y="603315"/>
            <a:ext cx="269637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Повторення</a:t>
            </a: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41C9732D-85FF-4F16-BD63-021DE458E51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939388" y="284017"/>
            <a:ext cx="1903821" cy="19038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074057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кутник 3">
            <a:extLst>
              <a:ext uri="{FF2B5EF4-FFF2-40B4-BE49-F238E27FC236}">
                <a16:creationId xmlns:a16="http://schemas.microsoft.com/office/drawing/2014/main" id="{0B65B3EE-7256-4218-ACEC-5192220FAA60}"/>
              </a:ext>
            </a:extLst>
          </p:cNvPr>
          <p:cNvSpPr/>
          <p:nvPr/>
        </p:nvSpPr>
        <p:spPr>
          <a:xfrm>
            <a:off x="567179" y="2132873"/>
            <a:ext cx="11057641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uk-UA" dirty="0">
                <a:solidFill>
                  <a:srgbClr val="292B2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прикладі </a:t>
            </a:r>
            <a:r>
              <a:rPr lang="uk-UA" dirty="0" err="1">
                <a:solidFill>
                  <a:srgbClr val="292B2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етанової</a:t>
            </a:r>
            <a:r>
              <a:rPr lang="uk-UA" dirty="0">
                <a:solidFill>
                  <a:srgbClr val="292B2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(оцтової) кислоти ви ознайомитеся з представниками класу </a:t>
            </a:r>
            <a:r>
              <a:rPr lang="uk-UA" dirty="0" err="1">
                <a:solidFill>
                  <a:srgbClr val="292B2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оксигеновмісних</a:t>
            </a:r>
            <a:r>
              <a:rPr lang="uk-UA" dirty="0">
                <a:solidFill>
                  <a:srgbClr val="292B2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органічних </a:t>
            </a:r>
            <a:r>
              <a:rPr lang="uk-UA" dirty="0" err="1">
                <a:solidFill>
                  <a:srgbClr val="292B2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сполук</a:t>
            </a:r>
            <a:r>
              <a:rPr lang="uk-UA" dirty="0">
                <a:solidFill>
                  <a:srgbClr val="292B2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— кислотами.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FBEE5A5-B40B-42F4-AB93-066A0E1DC1D0}"/>
              </a:ext>
            </a:extLst>
          </p:cNvPr>
          <p:cNvSpPr txBox="1"/>
          <p:nvPr/>
        </p:nvSpPr>
        <p:spPr>
          <a:xfrm>
            <a:off x="421364" y="566914"/>
            <a:ext cx="414959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Карбонові кислоти</a:t>
            </a:r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34FFEEF7-357D-47C5-820A-B92AEAEFE54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281593" y="283852"/>
            <a:ext cx="1564457" cy="1212454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14DD8EF4-31CA-4DB1-80FB-B8C02B061D6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539927" y="3429000"/>
            <a:ext cx="1894787" cy="2758012"/>
          </a:xfrm>
          <a:prstGeom prst="rect">
            <a:avLst/>
          </a:prstGeom>
        </p:spPr>
      </p:pic>
      <p:sp>
        <p:nvSpPr>
          <p:cNvPr id="9" name="Прямокутник 8">
            <a:extLst>
              <a:ext uri="{FF2B5EF4-FFF2-40B4-BE49-F238E27FC236}">
                <a16:creationId xmlns:a16="http://schemas.microsoft.com/office/drawing/2014/main" id="{B7B6639B-70F6-42A0-9B6A-3F59E6E8B507}"/>
              </a:ext>
            </a:extLst>
          </p:cNvPr>
          <p:cNvSpPr/>
          <p:nvPr/>
        </p:nvSpPr>
        <p:spPr>
          <a:xfrm>
            <a:off x="567179" y="3875039"/>
            <a:ext cx="8592535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uk-UA" dirty="0">
                <a:solidFill>
                  <a:srgbClr val="292B2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Розчин цієї кислоти з масовою часткою 9 % відомий під назвою «оцет», його використовують як смакову приправу.</a:t>
            </a:r>
          </a:p>
        </p:txBody>
      </p:sp>
    </p:spTree>
    <p:extLst>
      <p:ext uri="{BB962C8B-B14F-4D97-AF65-F5344CB8AC3E}">
        <p14:creationId xmlns:p14="http://schemas.microsoft.com/office/powerpoint/2010/main" val="357239339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1">
            <a:extLst>
              <a:ext uri="{FF2B5EF4-FFF2-40B4-BE49-F238E27FC236}">
                <a16:creationId xmlns:a16="http://schemas.microsoft.com/office/drawing/2014/main" id="{63312EF5-16D5-4FCD-B277-19DFB9018718}"/>
              </a:ext>
            </a:extLst>
          </p:cNvPr>
          <p:cNvSpPr>
            <a:spLocks noChangeArrowheads="1"/>
          </p:cNvSpPr>
          <p:nvPr/>
        </p:nvSpPr>
        <p:spPr bwMode="auto">
          <a:xfrm>
            <a:off x="345950" y="1679511"/>
            <a:ext cx="11500100" cy="3970318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altLang="uk-UA" sz="2800" b="0" i="0" u="none" strike="noStrike" cap="none" normalizeH="0" baseline="0" dirty="0">
                <a:ln>
                  <a:noFill/>
                </a:ln>
                <a:solidFill>
                  <a:srgbClr val="4E4E3F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Хімічні властивості карбонових кислот обумовлені наявністю в їх складі </a:t>
            </a:r>
            <a:r>
              <a:rPr kumimoji="0" lang="uk-UA" altLang="uk-UA" sz="2800" b="0" i="0" u="none" strike="noStrike" cap="none" normalizeH="0" baseline="0" dirty="0" err="1">
                <a:ln>
                  <a:noFill/>
                </a:ln>
                <a:solidFill>
                  <a:srgbClr val="4E4E3F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карбоксильної</a:t>
            </a:r>
            <a:r>
              <a:rPr kumimoji="0" lang="uk-UA" altLang="uk-UA" sz="2800" b="0" i="0" u="none" strike="noStrike" cap="none" normalizeH="0" baseline="0" dirty="0">
                <a:ln>
                  <a:noFill/>
                </a:ln>
                <a:solidFill>
                  <a:srgbClr val="4E4E3F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групи </a:t>
            </a:r>
            <a:r>
              <a:rPr kumimoji="0" lang="uk-UA" altLang="uk-UA" sz="2800" b="0" i="0" u="none" strike="noStrike" cap="none" normalizeH="0" baseline="0" dirty="0">
                <a:ln>
                  <a:noFill/>
                </a:ln>
                <a:solidFill>
                  <a:srgbClr val="76A9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−COOH</a:t>
            </a:r>
            <a:r>
              <a:rPr kumimoji="0" lang="uk-UA" altLang="uk-UA" sz="2800" b="0" i="0" u="none" strike="noStrike" cap="none" normalizeH="0" baseline="0" dirty="0">
                <a:ln>
                  <a:noFill/>
                </a:ln>
                <a:solidFill>
                  <a:srgbClr val="4E4E3F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kumimoji="0" lang="uk-UA" altLang="uk-UA" sz="2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altLang="uk-UA" sz="2800" b="0" i="0" u="none" strike="noStrike" cap="none" normalizeH="0" baseline="0" dirty="0">
                <a:ln>
                  <a:noFill/>
                </a:ln>
                <a:solidFill>
                  <a:srgbClr val="4E4E3F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kumimoji="0" lang="uk-UA" altLang="uk-UA" sz="2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altLang="uk-UA" sz="2800" b="0" i="0" u="none" strike="noStrike" cap="none" normalizeH="0" baseline="0" dirty="0">
                <a:ln>
                  <a:noFill/>
                </a:ln>
                <a:solidFill>
                  <a:srgbClr val="4E4E3F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Розчинні кислоти дисоціюють у воді на </a:t>
            </a:r>
            <a:r>
              <a:rPr kumimoji="0" lang="uk-UA" altLang="uk-UA" sz="2800" b="1" i="0" u="none" strike="noStrike" cap="none" normalizeH="0" baseline="0" dirty="0">
                <a:ln>
                  <a:noFill/>
                </a:ln>
                <a:solidFill>
                  <a:srgbClr val="76A9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катіони Гідрогену</a:t>
            </a:r>
            <a:r>
              <a:rPr kumimoji="0" lang="uk-UA" altLang="uk-UA" sz="2800" b="0" i="0" u="none" strike="noStrike" cap="none" normalizeH="0" baseline="0" dirty="0">
                <a:ln>
                  <a:noFill/>
                </a:ln>
                <a:solidFill>
                  <a:srgbClr val="4E4E3F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 і </a:t>
            </a:r>
            <a:r>
              <a:rPr kumimoji="0" lang="uk-UA" altLang="uk-UA" sz="2800" b="1" i="0" u="none" strike="noStrike" cap="none" normalizeH="0" baseline="0" dirty="0">
                <a:ln>
                  <a:noFill/>
                </a:ln>
                <a:solidFill>
                  <a:srgbClr val="76A9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аніони кислотного залишку</a:t>
            </a:r>
            <a:r>
              <a:rPr kumimoji="0" lang="uk-UA" altLang="uk-UA" sz="2800" b="0" i="0" u="none" strike="noStrike" cap="none" normalizeH="0" baseline="0" dirty="0">
                <a:ln>
                  <a:noFill/>
                </a:ln>
                <a:solidFill>
                  <a:srgbClr val="4E4E3F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kumimoji="0" lang="uk-UA" altLang="uk-UA" sz="2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altLang="uk-UA" sz="2800" b="0" i="0" u="none" strike="noStrike" cap="none" normalizeH="0" baseline="0" dirty="0">
                <a:ln>
                  <a:noFill/>
                </a:ln>
                <a:solidFill>
                  <a:srgbClr val="4E4E3F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kumimoji="0" lang="uk-UA" altLang="uk-UA" sz="2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altLang="uk-UA" sz="2800" b="0" i="0" u="none" strike="noStrike" cap="none" normalizeH="0" baseline="0" dirty="0">
                <a:ln>
                  <a:noFill/>
                </a:ln>
                <a:solidFill>
                  <a:srgbClr val="4E4E3F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                                                                   .</a:t>
            </a:r>
            <a:endParaRPr kumimoji="0" lang="uk-UA" altLang="uk-UA" sz="2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altLang="uk-UA" sz="2800" b="0" i="0" u="none" strike="noStrike" cap="none" normalizeH="0" baseline="0" dirty="0">
                <a:ln>
                  <a:noFill/>
                </a:ln>
                <a:solidFill>
                  <a:srgbClr val="4E4E3F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 Йони Гідрогену надають розчинам кислот </a:t>
            </a:r>
            <a:r>
              <a:rPr kumimoji="0" lang="uk-UA" altLang="uk-UA" sz="2800" b="1" i="0" u="none" strike="noStrike" cap="none" normalizeH="0" baseline="0" dirty="0">
                <a:ln>
                  <a:noFill/>
                </a:ln>
                <a:solidFill>
                  <a:srgbClr val="76A9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кислий</a:t>
            </a:r>
            <a:r>
              <a:rPr kumimoji="0" lang="uk-UA" altLang="uk-UA" sz="2800" b="0" i="0" u="none" strike="noStrike" cap="none" normalizeH="0" baseline="0" dirty="0">
                <a:ln>
                  <a:noFill/>
                </a:ln>
                <a:solidFill>
                  <a:srgbClr val="4E4E3F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 смак, а також спільні з неорганічними кислотами хімічні властивості.</a:t>
            </a:r>
            <a:endParaRPr kumimoji="0" lang="uk-UA" altLang="uk-UA" sz="2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2C99A830-7DF5-4715-BE89-F0941BCC5C8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7400" y="4017618"/>
            <a:ext cx="4934415" cy="5196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1FE238EE-7FB2-4260-8BF3-AD336AF5BF5C}"/>
              </a:ext>
            </a:extLst>
          </p:cNvPr>
          <p:cNvSpPr txBox="1"/>
          <p:nvPr/>
        </p:nvSpPr>
        <p:spPr>
          <a:xfrm>
            <a:off x="421364" y="566914"/>
            <a:ext cx="414959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Карбонові кислоти</a:t>
            </a: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8EB99A48-6479-43EB-A83F-C281FEA5755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281593" y="283852"/>
            <a:ext cx="1564457" cy="12124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111053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кутник 1">
            <a:extLst>
              <a:ext uri="{FF2B5EF4-FFF2-40B4-BE49-F238E27FC236}">
                <a16:creationId xmlns:a16="http://schemas.microsoft.com/office/drawing/2014/main" id="{08C1FD70-72FD-4525-AD2F-45B6CD580DED}"/>
              </a:ext>
            </a:extLst>
          </p:cNvPr>
          <p:cNvSpPr/>
          <p:nvPr/>
        </p:nvSpPr>
        <p:spPr>
          <a:xfrm>
            <a:off x="609599" y="1931969"/>
            <a:ext cx="10972801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uk-UA" sz="2800" dirty="0">
                <a:solidFill>
                  <a:srgbClr val="4E4E3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Карбонові кислоти — </a:t>
            </a:r>
            <a:r>
              <a:rPr lang="uk-UA" sz="2800" b="1" dirty="0">
                <a:solidFill>
                  <a:srgbClr val="76A9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слабкі</a:t>
            </a:r>
            <a:r>
              <a:rPr lang="uk-UA" sz="2800" dirty="0">
                <a:solidFill>
                  <a:srgbClr val="4E4E3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електроліти і </a:t>
            </a:r>
            <a:r>
              <a:rPr lang="uk-UA" sz="2800" b="1" dirty="0">
                <a:solidFill>
                  <a:srgbClr val="76A9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слабкі</a:t>
            </a:r>
            <a:r>
              <a:rPr lang="uk-UA" sz="2800" dirty="0">
                <a:solidFill>
                  <a:srgbClr val="4E4E3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кислоти. Найсильніша з них, метанова, відноситься до кислот середньої сили. Зі збільшенням числа атомів Карбону в молекулі сила кислот </a:t>
            </a:r>
            <a:r>
              <a:rPr lang="uk-UA" sz="2800" b="1" dirty="0">
                <a:solidFill>
                  <a:srgbClr val="76A9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зменшується</a:t>
            </a:r>
            <a:r>
              <a:rPr lang="uk-UA" sz="2800" dirty="0">
                <a:solidFill>
                  <a:srgbClr val="4E4E3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/>
            <a:br>
              <a:rPr lang="uk-UA" sz="2800" dirty="0">
                <a:solidFill>
                  <a:srgbClr val="4E4E3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2800" dirty="0">
                <a:solidFill>
                  <a:srgbClr val="4E4E3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 хімічних реакціях з багатьма речовинами утворюються солі карбонових кислот. Солі мурашиної кислоти — </a:t>
            </a:r>
            <a:r>
              <a:rPr lang="uk-UA" sz="2800" b="1" dirty="0">
                <a:solidFill>
                  <a:srgbClr val="76A9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форміати (</a:t>
            </a:r>
            <a:r>
              <a:rPr lang="uk-UA" sz="2800" b="1" dirty="0" err="1">
                <a:solidFill>
                  <a:srgbClr val="76A9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метаноати</a:t>
            </a:r>
            <a:r>
              <a:rPr lang="uk-UA" sz="2800" b="1" dirty="0">
                <a:solidFill>
                  <a:srgbClr val="76A9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r>
              <a:rPr lang="uk-UA" sz="2800" dirty="0">
                <a:solidFill>
                  <a:srgbClr val="4E4E3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солі оцтової кислоти — </a:t>
            </a:r>
            <a:r>
              <a:rPr lang="uk-UA" sz="2800" b="1" dirty="0">
                <a:solidFill>
                  <a:srgbClr val="76A9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ацетати (</a:t>
            </a:r>
            <a:r>
              <a:rPr lang="uk-UA" sz="2800" b="1" dirty="0" err="1">
                <a:solidFill>
                  <a:srgbClr val="76A9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етаноати</a:t>
            </a:r>
            <a:r>
              <a:rPr lang="uk-UA" sz="2800" b="1" dirty="0">
                <a:solidFill>
                  <a:srgbClr val="76A9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).</a:t>
            </a:r>
            <a:endParaRPr lang="uk-UA" sz="2800" b="0" i="0" dirty="0">
              <a:solidFill>
                <a:srgbClr val="4E4E3F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301EF70-058B-490C-94D5-31B410B32706}"/>
              </a:ext>
            </a:extLst>
          </p:cNvPr>
          <p:cNvSpPr txBox="1"/>
          <p:nvPr/>
        </p:nvSpPr>
        <p:spPr>
          <a:xfrm>
            <a:off x="421364" y="566914"/>
            <a:ext cx="414959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Карбонові кислоти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B5355EEA-33E1-43F2-92E9-C70D753C735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281593" y="283852"/>
            <a:ext cx="1564457" cy="12124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16833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кутник 1">
            <a:extLst>
              <a:ext uri="{FF2B5EF4-FFF2-40B4-BE49-F238E27FC236}">
                <a16:creationId xmlns:a16="http://schemas.microsoft.com/office/drawing/2014/main" id="{3D7A636E-9974-4186-A612-B2ECEF3FBAC0}"/>
              </a:ext>
            </a:extLst>
          </p:cNvPr>
          <p:cNvSpPr/>
          <p:nvPr/>
        </p:nvSpPr>
        <p:spPr>
          <a:xfrm>
            <a:off x="106838" y="599677"/>
            <a:ext cx="713294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Хімічні властивості </a:t>
            </a:r>
            <a:r>
              <a:rPr lang="uk-UA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етанової</a:t>
            </a:r>
            <a:r>
              <a:rPr lang="uk-UA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кислоти</a:t>
            </a:r>
          </a:p>
        </p:txBody>
      </p:sp>
      <p:sp>
        <p:nvSpPr>
          <p:cNvPr id="3" name="Прямокутник 2">
            <a:extLst>
              <a:ext uri="{FF2B5EF4-FFF2-40B4-BE49-F238E27FC236}">
                <a16:creationId xmlns:a16="http://schemas.microsoft.com/office/drawing/2014/main" id="{C55C8ED4-A8A1-4AAF-A503-B3A16F20B3B6}"/>
              </a:ext>
            </a:extLst>
          </p:cNvPr>
          <p:cNvSpPr/>
          <p:nvPr/>
        </p:nvSpPr>
        <p:spPr>
          <a:xfrm>
            <a:off x="553039" y="1676749"/>
            <a:ext cx="11085921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uk-UA" sz="2800" dirty="0">
                <a:solidFill>
                  <a:srgbClr val="4E4E3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 Змінює забарвлення </a:t>
            </a:r>
            <a:r>
              <a:rPr lang="uk-UA" sz="2800" b="1" dirty="0">
                <a:solidFill>
                  <a:srgbClr val="76A9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індикаторів</a:t>
            </a:r>
            <a:r>
              <a:rPr lang="uk-UA" sz="2800" dirty="0">
                <a:solidFill>
                  <a:srgbClr val="4E4E3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/>
            <a:r>
              <a:rPr lang="uk-UA" sz="2800" b="1" dirty="0">
                <a:solidFill>
                  <a:srgbClr val="76A9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Лакмус</a:t>
            </a:r>
            <a:r>
              <a:rPr lang="uk-UA" sz="2800" dirty="0">
                <a:solidFill>
                  <a:srgbClr val="4E4E3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і </a:t>
            </a:r>
            <a:r>
              <a:rPr lang="uk-UA" sz="2800" b="1" dirty="0">
                <a:solidFill>
                  <a:srgbClr val="76A9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метилоранж</a:t>
            </a:r>
            <a:r>
              <a:rPr lang="uk-UA" sz="2800" dirty="0">
                <a:solidFill>
                  <a:srgbClr val="4E4E3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в розчині </a:t>
            </a:r>
            <a:r>
              <a:rPr lang="uk-UA" sz="2800" dirty="0" err="1">
                <a:solidFill>
                  <a:srgbClr val="4E4E3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етанової</a:t>
            </a:r>
            <a:r>
              <a:rPr lang="uk-UA" sz="2800" dirty="0">
                <a:solidFill>
                  <a:srgbClr val="4E4E3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кислоти стають </a:t>
            </a:r>
            <a:r>
              <a:rPr lang="uk-UA" sz="2800" b="1" dirty="0">
                <a:solidFill>
                  <a:srgbClr val="76A9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червоними</a:t>
            </a:r>
            <a:r>
              <a:rPr lang="uk-UA" sz="2800" dirty="0">
                <a:solidFill>
                  <a:srgbClr val="4E4E3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Фенолфталеїн своє забарвлення не змінює, як і в розчинах неорганічних кислот</a:t>
            </a:r>
            <a:endParaRPr lang="uk-UA" sz="2800" b="0" i="0" dirty="0">
              <a:solidFill>
                <a:srgbClr val="4E4E3F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42023AE8-EAED-4998-BBE7-2A82FA2C5DF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47850" y="3984928"/>
            <a:ext cx="6791325" cy="1800225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7F2B8EC9-30BA-4E4D-8A07-1CCEAF89823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281593" y="283852"/>
            <a:ext cx="1564457" cy="12124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145458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94CAF524-DA71-4E52-81DC-1664329D2DDC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7044" y="1789481"/>
            <a:ext cx="11257911" cy="1384995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br>
              <a:rPr kumimoji="0" lang="uk-UA" altLang="uk-UA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kumimoji="0" lang="uk-UA" altLang="uk-UA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2. </a:t>
            </a:r>
            <a:r>
              <a:rPr kumimoji="0" lang="uk-UA" altLang="uk-UA" sz="2800" b="0" i="0" u="none" strike="noStrike" cap="none" normalizeH="0" baseline="0" dirty="0">
                <a:ln>
                  <a:noFill/>
                </a:ln>
                <a:solidFill>
                  <a:srgbClr val="4E4E3F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Взаємодіє з деякими </a:t>
            </a:r>
            <a:r>
              <a:rPr kumimoji="0" lang="uk-UA" altLang="uk-UA" sz="2800" b="1" i="0" u="none" strike="noStrike" cap="none" normalizeH="0" baseline="0" dirty="0">
                <a:ln>
                  <a:noFill/>
                </a:ln>
                <a:solidFill>
                  <a:srgbClr val="76A9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металами</a:t>
            </a:r>
            <a:r>
              <a:rPr kumimoji="0" lang="uk-UA" altLang="uk-UA" sz="2800" b="0" i="0" u="none" strike="noStrike" cap="none" normalizeH="0" baseline="0" dirty="0">
                <a:ln>
                  <a:noFill/>
                </a:ln>
                <a:solidFill>
                  <a:srgbClr val="4E4E3F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 (</a:t>
            </a:r>
            <a:r>
              <a:rPr kumimoji="0" lang="uk-UA" altLang="uk-UA" sz="2800" b="0" i="0" u="none" strike="noStrike" cap="none" normalizeH="0" baseline="0" dirty="0" err="1">
                <a:ln>
                  <a:noFill/>
                </a:ln>
                <a:solidFill>
                  <a:srgbClr val="76A9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Mg,Zn,Al</a:t>
            </a:r>
            <a:r>
              <a:rPr kumimoji="0" lang="uk-UA" altLang="uk-UA" sz="2800" b="0" i="0" u="none" strike="noStrike" cap="none" normalizeH="0" baseline="0" dirty="0">
                <a:ln>
                  <a:noFill/>
                </a:ln>
                <a:solidFill>
                  <a:srgbClr val="4E4E3F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) з виділенням </a:t>
            </a:r>
            <a:r>
              <a:rPr kumimoji="0" lang="uk-UA" altLang="uk-UA" sz="2800" b="1" i="0" u="none" strike="noStrike" cap="none" normalizeH="0" baseline="0" dirty="0">
                <a:ln>
                  <a:noFill/>
                </a:ln>
                <a:solidFill>
                  <a:srgbClr val="76A9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водню</a:t>
            </a:r>
            <a:r>
              <a:rPr kumimoji="0" lang="uk-UA" altLang="uk-UA" sz="2800" b="0" i="0" u="none" strike="noStrike" cap="none" normalizeH="0" baseline="0" dirty="0">
                <a:ln>
                  <a:noFill/>
                </a:ln>
                <a:solidFill>
                  <a:srgbClr val="4E4E3F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 і утворенням солей (</a:t>
            </a:r>
            <a:r>
              <a:rPr kumimoji="0" lang="uk-UA" altLang="uk-UA" sz="2800" b="0" i="0" u="none" strike="noStrike" cap="none" normalizeH="0" baseline="0" dirty="0" err="1">
                <a:ln>
                  <a:noFill/>
                </a:ln>
                <a:solidFill>
                  <a:srgbClr val="4E4E3F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етаноатів</a:t>
            </a:r>
            <a:r>
              <a:rPr kumimoji="0" lang="uk-UA" altLang="uk-UA" sz="2800" b="0" i="0" u="none" strike="noStrike" cap="none" normalizeH="0" baseline="0" dirty="0">
                <a:ln>
                  <a:noFill/>
                </a:ln>
                <a:solidFill>
                  <a:srgbClr val="4E4E3F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або ацетатів):</a:t>
            </a:r>
            <a:r>
              <a:rPr kumimoji="0" lang="uk-UA" altLang="uk-UA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938C3DF5-119E-4FB9-A768-81EC9EE064C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86537" y="2691625"/>
            <a:ext cx="3937092" cy="482851"/>
          </a:xfrm>
          <a:prstGeom prst="rect">
            <a:avLst/>
          </a:prstGeom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711791AD-B4F4-44C9-8B49-BFC12BD705A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50967" y="3429000"/>
            <a:ext cx="2139886" cy="2696256"/>
          </a:xfrm>
          <a:prstGeom prst="rect">
            <a:avLst/>
          </a:prstGeom>
        </p:spPr>
      </p:pic>
      <p:sp>
        <p:nvSpPr>
          <p:cNvPr id="5" name="Прямокутник 4">
            <a:extLst>
              <a:ext uri="{FF2B5EF4-FFF2-40B4-BE49-F238E27FC236}">
                <a16:creationId xmlns:a16="http://schemas.microsoft.com/office/drawing/2014/main" id="{67E507F2-9BE2-4CD8-9CB6-8DD6A88F9330}"/>
              </a:ext>
            </a:extLst>
          </p:cNvPr>
          <p:cNvSpPr/>
          <p:nvPr/>
        </p:nvSpPr>
        <p:spPr>
          <a:xfrm>
            <a:off x="4740386" y="3683525"/>
            <a:ext cx="489230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i="1" dirty="0">
                <a:solidFill>
                  <a:srgbClr val="4E4E3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Цинк з оцтовою кислотою</a:t>
            </a:r>
            <a:endParaRPr lang="uk-UA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F078400-7C7B-4819-BA3C-11E99B7D8647}"/>
              </a:ext>
            </a:extLst>
          </p:cNvPr>
          <p:cNvSpPr txBox="1"/>
          <p:nvPr/>
        </p:nvSpPr>
        <p:spPr>
          <a:xfrm>
            <a:off x="5343701" y="5220188"/>
            <a:ext cx="474059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Бульбашки свідчать про виділення водню</a:t>
            </a:r>
          </a:p>
        </p:txBody>
      </p:sp>
      <p:cxnSp>
        <p:nvCxnSpPr>
          <p:cNvPr id="8" name="Пряма зі стрілкою 7">
            <a:extLst>
              <a:ext uri="{FF2B5EF4-FFF2-40B4-BE49-F238E27FC236}">
                <a16:creationId xmlns:a16="http://schemas.microsoft.com/office/drawing/2014/main" id="{1AA775BF-FDED-4229-993C-7DEFC81CC017}"/>
              </a:ext>
            </a:extLst>
          </p:cNvPr>
          <p:cNvCxnSpPr>
            <a:stCxn id="6" idx="1"/>
          </p:cNvCxnSpPr>
          <p:nvPr/>
        </p:nvCxnSpPr>
        <p:spPr bwMode="auto">
          <a:xfrm flipH="1" flipV="1">
            <a:off x="3893270" y="5410986"/>
            <a:ext cx="1450431" cy="9257"/>
          </a:xfrm>
          <a:prstGeom prst="straightConnector1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9" name="Прямокутник 8">
            <a:extLst>
              <a:ext uri="{FF2B5EF4-FFF2-40B4-BE49-F238E27FC236}">
                <a16:creationId xmlns:a16="http://schemas.microsoft.com/office/drawing/2014/main" id="{1FA3E316-5CF7-40FA-B521-5F0BED9C3641}"/>
              </a:ext>
            </a:extLst>
          </p:cNvPr>
          <p:cNvSpPr/>
          <p:nvPr/>
        </p:nvSpPr>
        <p:spPr>
          <a:xfrm>
            <a:off x="106838" y="599677"/>
            <a:ext cx="713294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Хімічні властивості </a:t>
            </a:r>
            <a:r>
              <a:rPr lang="uk-UA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етанової</a:t>
            </a:r>
            <a:r>
              <a:rPr lang="uk-UA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кислоти</a:t>
            </a:r>
          </a:p>
        </p:txBody>
      </p:sp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0CA64144-8E4C-42E3-9B96-B1B588B42EE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281593" y="283852"/>
            <a:ext cx="1564457" cy="12124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576076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кутник 1">
            <a:extLst>
              <a:ext uri="{FF2B5EF4-FFF2-40B4-BE49-F238E27FC236}">
                <a16:creationId xmlns:a16="http://schemas.microsoft.com/office/drawing/2014/main" id="{EBE8224C-71AE-46FB-A92D-B701242B7D0B}"/>
              </a:ext>
            </a:extLst>
          </p:cNvPr>
          <p:cNvSpPr/>
          <p:nvPr/>
        </p:nvSpPr>
        <p:spPr>
          <a:xfrm>
            <a:off x="2884601" y="5126414"/>
            <a:ext cx="642279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>
                <a:solidFill>
                  <a:srgbClr val="292B2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2СН</a:t>
            </a:r>
            <a:r>
              <a:rPr lang="ru-RU" sz="2400" baseline="-25000" dirty="0">
                <a:solidFill>
                  <a:srgbClr val="292B2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ru-RU" sz="2400" dirty="0">
                <a:solidFill>
                  <a:srgbClr val="292B2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СООН + </a:t>
            </a:r>
            <a:r>
              <a:rPr lang="ru-RU" sz="2400" dirty="0" err="1">
                <a:solidFill>
                  <a:srgbClr val="292B2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Mg</a:t>
            </a:r>
            <a:r>
              <a:rPr lang="ru-RU" sz="2400" dirty="0">
                <a:solidFill>
                  <a:srgbClr val="292B2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→ 2СН</a:t>
            </a:r>
            <a:r>
              <a:rPr lang="ru-RU" sz="2400" baseline="-25000" dirty="0">
                <a:solidFill>
                  <a:srgbClr val="292B2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ru-RU" sz="2400" dirty="0">
                <a:solidFill>
                  <a:srgbClr val="292B2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СОО</a:t>
            </a:r>
            <a:r>
              <a:rPr lang="ru-RU" sz="2400" baseline="30000" dirty="0">
                <a:solidFill>
                  <a:srgbClr val="292B2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ru-RU" sz="2400" dirty="0">
                <a:solidFill>
                  <a:srgbClr val="292B2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+ Mg</a:t>
            </a:r>
            <a:r>
              <a:rPr lang="ru-RU" sz="2400" baseline="30000" dirty="0">
                <a:solidFill>
                  <a:srgbClr val="292B2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2+</a:t>
            </a:r>
            <a:r>
              <a:rPr lang="ru-RU" sz="2400" dirty="0">
                <a:solidFill>
                  <a:srgbClr val="292B2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+ Н</a:t>
            </a:r>
            <a:r>
              <a:rPr lang="ru-RU" sz="2400" baseline="-25000" dirty="0">
                <a:solidFill>
                  <a:srgbClr val="292B2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ru-RU" sz="2400" dirty="0">
                <a:solidFill>
                  <a:srgbClr val="292B2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↑.</a:t>
            </a:r>
            <a:endParaRPr lang="uk-UA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рямокутник 2">
            <a:extLst>
              <a:ext uri="{FF2B5EF4-FFF2-40B4-BE49-F238E27FC236}">
                <a16:creationId xmlns:a16="http://schemas.microsoft.com/office/drawing/2014/main" id="{2D47EC75-0B4E-413F-8B59-06A7EF7BD7E8}"/>
              </a:ext>
            </a:extLst>
          </p:cNvPr>
          <p:cNvSpPr/>
          <p:nvPr/>
        </p:nvSpPr>
        <p:spPr>
          <a:xfrm>
            <a:off x="978815" y="5546504"/>
            <a:ext cx="1023436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i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Поясніть</a:t>
            </a:r>
            <a:r>
              <a:rPr lang="ru-RU" sz="2000" i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i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чому</a:t>
            </a:r>
            <a:r>
              <a:rPr lang="ru-RU" sz="2000" i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в </a:t>
            </a:r>
            <a:r>
              <a:rPr lang="ru-RU" sz="2000" i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йонно</a:t>
            </a:r>
            <a:r>
              <a:rPr lang="ru-RU" sz="2000" i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-молекулярному </a:t>
            </a:r>
            <a:r>
              <a:rPr lang="ru-RU" sz="2000" i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рівнянні</a:t>
            </a:r>
            <a:r>
              <a:rPr lang="ru-RU" sz="2000" i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i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етанова</a:t>
            </a:r>
            <a:r>
              <a:rPr lang="ru-RU" sz="2000" i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кислота подана в </a:t>
            </a:r>
            <a:r>
              <a:rPr lang="ru-RU" sz="2000" i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молекулярній</a:t>
            </a:r>
            <a:r>
              <a:rPr lang="ru-RU" sz="2000" i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i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формі</a:t>
            </a:r>
            <a:r>
              <a:rPr lang="ru-RU" sz="2000" i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uk-UA" sz="2000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рямокутник 3">
            <a:extLst>
              <a:ext uri="{FF2B5EF4-FFF2-40B4-BE49-F238E27FC236}">
                <a16:creationId xmlns:a16="http://schemas.microsoft.com/office/drawing/2014/main" id="{5CE9B44B-D305-4BD5-BA34-11810F813AFD}"/>
              </a:ext>
            </a:extLst>
          </p:cNvPr>
          <p:cNvSpPr/>
          <p:nvPr/>
        </p:nvSpPr>
        <p:spPr>
          <a:xfrm>
            <a:off x="106838" y="599677"/>
            <a:ext cx="713294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Хімічні властивості </a:t>
            </a:r>
            <a:r>
              <a:rPr lang="uk-UA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етанової</a:t>
            </a:r>
            <a:r>
              <a:rPr lang="uk-UA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кислоти</a:t>
            </a:r>
          </a:p>
        </p:txBody>
      </p:sp>
      <p:sp>
        <p:nvSpPr>
          <p:cNvPr id="5" name="Прямокутник 4">
            <a:extLst>
              <a:ext uri="{FF2B5EF4-FFF2-40B4-BE49-F238E27FC236}">
                <a16:creationId xmlns:a16="http://schemas.microsoft.com/office/drawing/2014/main" id="{33A4E46C-7F9B-462B-89A4-DDC9208237CB}"/>
              </a:ext>
            </a:extLst>
          </p:cNvPr>
          <p:cNvSpPr/>
          <p:nvPr/>
        </p:nvSpPr>
        <p:spPr>
          <a:xfrm>
            <a:off x="464270" y="1595023"/>
            <a:ext cx="11263459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uk-UA" sz="2000" i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Дослід: </a:t>
            </a:r>
            <a:r>
              <a:rPr lang="uk-UA" sz="2000" i="1" dirty="0">
                <a:solidFill>
                  <a:srgbClr val="292B2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Взаємодія </a:t>
            </a:r>
            <a:r>
              <a:rPr lang="uk-UA" sz="2000" i="1" dirty="0" err="1">
                <a:solidFill>
                  <a:srgbClr val="292B2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етанової</a:t>
            </a:r>
            <a:r>
              <a:rPr lang="uk-UA" sz="2000" i="1" dirty="0">
                <a:solidFill>
                  <a:srgbClr val="292B2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кислоти з магнієм. </a:t>
            </a:r>
            <a:r>
              <a:rPr lang="uk-UA" sz="2000" dirty="0">
                <a:solidFill>
                  <a:srgbClr val="292B2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Покладемо у пробірку гранули магнію. </a:t>
            </a:r>
            <a:r>
              <a:rPr lang="uk-UA" sz="2000" dirty="0" err="1">
                <a:solidFill>
                  <a:srgbClr val="292B2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Наллємо</a:t>
            </a:r>
            <a:r>
              <a:rPr lang="uk-UA" sz="2000" dirty="0">
                <a:solidFill>
                  <a:srgbClr val="292B2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в пробірку розчин </a:t>
            </a:r>
            <a:r>
              <a:rPr lang="uk-UA" sz="2000" dirty="0" err="1">
                <a:solidFill>
                  <a:srgbClr val="292B2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етанової</a:t>
            </a:r>
            <a:r>
              <a:rPr lang="uk-UA" sz="2000" dirty="0">
                <a:solidFill>
                  <a:srgbClr val="292B2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кислоти.</a:t>
            </a:r>
          </a:p>
          <a:p>
            <a:pPr algn="just"/>
            <a:r>
              <a:rPr lang="uk-UA" sz="2000" dirty="0">
                <a:solidFill>
                  <a:srgbClr val="292B2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Відбувається реакція, що супроводжується виділенням водню. Однак у пробірці водень виділяється повільно. Це свідчить про те, що вона є слабкою кислотою.</a:t>
            </a:r>
            <a:endParaRPr lang="uk-UA" sz="2000" b="0" i="0" dirty="0">
              <a:solidFill>
                <a:srgbClr val="292B2C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Мультимедіа з Інтернету 5" title="￐ﾒ￐ﾷ￐ﾰ￑ﾔ￐ﾼ￐ﾾ￐ﾴ￑ﾖ￑ﾏ ￐ﾾ￑ﾆ￑ﾂ￐ﾾ￐ﾲ￐ﾾ￑ﾗ ￐ﾺ￐ﾸ￑ﾁ￐ﾻ￐ﾾ￑ﾂ￐ﾸ ￐ﾷ ￐ﾼ￐ﾰ￐ﾳ￐ﾽ￑ﾖ￑ﾔ￐ﾼ">
            <a:hlinkClick r:id="" action="ppaction://media"/>
            <a:extLst>
              <a:ext uri="{FF2B5EF4-FFF2-40B4-BE49-F238E27FC236}">
                <a16:creationId xmlns:a16="http://schemas.microsoft.com/office/drawing/2014/main" id="{CA702410-5A0B-4EC3-A8C7-AA69DAE0CE5F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4583652" y="2857891"/>
            <a:ext cx="3024696" cy="2268523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4032792F-9978-46F9-85A3-464C4784601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281593" y="283852"/>
            <a:ext cx="1564457" cy="12124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25798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6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кутник 1">
            <a:extLst>
              <a:ext uri="{FF2B5EF4-FFF2-40B4-BE49-F238E27FC236}">
                <a16:creationId xmlns:a16="http://schemas.microsoft.com/office/drawing/2014/main" id="{4FA2DB15-1474-46AF-8CEF-26A3134A332B}"/>
              </a:ext>
            </a:extLst>
          </p:cNvPr>
          <p:cNvSpPr/>
          <p:nvPr/>
        </p:nvSpPr>
        <p:spPr>
          <a:xfrm>
            <a:off x="397497" y="1890026"/>
            <a:ext cx="11397005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dirty="0">
                <a:solidFill>
                  <a:srgbClr val="4E4E3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3. </a:t>
            </a:r>
            <a:r>
              <a:rPr lang="ru-RU" sz="2800" dirty="0" err="1">
                <a:solidFill>
                  <a:srgbClr val="4E4E3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Реагує</a:t>
            </a:r>
            <a:r>
              <a:rPr lang="ru-RU" sz="2800" dirty="0">
                <a:solidFill>
                  <a:srgbClr val="4E4E3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з </a:t>
            </a:r>
            <a:r>
              <a:rPr lang="ru-RU" sz="2800" b="1" dirty="0" err="1">
                <a:solidFill>
                  <a:srgbClr val="76A9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основними</a:t>
            </a:r>
            <a:r>
              <a:rPr lang="ru-RU" sz="2800" b="1" dirty="0">
                <a:solidFill>
                  <a:srgbClr val="76A9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оксидами</a:t>
            </a:r>
            <a:r>
              <a:rPr lang="ru-RU" sz="2800" dirty="0">
                <a:solidFill>
                  <a:srgbClr val="4E4E3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з </a:t>
            </a:r>
            <a:r>
              <a:rPr lang="ru-RU" sz="2800" dirty="0" err="1">
                <a:solidFill>
                  <a:srgbClr val="4E4E3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утворенням</a:t>
            </a:r>
            <a:r>
              <a:rPr lang="ru-RU" sz="2800" dirty="0">
                <a:solidFill>
                  <a:srgbClr val="4E4E3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sz="2800" b="1" dirty="0" err="1">
                <a:solidFill>
                  <a:srgbClr val="76A9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солі</a:t>
            </a:r>
            <a:r>
              <a:rPr lang="ru-RU" sz="2800" dirty="0">
                <a:solidFill>
                  <a:srgbClr val="4E4E3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і </a:t>
            </a:r>
            <a:r>
              <a:rPr lang="ru-RU" sz="2800" b="1" dirty="0">
                <a:solidFill>
                  <a:srgbClr val="76A9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води</a:t>
            </a:r>
            <a:r>
              <a:rPr lang="ru-RU" sz="2800" dirty="0">
                <a:solidFill>
                  <a:srgbClr val="4E4E3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uk-UA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85761F85-D9E1-43AE-A718-087400964F7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88340" y="2680778"/>
            <a:ext cx="3488457" cy="399559"/>
          </a:xfrm>
          <a:prstGeom prst="rect">
            <a:avLst/>
          </a:prstGeom>
        </p:spPr>
      </p:pic>
      <p:pic>
        <p:nvPicPr>
          <p:cNvPr id="4" name="Мультимедіа з Інтернету 3" title="￐ﾒ￐ﾷ￐ﾰ￑ﾔ￐ﾼ￐ﾾ￐ﾴ￑ﾖ￑ﾏ ￐ﾾ￑ﾆ￑ﾂ￐ﾾ￐ﾲ￐ﾾ￑ﾗ ￐ﾺ￐ﾸ￑ﾁ￐ﾻ￐ﾾ￑ﾂ￐ﾸ ￐ﾷ ￐ﾺ￑ﾃ￐﾿￑ﾀ￑ﾃ￐ﾼ(￐ﾆ￐ﾆ) ￐ﾾ￐ﾺ￑ﾁ￐ﾸ￐ﾴ￐ﾾ￐ﾼ">
            <a:hlinkClick r:id="" action="ppaction://media"/>
            <a:extLst>
              <a:ext uri="{FF2B5EF4-FFF2-40B4-BE49-F238E27FC236}">
                <a16:creationId xmlns:a16="http://schemas.microsoft.com/office/drawing/2014/main" id="{A5512929-6AE0-43A9-A3E4-8F9696E16A7F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4"/>
          <a:stretch>
            <a:fillRect/>
          </a:stretch>
        </p:blipFill>
        <p:spPr>
          <a:xfrm>
            <a:off x="4465682" y="3429000"/>
            <a:ext cx="3260635" cy="2445476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E0C54A12-1C9C-4933-89E3-2432CB6A75E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478745" y="2680778"/>
            <a:ext cx="3350149" cy="399559"/>
          </a:xfrm>
          <a:prstGeom prst="rect">
            <a:avLst/>
          </a:prstGeom>
        </p:spPr>
      </p:pic>
      <p:sp>
        <p:nvSpPr>
          <p:cNvPr id="6" name="Прямокутник 5">
            <a:extLst>
              <a:ext uri="{FF2B5EF4-FFF2-40B4-BE49-F238E27FC236}">
                <a16:creationId xmlns:a16="http://schemas.microsoft.com/office/drawing/2014/main" id="{604A9DE2-F266-4192-8466-D1986555CDB3}"/>
              </a:ext>
            </a:extLst>
          </p:cNvPr>
          <p:cNvSpPr/>
          <p:nvPr/>
        </p:nvSpPr>
        <p:spPr>
          <a:xfrm>
            <a:off x="106838" y="599677"/>
            <a:ext cx="713294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Хімічні властивості </a:t>
            </a:r>
            <a:r>
              <a:rPr lang="uk-UA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етанової</a:t>
            </a:r>
            <a:r>
              <a:rPr lang="uk-UA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кислоти</a:t>
            </a:r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00E658BB-7E48-4850-96CE-214D808420E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281593" y="283852"/>
            <a:ext cx="1564457" cy="12124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74039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кутник 1">
            <a:extLst>
              <a:ext uri="{FF2B5EF4-FFF2-40B4-BE49-F238E27FC236}">
                <a16:creationId xmlns:a16="http://schemas.microsoft.com/office/drawing/2014/main" id="{E037127A-0B7C-4D66-BF19-5A5A64511833}"/>
              </a:ext>
            </a:extLst>
          </p:cNvPr>
          <p:cNvSpPr/>
          <p:nvPr/>
        </p:nvSpPr>
        <p:spPr>
          <a:xfrm>
            <a:off x="1167352" y="1692063"/>
            <a:ext cx="985729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b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dirty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4.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4E4E3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Вступає</a:t>
            </a:r>
            <a:r>
              <a:rPr lang="ru-RU" sz="2800" dirty="0">
                <a:solidFill>
                  <a:srgbClr val="4E4E3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у </a:t>
            </a:r>
            <a:r>
              <a:rPr lang="ru-RU" sz="2800" dirty="0" err="1">
                <a:solidFill>
                  <a:srgbClr val="4E4E3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реакцію</a:t>
            </a:r>
            <a:r>
              <a:rPr lang="ru-RU" sz="2800" dirty="0">
                <a:solidFill>
                  <a:srgbClr val="4E4E3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4E4E3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нейтралізації</a:t>
            </a:r>
            <a:r>
              <a:rPr lang="ru-RU" sz="2800" dirty="0">
                <a:solidFill>
                  <a:srgbClr val="4E4E3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з </a:t>
            </a:r>
            <a:r>
              <a:rPr lang="ru-RU" sz="2800" b="1" dirty="0">
                <a:solidFill>
                  <a:srgbClr val="76A9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основами</a:t>
            </a:r>
            <a:r>
              <a:rPr lang="ru-RU" sz="2800" dirty="0">
                <a:solidFill>
                  <a:srgbClr val="4E4E3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uk-UA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D42DC9D0-C6D9-4037-B8A9-DB1F879C0C5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66386" y="2911602"/>
            <a:ext cx="3036277" cy="352425"/>
          </a:xfrm>
          <a:prstGeom prst="rect">
            <a:avLst/>
          </a:prstGeom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F195728F-1959-4AC2-A3DD-508E7CA8968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02663" y="2932812"/>
            <a:ext cx="2325053" cy="310007"/>
          </a:xfrm>
          <a:prstGeom prst="rect">
            <a:avLst/>
          </a:prstGeom>
        </p:spPr>
      </p:pic>
      <p:sp>
        <p:nvSpPr>
          <p:cNvPr id="5" name="Прямокутник 4">
            <a:extLst>
              <a:ext uri="{FF2B5EF4-FFF2-40B4-BE49-F238E27FC236}">
                <a16:creationId xmlns:a16="http://schemas.microsoft.com/office/drawing/2014/main" id="{F8D228BA-4B91-4389-8BE8-CAA257D5D84C}"/>
              </a:ext>
            </a:extLst>
          </p:cNvPr>
          <p:cNvSpPr/>
          <p:nvPr/>
        </p:nvSpPr>
        <p:spPr>
          <a:xfrm>
            <a:off x="1022444" y="3429000"/>
            <a:ext cx="1014711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2800" dirty="0">
                <a:solidFill>
                  <a:srgbClr val="4E4E3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5. Взаємодіє з </a:t>
            </a:r>
            <a:r>
              <a:rPr lang="uk-UA" sz="2800" b="1" dirty="0">
                <a:solidFill>
                  <a:srgbClr val="76A9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карбонатами</a:t>
            </a:r>
            <a:r>
              <a:rPr lang="uk-UA" sz="2800" dirty="0">
                <a:solidFill>
                  <a:srgbClr val="4E4E3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Реакція відбувається з виділенням </a:t>
            </a:r>
          </a:p>
          <a:p>
            <a:pPr algn="ctr"/>
            <a:r>
              <a:rPr lang="uk-UA" sz="2800" b="1" dirty="0">
                <a:solidFill>
                  <a:srgbClr val="76A9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вуглекислого газу</a:t>
            </a:r>
            <a:r>
              <a:rPr lang="uk-UA" sz="2800" dirty="0">
                <a:solidFill>
                  <a:srgbClr val="4E4E3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uk-UA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B9EA7060-78F0-4565-AEB5-CD7A63E2A77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1373" y="4912693"/>
            <a:ext cx="3287535" cy="347463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E2641ECF-5F4A-4950-B18F-C0F38FA5629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728908" y="4912694"/>
            <a:ext cx="3554804" cy="347462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33A07DEA-B2FE-4A9C-A83A-D4205D0EEAD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750627" y="4052517"/>
            <a:ext cx="1879831" cy="2067814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3C3E365A-FB29-45E0-B9A7-A6C0F4DF49B7}"/>
              </a:ext>
            </a:extLst>
          </p:cNvPr>
          <p:cNvSpPr txBox="1"/>
          <p:nvPr/>
        </p:nvSpPr>
        <p:spPr>
          <a:xfrm>
            <a:off x="7506310" y="5558910"/>
            <a:ext cx="165699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Сода і оцет</a:t>
            </a:r>
          </a:p>
        </p:txBody>
      </p:sp>
      <p:cxnSp>
        <p:nvCxnSpPr>
          <p:cNvPr id="11" name="Пряма зі стрілкою 10">
            <a:extLst>
              <a:ext uri="{FF2B5EF4-FFF2-40B4-BE49-F238E27FC236}">
                <a16:creationId xmlns:a16="http://schemas.microsoft.com/office/drawing/2014/main" id="{4EDB7E9A-9B9B-41A7-9247-036DCA92C1FF}"/>
              </a:ext>
            </a:extLst>
          </p:cNvPr>
          <p:cNvCxnSpPr>
            <a:stCxn id="9" idx="3"/>
          </p:cNvCxnSpPr>
          <p:nvPr/>
        </p:nvCxnSpPr>
        <p:spPr bwMode="auto">
          <a:xfrm>
            <a:off x="9163302" y="5789743"/>
            <a:ext cx="847964" cy="0"/>
          </a:xfrm>
          <a:prstGeom prst="straightConnector1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12" name="Прямокутник 11">
            <a:extLst>
              <a:ext uri="{FF2B5EF4-FFF2-40B4-BE49-F238E27FC236}">
                <a16:creationId xmlns:a16="http://schemas.microsoft.com/office/drawing/2014/main" id="{8F0B1AD3-CAE5-4F87-87BB-E7A53366E0B5}"/>
              </a:ext>
            </a:extLst>
          </p:cNvPr>
          <p:cNvSpPr/>
          <p:nvPr/>
        </p:nvSpPr>
        <p:spPr>
          <a:xfrm>
            <a:off x="106838" y="599677"/>
            <a:ext cx="713294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Хімічні властивості </a:t>
            </a:r>
            <a:r>
              <a:rPr lang="uk-UA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етанової</a:t>
            </a:r>
            <a:r>
              <a:rPr lang="uk-UA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кислоти</a:t>
            </a:r>
          </a:p>
        </p:txBody>
      </p:sp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53B65245-BCC1-4EDA-AA1E-03FF14F7CB2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0281593" y="283852"/>
            <a:ext cx="1564457" cy="12124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144150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кутник 1">
            <a:extLst>
              <a:ext uri="{FF2B5EF4-FFF2-40B4-BE49-F238E27FC236}">
                <a16:creationId xmlns:a16="http://schemas.microsoft.com/office/drawing/2014/main" id="{9D5851AE-D366-4153-AC31-BA15D2031CB3}"/>
              </a:ext>
            </a:extLst>
          </p:cNvPr>
          <p:cNvSpPr/>
          <p:nvPr/>
        </p:nvSpPr>
        <p:spPr>
          <a:xfrm>
            <a:off x="785567" y="1947883"/>
            <a:ext cx="10620866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uk-UA" sz="2400" dirty="0">
                <a:solidFill>
                  <a:srgbClr val="292B2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• </a:t>
            </a:r>
            <a:r>
              <a:rPr lang="uk-UA" sz="2400" b="1" dirty="0" err="1">
                <a:solidFill>
                  <a:srgbClr val="292B2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Етанова</a:t>
            </a:r>
            <a:r>
              <a:rPr lang="uk-UA" sz="2400" b="1" dirty="0">
                <a:solidFill>
                  <a:srgbClr val="292B2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кислота</a:t>
            </a:r>
            <a:r>
              <a:rPr lang="uk-UA" sz="2400" dirty="0">
                <a:solidFill>
                  <a:srgbClr val="292B2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— представник насичених карбонових кислот, до складу якої входить залишок молекули метану —СН</a:t>
            </a:r>
            <a:r>
              <a:rPr lang="uk-UA" sz="2400" baseline="-25000" dirty="0">
                <a:solidFill>
                  <a:srgbClr val="292B2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uk-UA" sz="2400" dirty="0">
                <a:solidFill>
                  <a:srgbClr val="292B2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і </a:t>
            </a:r>
            <a:r>
              <a:rPr lang="uk-UA" sz="2400" dirty="0" err="1">
                <a:solidFill>
                  <a:srgbClr val="292B2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карбоксильна</a:t>
            </a:r>
            <a:r>
              <a:rPr lang="uk-UA" sz="2400" dirty="0">
                <a:solidFill>
                  <a:srgbClr val="292B2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група —СООН.</a:t>
            </a:r>
          </a:p>
          <a:p>
            <a:pPr algn="just"/>
            <a:r>
              <a:rPr lang="uk-UA" sz="2400" dirty="0">
                <a:solidFill>
                  <a:srgbClr val="292B2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• </a:t>
            </a:r>
            <a:r>
              <a:rPr lang="uk-UA" sz="2400" b="1" dirty="0" err="1">
                <a:solidFill>
                  <a:srgbClr val="292B2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Карбоксильна</a:t>
            </a:r>
            <a:r>
              <a:rPr lang="uk-UA" sz="2400" b="1" dirty="0">
                <a:solidFill>
                  <a:srgbClr val="292B2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група</a:t>
            </a:r>
            <a:r>
              <a:rPr lang="uk-UA" sz="2400" dirty="0">
                <a:solidFill>
                  <a:srgbClr val="292B2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зумовлює властивості </a:t>
            </a:r>
            <a:r>
              <a:rPr lang="uk-UA" sz="2400" dirty="0" err="1">
                <a:solidFill>
                  <a:srgbClr val="292B2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етанової</a:t>
            </a:r>
            <a:r>
              <a:rPr lang="uk-UA" sz="2400" dirty="0">
                <a:solidFill>
                  <a:srgbClr val="292B2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кислоти внаслідок поляризації зв'язку до більш електронегативного атома Оксигену та послаблення зв'язку між атомами Оксигену й Гідрогену.</a:t>
            </a:r>
          </a:p>
          <a:p>
            <a:pPr algn="just"/>
            <a:r>
              <a:rPr lang="uk-UA" sz="2400" dirty="0">
                <a:solidFill>
                  <a:srgbClr val="292B2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• </a:t>
            </a:r>
            <a:r>
              <a:rPr lang="uk-UA" sz="2400" b="1" dirty="0" err="1">
                <a:solidFill>
                  <a:srgbClr val="292B2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Етанова</a:t>
            </a:r>
            <a:r>
              <a:rPr lang="uk-UA" sz="2400" b="1" dirty="0">
                <a:solidFill>
                  <a:srgbClr val="292B2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кислота — слабкий електроліт</a:t>
            </a:r>
            <a:r>
              <a:rPr lang="uk-UA" sz="2400" dirty="0">
                <a:solidFill>
                  <a:srgbClr val="292B2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однак змінює забарвлення індикаторів. Як кислота </a:t>
            </a:r>
            <a:r>
              <a:rPr lang="uk-UA" sz="2400" b="1" dirty="0">
                <a:solidFill>
                  <a:srgbClr val="292B2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реагує з металами, основами, солями</a:t>
            </a:r>
            <a:r>
              <a:rPr lang="uk-UA" sz="2400" dirty="0">
                <a:solidFill>
                  <a:srgbClr val="292B2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/>
            <a:r>
              <a:rPr lang="uk-UA" sz="2400" dirty="0">
                <a:solidFill>
                  <a:srgbClr val="292B2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• </a:t>
            </a:r>
            <a:r>
              <a:rPr lang="uk-UA" sz="2400" b="1" dirty="0" err="1">
                <a:solidFill>
                  <a:srgbClr val="292B2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Етанову</a:t>
            </a:r>
            <a:r>
              <a:rPr lang="uk-UA" sz="2400" b="1" dirty="0">
                <a:solidFill>
                  <a:srgbClr val="292B2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кислоту</a:t>
            </a:r>
            <a:r>
              <a:rPr lang="uk-UA" sz="2400" dirty="0">
                <a:solidFill>
                  <a:srgbClr val="292B2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широко застосовують у різних галузях промисловості: харчовій, текстильній, фармацевтичній, вона є сировиною для органічного синтезу, розчинником багатьох речовин</a:t>
            </a:r>
            <a:endParaRPr lang="uk-UA" sz="2400" b="0" i="0" dirty="0">
              <a:solidFill>
                <a:srgbClr val="292B2C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761BCF1-0E26-4B0E-A540-1F9BCC6EB281}"/>
              </a:ext>
            </a:extLst>
          </p:cNvPr>
          <p:cNvSpPr txBox="1"/>
          <p:nvPr/>
        </p:nvSpPr>
        <p:spPr>
          <a:xfrm>
            <a:off x="527901" y="581829"/>
            <a:ext cx="223144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Висновки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0C18DB3A-6BD1-453F-AE8F-5A8D1FF9A85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756742" y="128085"/>
            <a:ext cx="2109091" cy="18939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422536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E66049D5-B149-4355-8E57-F0375CD5EFA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14222" y="1088076"/>
            <a:ext cx="9563556" cy="5627684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05E9E928-0CEA-4D7A-AD28-E3D7CD7CE25E}"/>
              </a:ext>
            </a:extLst>
          </p:cNvPr>
          <p:cNvSpPr txBox="1"/>
          <p:nvPr/>
        </p:nvSpPr>
        <p:spPr>
          <a:xfrm>
            <a:off x="4105711" y="274320"/>
            <a:ext cx="394569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Узагальнення знань</a:t>
            </a:r>
          </a:p>
        </p:txBody>
      </p:sp>
    </p:spTree>
    <p:extLst>
      <p:ext uri="{BB962C8B-B14F-4D97-AF65-F5344CB8AC3E}">
        <p14:creationId xmlns:p14="http://schemas.microsoft.com/office/powerpoint/2010/main" val="392949396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кутник 1">
            <a:extLst>
              <a:ext uri="{FF2B5EF4-FFF2-40B4-BE49-F238E27FC236}">
                <a16:creationId xmlns:a16="http://schemas.microsoft.com/office/drawing/2014/main" id="{46C4B1A7-6A29-4848-8E95-FAB4F84F633A}"/>
              </a:ext>
            </a:extLst>
          </p:cNvPr>
          <p:cNvSpPr/>
          <p:nvPr/>
        </p:nvSpPr>
        <p:spPr>
          <a:xfrm>
            <a:off x="554607" y="3104246"/>
            <a:ext cx="11082779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 Електронний ресурс: </a:t>
            </a:r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https://miyklas.com.ua/p/himija/9-klas/naivazhlivishi-organichni-spoluki-292997/etanova-otctova-kislota-308583/re-93fb69e0-c47f-4511-b9c4-49e42de48dfe</a:t>
            </a:r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BAAE6E6F-242A-45DD-AC1D-B36FAB53C4E7}"/>
              </a:ext>
            </a:extLst>
          </p:cNvPr>
          <p:cNvSpPr txBox="1"/>
          <p:nvPr/>
        </p:nvSpPr>
        <p:spPr>
          <a:xfrm>
            <a:off x="554607" y="1951348"/>
            <a:ext cx="1076855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1. Хімія : </a:t>
            </a:r>
            <a:r>
              <a:rPr lang="uk-UA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підруч</a:t>
            </a:r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для 9 </a:t>
            </a:r>
            <a:r>
              <a:rPr lang="uk-UA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кл</a:t>
            </a:r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uk-UA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загальносвіт</a:t>
            </a:r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навч. </a:t>
            </a:r>
            <a:r>
              <a:rPr lang="uk-UA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закл</a:t>
            </a:r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/ М. М. Савчин. – К. : Грамота, 2017. – 256 с.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1364778-F387-47B7-B835-0702EEB74CE5}"/>
              </a:ext>
            </a:extLst>
          </p:cNvPr>
          <p:cNvSpPr txBox="1"/>
          <p:nvPr/>
        </p:nvSpPr>
        <p:spPr>
          <a:xfrm>
            <a:off x="471341" y="603315"/>
            <a:ext cx="198836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Джерела</a:t>
            </a:r>
          </a:p>
        </p:txBody>
      </p:sp>
      <p:sp>
        <p:nvSpPr>
          <p:cNvPr id="3" name="Прямокутник 2">
            <a:extLst>
              <a:ext uri="{FF2B5EF4-FFF2-40B4-BE49-F238E27FC236}">
                <a16:creationId xmlns:a16="http://schemas.microsoft.com/office/drawing/2014/main" id="{3F1C522A-2F1C-4B3A-865A-A7C752D4423F}"/>
              </a:ext>
            </a:extLst>
          </p:cNvPr>
          <p:cNvSpPr/>
          <p:nvPr/>
        </p:nvSpPr>
        <p:spPr>
          <a:xfrm>
            <a:off x="554607" y="4631619"/>
            <a:ext cx="11082779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>
                <a:solidFill>
                  <a:srgbClr val="002060"/>
                </a:solidFill>
                <a:latin typeface="Times New Roman" panose="02020603050405020304" pitchFamily="18" charset="0"/>
              </a:rPr>
              <a:t>3. </a:t>
            </a:r>
            <a:r>
              <a:rPr lang="ru-RU" sz="2800" dirty="0" err="1">
                <a:solidFill>
                  <a:srgbClr val="002060"/>
                </a:solidFill>
                <a:latin typeface="Times New Roman" panose="02020603050405020304" pitchFamily="18" charset="0"/>
              </a:rPr>
              <a:t>Практичний</a:t>
            </a:r>
            <a:r>
              <a:rPr lang="ru-RU" sz="2800" dirty="0">
                <a:solidFill>
                  <a:srgbClr val="002060"/>
                </a:solidFill>
                <a:latin typeface="Times New Roman" panose="02020603050405020304" pitchFamily="18" charset="0"/>
              </a:rPr>
              <a:t> аспект </a:t>
            </a:r>
            <a:r>
              <a:rPr lang="ru-RU" sz="2800" dirty="0" err="1">
                <a:solidFill>
                  <a:srgbClr val="002060"/>
                </a:solidFill>
                <a:latin typeface="Times New Roman" panose="02020603050405020304" pitchFamily="18" charset="0"/>
              </a:rPr>
              <a:t>використання</a:t>
            </a:r>
            <a:r>
              <a:rPr lang="ru-RU" sz="2800" dirty="0">
                <a:solidFill>
                  <a:srgbClr val="002060"/>
                </a:solidFill>
                <a:latin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2060"/>
                </a:solidFill>
                <a:latin typeface="Times New Roman" panose="02020603050405020304" pitchFamily="18" charset="0"/>
              </a:rPr>
              <a:t>технології</a:t>
            </a:r>
            <a:r>
              <a:rPr lang="ru-RU" sz="2800" dirty="0">
                <a:solidFill>
                  <a:srgbClr val="002060"/>
                </a:solidFill>
                <a:latin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2060"/>
                </a:solidFill>
                <a:latin typeface="Times New Roman" panose="02020603050405020304" pitchFamily="18" charset="0"/>
              </a:rPr>
              <a:t>графіки</a:t>
            </a:r>
            <a:r>
              <a:rPr lang="ru-RU" sz="2800" dirty="0">
                <a:solidFill>
                  <a:srgbClr val="002060"/>
                </a:solidFill>
                <a:latin typeface="Times New Roman" panose="02020603050405020304" pitchFamily="18" charset="0"/>
              </a:rPr>
              <a:t> на уроках </a:t>
            </a:r>
            <a:r>
              <a:rPr lang="ru-RU" sz="2800" dirty="0" err="1">
                <a:solidFill>
                  <a:srgbClr val="002060"/>
                </a:solidFill>
                <a:latin typeface="Times New Roman" panose="02020603050405020304" pitchFamily="18" charset="0"/>
              </a:rPr>
              <a:t>хімії</a:t>
            </a:r>
            <a:r>
              <a:rPr lang="ru-RU" sz="2800" dirty="0">
                <a:solidFill>
                  <a:srgbClr val="002060"/>
                </a:solidFill>
                <a:latin typeface="Times New Roman" panose="02020603050405020304" pitchFamily="18" charset="0"/>
              </a:rPr>
              <a:t> в </a:t>
            </a:r>
            <a:r>
              <a:rPr lang="ru-RU" sz="2800" dirty="0" err="1">
                <a:solidFill>
                  <a:srgbClr val="002060"/>
                </a:solidFill>
                <a:latin typeface="Times New Roman" panose="02020603050405020304" pitchFamily="18" charset="0"/>
              </a:rPr>
              <a:t>школі</a:t>
            </a:r>
            <a:r>
              <a:rPr lang="ru-RU" sz="2800" dirty="0">
                <a:solidFill>
                  <a:srgbClr val="002060"/>
                </a:solidFill>
                <a:latin typeface="Times New Roman" panose="02020603050405020304" pitchFamily="18" charset="0"/>
              </a:rPr>
              <a:t> : </a:t>
            </a:r>
            <a:r>
              <a:rPr lang="ru-RU" sz="2800" dirty="0" err="1">
                <a:solidFill>
                  <a:srgbClr val="002060"/>
                </a:solidFill>
                <a:latin typeface="Times New Roman" panose="02020603050405020304" pitchFamily="18" charset="0"/>
              </a:rPr>
              <a:t>збірник</a:t>
            </a:r>
            <a:r>
              <a:rPr lang="ru-RU" sz="2800" dirty="0">
                <a:solidFill>
                  <a:srgbClr val="002060"/>
                </a:solidFill>
                <a:latin typeface="Times New Roman" panose="02020603050405020304" pitchFamily="18" charset="0"/>
              </a:rPr>
              <a:t> / А.В. </a:t>
            </a:r>
            <a:r>
              <a:rPr lang="ru-RU" sz="2800" dirty="0" err="1">
                <a:solidFill>
                  <a:srgbClr val="002060"/>
                </a:solidFill>
                <a:latin typeface="Times New Roman" panose="02020603050405020304" pitchFamily="18" charset="0"/>
              </a:rPr>
              <a:t>Метейко</a:t>
            </a:r>
            <a:r>
              <a:rPr lang="ru-RU" sz="2800" dirty="0">
                <a:solidFill>
                  <a:srgbClr val="002060"/>
                </a:solidFill>
                <a:latin typeface="Times New Roman" panose="02020603050405020304" pitchFamily="18" charset="0"/>
              </a:rPr>
              <a:t>, за ред. І.В. Удовиченко. </a:t>
            </a:r>
            <a:r>
              <a:rPr lang="ru-RU" sz="2800" dirty="0" err="1">
                <a:solidFill>
                  <a:srgbClr val="002060"/>
                </a:solidFill>
                <a:latin typeface="Times New Roman" panose="02020603050405020304" pitchFamily="18" charset="0"/>
              </a:rPr>
              <a:t>Суми</a:t>
            </a:r>
            <a:r>
              <a:rPr lang="ru-RU" sz="2800" dirty="0">
                <a:solidFill>
                  <a:srgbClr val="002060"/>
                </a:solidFill>
                <a:latin typeface="Times New Roman" panose="02020603050405020304" pitchFamily="18" charset="0"/>
              </a:rPr>
              <a:t> : ФОП </a:t>
            </a:r>
            <a:r>
              <a:rPr lang="ru-RU" sz="2800" dirty="0" err="1">
                <a:solidFill>
                  <a:srgbClr val="002060"/>
                </a:solidFill>
                <a:latin typeface="Times New Roman" panose="02020603050405020304" pitchFamily="18" charset="0"/>
              </a:rPr>
              <a:t>Цьома</a:t>
            </a:r>
            <a:r>
              <a:rPr lang="ru-RU" sz="2800" dirty="0">
                <a:solidFill>
                  <a:srgbClr val="002060"/>
                </a:solidFill>
                <a:latin typeface="Times New Roman" panose="02020603050405020304" pitchFamily="18" charset="0"/>
              </a:rPr>
              <a:t> С.П., 2021. 109 с. </a:t>
            </a:r>
            <a:endParaRPr lang="uk-UA" sz="2800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03646936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1">
  <a:themeElements>
    <a:clrScheme name="Биохимия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Биохимия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ru-RU" sz="3200" b="0" i="0" u="none" strike="noStrike" cap="none" normalizeH="0" baseline="0" smtClean="0">
            <a:ln>
              <a:noFill/>
            </a:ln>
            <a:solidFill>
              <a:srgbClr val="003366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ru-RU" sz="3200" b="0" i="0" u="none" strike="noStrike" cap="none" normalizeH="0" baseline="0" smtClean="0">
            <a:ln>
              <a:noFill/>
            </a:ln>
            <a:solidFill>
              <a:srgbClr val="003366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Биохимия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Биохимия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Биохимия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Биохимия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Биохимия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Биохимия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Биохимия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Биохимия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Биохимия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Биохимия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Биохимия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Биохимия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Тема1" id="{875E370B-9326-4294-9356-24D7A7D44C27}" vid="{B596BEAE-8391-47C3-B6C0-808DFC144673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Тема1</Template>
  <TotalTime>66</TotalTime>
  <Words>584</Words>
  <Application>Microsoft Office PowerPoint</Application>
  <PresentationFormat>Широкий екран</PresentationFormat>
  <Paragraphs>48</Paragraphs>
  <Slides>13</Slides>
  <Notes>0</Notes>
  <HiddenSlides>0</HiddenSlides>
  <MMClips>2</MMClips>
  <ScaleCrop>false</ScaleCrop>
  <HeadingPairs>
    <vt:vector size="6" baseType="variant">
      <vt:variant>
        <vt:lpstr>Використані шрифти</vt:lpstr>
      </vt:variant>
      <vt:variant>
        <vt:i4>2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13</vt:i4>
      </vt:variant>
    </vt:vector>
  </HeadingPairs>
  <TitlesOfParts>
    <vt:vector size="16" baseType="lpstr">
      <vt:lpstr>Arial</vt:lpstr>
      <vt:lpstr>Times New Roman</vt:lpstr>
      <vt:lpstr>Тема1</vt:lpstr>
      <vt:lpstr>Хімічні властивості етанової кислоти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Хімічні властивості етанової кислоти</dc:title>
  <dc:creator>Стрельченко Дмитро Сергійович</dc:creator>
  <cp:lastModifiedBy>Стрельченко Дмитро Сергійович</cp:lastModifiedBy>
  <cp:revision>2</cp:revision>
  <dcterms:created xsi:type="dcterms:W3CDTF">2023-03-08T07:58:25Z</dcterms:created>
  <dcterms:modified xsi:type="dcterms:W3CDTF">2023-03-08T13:32:36Z</dcterms:modified>
</cp:coreProperties>
</file>