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6" r:id="rId1"/>
  </p:sldMasterIdLst>
  <p:notesMasterIdLst>
    <p:notesMasterId r:id="rId13"/>
  </p:notesMasterIdLst>
  <p:sldIdLst>
    <p:sldId id="303" r:id="rId2"/>
    <p:sldId id="293" r:id="rId3"/>
    <p:sldId id="256" r:id="rId4"/>
    <p:sldId id="260" r:id="rId5"/>
    <p:sldId id="299" r:id="rId6"/>
    <p:sldId id="265" r:id="rId7"/>
    <p:sldId id="264" r:id="rId8"/>
    <p:sldId id="266" r:id="rId9"/>
    <p:sldId id="263" r:id="rId10"/>
    <p:sldId id="304" r:id="rId11"/>
    <p:sldId id="287" r:id="rId12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99"/>
    <a:srgbClr val="D927B7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77EDF55-7E2A-46B0-90A4-D9722249D5F2}" type="slidenum">
              <a:rPr lang="ru-RU" altLang="ru-RU"/>
              <a:pPr>
                <a:defRPr/>
              </a:pPr>
              <a:t>‹№›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37CCF9-90AF-404D-9D2F-51BBF15F6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ECD70E-1411-4D73-B753-7C38FD2F9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705E78-A042-415C-BE20-4C581FF020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384284-C44B-4661-985D-2DB670247E6A}" type="slidenum">
              <a:rPr lang="uk-UA" altLang="ru-RU" smtClean="0"/>
              <a:pPr>
                <a:defRPr/>
              </a:pPr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510173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4CFDD9-DF78-4354-AA8E-65FEA96E5E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5FED74-4C15-46C0-92C5-6E926760B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52CB2D-32FA-4349-B9E9-364FE7C16F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700D96-8317-45B1-BDC0-0E8662F1AF06}" type="slidenum">
              <a:rPr lang="uk-UA" altLang="ru-RU" smtClean="0"/>
              <a:pPr>
                <a:defRPr/>
              </a:pPr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680950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637C19-A753-4751-B4EB-9BC3B8C9C9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1B1074-A33F-49A2-BF6D-A412C6E4D2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257AAF-CA65-41CC-B019-780895751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01F623-A866-41F6-8DA0-186F219B5DDD}" type="slidenum">
              <a:rPr lang="uk-UA" altLang="ru-RU" smtClean="0"/>
              <a:pPr>
                <a:defRPr/>
              </a:pPr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4018614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A80747-1C6E-4D5D-BF63-B567F245C8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2F344-2E63-4B97-A876-1B90B6DA5A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45DAAC-CEE7-4E27-8162-1E39140E7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59061-5071-401D-8931-064639A97BB8}" type="slidenum">
              <a:rPr lang="uk-UA" altLang="ru-RU" smtClean="0"/>
              <a:pPr>
                <a:defRPr/>
              </a:pPr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880542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1EADDE-E38E-42E7-94B6-176352BE6E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1554B0-E112-4EBD-BEDF-ABC5F06C2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8CC9574-8885-4999-8F92-DD668DD91E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2719B4-07E7-4D5F-A028-A176937AF131}" type="slidenum">
              <a:rPr lang="uk-UA" altLang="ru-RU" smtClean="0"/>
              <a:pPr>
                <a:defRPr/>
              </a:pPr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792658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F2CE44-9304-4F2E-93DA-F3FC31F94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5F02F1-18A7-4F41-82C7-594C9FC6E0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FE27CB-7C1C-407D-B14F-0B4E0B73DE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A5DFE8-728C-4093-8F86-835A6AC745DB}" type="slidenum">
              <a:rPr lang="uk-UA" altLang="ru-RU" smtClean="0"/>
              <a:pPr>
                <a:defRPr/>
              </a:pPr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839496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BB11818-37C7-4442-BDD4-A435C1D999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180F5B-C1F7-4011-BB04-60C0EE117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A3E5888-2EEC-44C8-9BA7-3F5B23E9B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3B7CF-FC01-42E0-B5E3-CB8393E41A04}" type="slidenum">
              <a:rPr lang="uk-UA" altLang="ru-RU" smtClean="0"/>
              <a:pPr>
                <a:defRPr/>
              </a:pPr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444478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D31509-03E6-4DBC-8B53-9A16F24B7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0820C-5247-4AA7-A980-BF7EEF92C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C476F9-9224-4526-AEE7-3771DF046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857E61-3797-403B-8E64-56C1958ADC97}" type="slidenum">
              <a:rPr lang="uk-UA" altLang="ru-RU" smtClean="0"/>
              <a:pPr>
                <a:defRPr/>
              </a:pPr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813915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04C985-BE15-42A6-BEF0-17370C121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D0E7EE-9D35-41D6-AE5E-76461DFEF2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66F0A7-D366-4D79-A715-4F020D581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70D84-081F-4589-B328-CDA82B851B95}" type="slidenum">
              <a:rPr lang="uk-UA" altLang="ru-RU" smtClean="0"/>
              <a:pPr>
                <a:defRPr/>
              </a:pPr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003368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DFB005-FDCD-47D1-ADEF-4297AB467B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E522A-42F9-45F6-BC5F-89131B978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861081-064B-40F1-826A-306D2F542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980919-244E-4704-814F-DEC9ABF17349}" type="slidenum">
              <a:rPr lang="uk-UA" altLang="ru-RU" smtClean="0"/>
              <a:pPr>
                <a:defRPr/>
              </a:pPr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490771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AE2A24-206A-4F51-94F8-F7F4F44BC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3D836A-727B-454E-95DC-14DEAEA40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30CBBB-3F4D-4850-B18E-24663CDC54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275589-B89C-45C0-8BFC-EE69D80875B9}" type="slidenum">
              <a:rPr lang="uk-UA" altLang="ru-RU" smtClean="0"/>
              <a:pPr>
                <a:defRPr/>
              </a:pPr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622677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55059C-26F3-47E6-A0DA-EEFF8AFE4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389B99-07CB-4121-ADD8-B4D77ECF0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401EAA-71B2-452B-A4E0-BD95D0DC4F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5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ECC810B-0A78-465A-866C-52AFDC838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5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24B237B-A75E-4077-AAA9-564041DF79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5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06E44DBE-DAFC-45C2-93F9-5A3BDEB69DD0}" type="slidenum">
              <a:rPr lang="uk-UA" altLang="ru-RU" smtClean="0"/>
              <a:pPr>
                <a:defRPr/>
              </a:pPr>
              <a:t>‹№›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354939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5pPr>
      <a:lvl6pPr marL="18859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6pPr>
      <a:lvl7pPr marL="22288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7pPr>
      <a:lvl8pPr marL="25717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8pPr>
      <a:lvl9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IZEfEHRODws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shkola.in.ua/1970-khimiia-8-klas-hryhorovych-2021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5"/>
          <p:cNvSpPr>
            <a:spLocks noGrp="1" noChangeArrowheads="1"/>
          </p:cNvSpPr>
          <p:nvPr>
            <p:ph idx="1"/>
          </p:nvPr>
        </p:nvSpPr>
        <p:spPr>
          <a:xfrm>
            <a:off x="431577" y="1844824"/>
            <a:ext cx="8280846" cy="3888432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None/>
              <a:defRPr/>
            </a:pPr>
            <a:r>
              <a:rPr lang="uk-UA" altLang="ru-RU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i="1" u="sng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«Мозковий штурм»</a:t>
            </a:r>
          </a:p>
          <a:p>
            <a:pPr marL="0" indent="0" algn="ctr" eaLnBrk="1" fontAlgn="auto" hangingPunct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None/>
              <a:defRPr/>
            </a:pPr>
            <a:endParaRPr lang="ru-RU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 відрізнити основи від інших класів неорганічних сполук?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Назвіть приклади основ.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uk-UA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 застосовують основи.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eaLnBrk="1" fontAlgn="auto" hangingPunct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None/>
              <a:defRPr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0E7F288A-B349-4330-B83C-EE416DAE2049}"/>
              </a:ext>
            </a:extLst>
          </p:cNvPr>
          <p:cNvSpPr/>
          <p:nvPr/>
        </p:nvSpPr>
        <p:spPr>
          <a:xfrm>
            <a:off x="30575" y="33265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ctr" eaLnBrk="1" fontAlgn="auto" hangingPunct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None/>
              <a:defRPr/>
            </a:pPr>
            <a:r>
              <a:rPr lang="uk-UA" altLang="ru-RU" b="1" dirty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Актуалізація опорних знань</a:t>
            </a:r>
          </a:p>
        </p:txBody>
      </p:sp>
      <p:pic>
        <p:nvPicPr>
          <p:cNvPr id="5" name="Picture 2" descr="190 человечков для презентации без фона">
            <a:extLst>
              <a:ext uri="{FF2B5EF4-FFF2-40B4-BE49-F238E27FC236}">
                <a16:creationId xmlns:a16="http://schemas.microsoft.com/office/drawing/2014/main" id="{510FAD01-1407-40FF-96E4-CC806D5F7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16632"/>
            <a:ext cx="1700808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46063"/>
            <a:ext cx="5082109" cy="12636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altLang="ru-RU" b="1" dirty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Мотивація навчальної діяльності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340517" y="1850648"/>
            <a:ext cx="8462963" cy="828675"/>
          </a:xfrm>
        </p:spPr>
        <p:txBody>
          <a:bodyPr rtlCol="0">
            <a:normAutofit lnSpcReduction="10000"/>
          </a:bodyPr>
          <a:lstStyle/>
          <a:p>
            <a:pPr marL="609600" indent="-609600" algn="ctr" eaLnBrk="1" fontAlgn="auto" hangingPunct="1">
              <a:lnSpc>
                <a:spcPct val="8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None/>
              <a:defRPr/>
            </a:pPr>
            <a:r>
              <a:rPr lang="uk-UA" altLang="ru-RU" sz="2800" b="1" dirty="0">
                <a:solidFill>
                  <a:srgbClr val="D927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Інтерактивна вправа </a:t>
            </a:r>
          </a:p>
          <a:p>
            <a:pPr marL="609600" indent="-609600" algn="ctr" eaLnBrk="1" fontAlgn="auto" hangingPunct="1">
              <a:lnSpc>
                <a:spcPct val="8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None/>
              <a:defRPr/>
            </a:pPr>
            <a:r>
              <a:rPr lang="uk-UA" altLang="ru-RU" sz="2800" b="1" dirty="0">
                <a:solidFill>
                  <a:srgbClr val="D927B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«Незакінчене речення»</a:t>
            </a:r>
            <a:endParaRPr lang="uk-UA" altLang="ru-RU" sz="2800" dirty="0">
              <a:solidFill>
                <a:srgbClr val="D927B7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56" name="Прямоугольник 13"/>
          <p:cNvSpPr>
            <a:spLocks noChangeArrowheads="1"/>
          </p:cNvSpPr>
          <p:nvPr/>
        </p:nvSpPr>
        <p:spPr bwMode="auto">
          <a:xfrm>
            <a:off x="239713" y="3990975"/>
            <a:ext cx="263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2000">
                <a:latin typeface="Tahoma" panose="020B0604030504040204" pitchFamily="34" charset="0"/>
              </a:rPr>
              <a:t> </a:t>
            </a:r>
            <a:endParaRPr lang="ru-RU" altLang="ru-RU" sz="2000">
              <a:latin typeface="Tahoma" panose="020B0604030504040204" pitchFamily="34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121877" y="2821365"/>
            <a:ext cx="890024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uk-UA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Основи – це складані речовини, які складаються з ……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Основи поділяються на дві групи……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Дайте назви основа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м: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NaOH, Ca(OH)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Al(OH)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KOH, Cu(OH)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uk-UA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Луги це - ……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2881313" y="5445125"/>
            <a:ext cx="257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1800">
                <a:latin typeface="Tahoma" panose="020B0604030504040204" pitchFamily="34" charset="0"/>
              </a:rPr>
              <a:t> </a:t>
            </a:r>
            <a:endParaRPr lang="ru-RU" altLang="ru-RU" sz="1800">
              <a:latin typeface="Tahoma" panose="020B0604030504040204" pitchFamily="34" charset="0"/>
            </a:endParaRPr>
          </a:p>
        </p:txBody>
      </p:sp>
      <p:pic>
        <p:nvPicPr>
          <p:cNvPr id="7" name="Picture 2" descr="190 человечков для презентации без фона">
            <a:extLst>
              <a:ext uri="{FF2B5EF4-FFF2-40B4-BE49-F238E27FC236}">
                <a16:creationId xmlns:a16="http://schemas.microsoft.com/office/drawing/2014/main" id="{7727CD92-068A-4F3F-8780-E79FC7E8EA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16632"/>
            <a:ext cx="1700808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6" grpId="0"/>
      <p:bldP spid="17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7700" y="1916832"/>
            <a:ext cx="7848600" cy="232598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alt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4000" b="1" dirty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Хімічні властивості </a:t>
            </a:r>
            <a:br>
              <a:rPr lang="uk-UA" altLang="ru-RU" sz="4000" b="1" dirty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ru-RU" sz="4000" b="1" dirty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лугів та основ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934" y="3861048"/>
            <a:ext cx="2432704" cy="2132157"/>
          </a:xfrm>
          <a:prstGeom prst="rect">
            <a:avLst/>
          </a:prstGeom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31B11961-F4C9-424B-85D2-32E8E21DEF63}"/>
              </a:ext>
            </a:extLst>
          </p:cNvPr>
          <p:cNvSpPr/>
          <p:nvPr/>
        </p:nvSpPr>
        <p:spPr>
          <a:xfrm>
            <a:off x="179512" y="620688"/>
            <a:ext cx="24152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B376688-6486-4DB3-968E-881550C4438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8000"/>
          <a:stretch/>
        </p:blipFill>
        <p:spPr>
          <a:xfrm>
            <a:off x="360362" y="3861047"/>
            <a:ext cx="2317576" cy="213215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ED363F3-562F-485A-99F1-881C38F9BE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79161" y="206367"/>
            <a:ext cx="1985327" cy="1904293"/>
          </a:xfrm>
          <a:prstGeom prst="rect">
            <a:avLst/>
          </a:prstGeom>
        </p:spPr>
      </p:pic>
    </p:spTree>
  </p:cSld>
  <p:clrMapOvr>
    <a:masterClrMapping/>
  </p:clrMapOvr>
  <p:transition spd="slow">
    <p:random/>
    <p:sndAc>
      <p:stSnd>
        <p:snd r:embed="rId2" name="push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4519" y="451145"/>
            <a:ext cx="5475957" cy="8763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err="1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altLang="ru-RU" b="1" dirty="0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нового </a:t>
            </a:r>
            <a:r>
              <a:rPr lang="ru-RU" altLang="ru-RU" b="1" dirty="0" err="1"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матеріалу</a:t>
            </a:r>
            <a:endParaRPr lang="ru-RU" altLang="ru-RU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244" name="Group 4"/>
          <p:cNvGrpSpPr>
            <a:grpSpLocks/>
          </p:cNvGrpSpPr>
          <p:nvPr/>
        </p:nvGrpSpPr>
        <p:grpSpPr bwMode="auto">
          <a:xfrm>
            <a:off x="827088" y="4365625"/>
            <a:ext cx="1008062" cy="1657350"/>
            <a:chOff x="521" y="2205"/>
            <a:chExt cx="635" cy="1044"/>
          </a:xfrm>
        </p:grpSpPr>
        <p:sp>
          <p:nvSpPr>
            <p:cNvPr id="10262" name="Rectangle 5"/>
            <p:cNvSpPr>
              <a:spLocks noChangeArrowheads="1"/>
            </p:cNvSpPr>
            <p:nvPr/>
          </p:nvSpPr>
          <p:spPr bwMode="auto">
            <a:xfrm>
              <a:off x="521" y="2205"/>
              <a:ext cx="635" cy="10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orbel" panose="020B050302020402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orbel" panose="020B050302020402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orbel" panose="020B050302020402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Corbel" panose="020B050302020402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ru-RU" altLang="ru-RU" sz="1800">
                <a:latin typeface="Arial" panose="020B0604020202020204" pitchFamily="34" charset="0"/>
              </a:endParaRPr>
            </a:p>
          </p:txBody>
        </p:sp>
        <p:sp>
          <p:nvSpPr>
            <p:cNvPr id="10263" name="Rectangle 6"/>
            <p:cNvSpPr>
              <a:spLocks noChangeArrowheads="1"/>
            </p:cNvSpPr>
            <p:nvPr/>
          </p:nvSpPr>
          <p:spPr bwMode="auto">
            <a:xfrm>
              <a:off x="521" y="2704"/>
              <a:ext cx="635" cy="54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orbel" panose="020B050302020402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orbel" panose="020B050302020402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orbel" panose="020B050302020402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Corbel" panose="020B050302020402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ru-RU" altLang="ru-RU" sz="1800">
                <a:latin typeface="Arial" panose="020B0604020202020204" pitchFamily="34" charset="0"/>
              </a:endParaRPr>
            </a:p>
          </p:txBody>
        </p:sp>
      </p:grp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827088" y="5157788"/>
            <a:ext cx="1008062" cy="865187"/>
          </a:xfrm>
          <a:prstGeom prst="rect">
            <a:avLst/>
          </a:prstGeom>
          <a:solidFill>
            <a:srgbClr val="00206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grpSp>
        <p:nvGrpSpPr>
          <p:cNvPr id="10246" name="Group 9"/>
          <p:cNvGrpSpPr>
            <a:grpSpLocks/>
          </p:cNvGrpSpPr>
          <p:nvPr/>
        </p:nvGrpSpPr>
        <p:grpSpPr bwMode="auto">
          <a:xfrm>
            <a:off x="3995738" y="4437063"/>
            <a:ext cx="1008062" cy="1657350"/>
            <a:chOff x="2336" y="2205"/>
            <a:chExt cx="635" cy="1044"/>
          </a:xfrm>
        </p:grpSpPr>
        <p:sp>
          <p:nvSpPr>
            <p:cNvPr id="10260" name="Rectangle 10"/>
            <p:cNvSpPr>
              <a:spLocks noChangeArrowheads="1"/>
            </p:cNvSpPr>
            <p:nvPr/>
          </p:nvSpPr>
          <p:spPr bwMode="auto">
            <a:xfrm>
              <a:off x="2336" y="2205"/>
              <a:ext cx="635" cy="10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orbel" panose="020B050302020402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orbel" panose="020B050302020402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orbel" panose="020B050302020402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Corbel" panose="020B050302020402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ru-RU" altLang="ru-RU" sz="1800">
                <a:latin typeface="Arial" panose="020B0604020202020204" pitchFamily="34" charset="0"/>
              </a:endParaRPr>
            </a:p>
          </p:txBody>
        </p:sp>
        <p:sp>
          <p:nvSpPr>
            <p:cNvPr id="10261" name="Rectangle 11"/>
            <p:cNvSpPr>
              <a:spLocks noChangeArrowheads="1"/>
            </p:cNvSpPr>
            <p:nvPr/>
          </p:nvSpPr>
          <p:spPr bwMode="auto">
            <a:xfrm>
              <a:off x="2336" y="2704"/>
              <a:ext cx="635" cy="54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orbel" panose="020B050302020402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orbel" panose="020B050302020402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orbel" panose="020B050302020402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Corbel" panose="020B050302020402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ru-RU" altLang="ru-RU" sz="1800">
                <a:latin typeface="Arial" panose="020B0604020202020204" pitchFamily="34" charset="0"/>
              </a:endParaRPr>
            </a:p>
          </p:txBody>
        </p:sp>
      </p:grpSp>
      <p:grpSp>
        <p:nvGrpSpPr>
          <p:cNvPr id="10247" name="Group 12"/>
          <p:cNvGrpSpPr>
            <a:grpSpLocks/>
          </p:cNvGrpSpPr>
          <p:nvPr/>
        </p:nvGrpSpPr>
        <p:grpSpPr bwMode="auto">
          <a:xfrm>
            <a:off x="7092950" y="4437063"/>
            <a:ext cx="1008063" cy="1657350"/>
            <a:chOff x="4468" y="2160"/>
            <a:chExt cx="635" cy="1044"/>
          </a:xfrm>
        </p:grpSpPr>
        <p:sp>
          <p:nvSpPr>
            <p:cNvPr id="10258" name="Rectangle 13"/>
            <p:cNvSpPr>
              <a:spLocks noChangeArrowheads="1"/>
            </p:cNvSpPr>
            <p:nvPr/>
          </p:nvSpPr>
          <p:spPr bwMode="auto">
            <a:xfrm>
              <a:off x="4468" y="2160"/>
              <a:ext cx="635" cy="10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orbel" panose="020B050302020402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orbel" panose="020B050302020402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orbel" panose="020B050302020402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Corbel" panose="020B050302020402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ru-RU" altLang="ru-RU" sz="1800">
                <a:latin typeface="Arial" panose="020B0604020202020204" pitchFamily="34" charset="0"/>
              </a:endParaRPr>
            </a:p>
          </p:txBody>
        </p:sp>
        <p:sp>
          <p:nvSpPr>
            <p:cNvPr id="10259" name="Rectangle 14"/>
            <p:cNvSpPr>
              <a:spLocks noChangeArrowheads="1"/>
            </p:cNvSpPr>
            <p:nvPr/>
          </p:nvSpPr>
          <p:spPr bwMode="auto">
            <a:xfrm>
              <a:off x="4468" y="2659"/>
              <a:ext cx="635" cy="54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orbel" panose="020B050302020402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orbel" panose="020B050302020402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orbel" panose="020B050302020402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Corbel" panose="020B050302020402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ru-RU" altLang="ru-RU" sz="1800">
                <a:latin typeface="Arial" panose="020B0604020202020204" pitchFamily="34" charset="0"/>
              </a:endParaRPr>
            </a:p>
          </p:txBody>
        </p:sp>
      </p:grpSp>
      <p:sp>
        <p:nvSpPr>
          <p:cNvPr id="10248" name="Text Box 17"/>
          <p:cNvSpPr txBox="1">
            <a:spLocks noChangeArrowheads="1"/>
          </p:cNvSpPr>
          <p:nvPr/>
        </p:nvSpPr>
        <p:spPr bwMode="auto">
          <a:xfrm>
            <a:off x="244475" y="2419350"/>
            <a:ext cx="23780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Індикаторний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папірець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9" name="Text Box 18"/>
          <p:cNvSpPr txBox="1">
            <a:spLocks noChangeArrowheads="1"/>
          </p:cNvSpPr>
          <p:nvPr/>
        </p:nvSpPr>
        <p:spPr bwMode="auto">
          <a:xfrm>
            <a:off x="3348038" y="2492375"/>
            <a:ext cx="2520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Метилоранж</a:t>
            </a:r>
          </a:p>
        </p:txBody>
      </p:sp>
      <p:sp>
        <p:nvSpPr>
          <p:cNvPr id="10250" name="Text Box 19"/>
          <p:cNvSpPr txBox="1">
            <a:spLocks noChangeArrowheads="1"/>
          </p:cNvSpPr>
          <p:nvPr/>
        </p:nvSpPr>
        <p:spPr bwMode="auto">
          <a:xfrm>
            <a:off x="6227763" y="2492375"/>
            <a:ext cx="2663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Фенолфталеїн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72" name="Rectangle 20"/>
          <p:cNvSpPr>
            <a:spLocks noChangeArrowheads="1"/>
          </p:cNvSpPr>
          <p:nvPr/>
        </p:nvSpPr>
        <p:spPr bwMode="auto">
          <a:xfrm>
            <a:off x="3995738" y="5229225"/>
            <a:ext cx="1008062" cy="865188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23578" name="Freeform 26"/>
          <p:cNvSpPr>
            <a:spLocks/>
          </p:cNvSpPr>
          <p:nvPr/>
        </p:nvSpPr>
        <p:spPr bwMode="auto">
          <a:xfrm>
            <a:off x="1260475" y="3197225"/>
            <a:ext cx="288925" cy="1008063"/>
          </a:xfrm>
          <a:custGeom>
            <a:avLst/>
            <a:gdLst>
              <a:gd name="T0" fmla="*/ 2147483646 w 503"/>
              <a:gd name="T1" fmla="*/ 2147483646 h 740"/>
              <a:gd name="T2" fmla="*/ 2147483646 w 503"/>
              <a:gd name="T3" fmla="*/ 2147483646 h 740"/>
              <a:gd name="T4" fmla="*/ 2147483646 w 503"/>
              <a:gd name="T5" fmla="*/ 2147483646 h 740"/>
              <a:gd name="T6" fmla="*/ 2147483646 w 503"/>
              <a:gd name="T7" fmla="*/ 2147483646 h 740"/>
              <a:gd name="T8" fmla="*/ 0 w 503"/>
              <a:gd name="T9" fmla="*/ 2147483646 h 740"/>
              <a:gd name="T10" fmla="*/ 2147483646 w 503"/>
              <a:gd name="T11" fmla="*/ 2147483646 h 740"/>
              <a:gd name="T12" fmla="*/ 2147483646 w 503"/>
              <a:gd name="T13" fmla="*/ 2147483646 h 740"/>
              <a:gd name="T14" fmla="*/ 2147483646 w 503"/>
              <a:gd name="T15" fmla="*/ 2147483646 h 740"/>
              <a:gd name="T16" fmla="*/ 2147483646 w 503"/>
              <a:gd name="T17" fmla="*/ 2147483646 h 740"/>
              <a:gd name="T18" fmla="*/ 2147483646 w 503"/>
              <a:gd name="T19" fmla="*/ 2147483646 h 740"/>
              <a:gd name="T20" fmla="*/ 2147483646 w 503"/>
              <a:gd name="T21" fmla="*/ 2147483646 h 740"/>
              <a:gd name="T22" fmla="*/ 2147483646 w 503"/>
              <a:gd name="T23" fmla="*/ 2147483646 h 740"/>
              <a:gd name="T24" fmla="*/ 2147483646 w 503"/>
              <a:gd name="T25" fmla="*/ 2147483646 h 740"/>
              <a:gd name="T26" fmla="*/ 2147483646 w 503"/>
              <a:gd name="T27" fmla="*/ 2147483646 h 740"/>
              <a:gd name="T28" fmla="*/ 2147483646 w 503"/>
              <a:gd name="T29" fmla="*/ 2147483646 h 740"/>
              <a:gd name="T30" fmla="*/ 2147483646 w 503"/>
              <a:gd name="T31" fmla="*/ 2147483646 h 740"/>
              <a:gd name="T32" fmla="*/ 2147483646 w 503"/>
              <a:gd name="T33" fmla="*/ 2147483646 h 740"/>
              <a:gd name="T34" fmla="*/ 2147483646 w 503"/>
              <a:gd name="T35" fmla="*/ 2147483646 h 740"/>
              <a:gd name="T36" fmla="*/ 2147483646 w 503"/>
              <a:gd name="T37" fmla="*/ 2147483646 h 74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503"/>
              <a:gd name="T58" fmla="*/ 0 h 740"/>
              <a:gd name="T59" fmla="*/ 503 w 503"/>
              <a:gd name="T60" fmla="*/ 740 h 74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503" h="740">
                <a:moveTo>
                  <a:pt x="328" y="20"/>
                </a:moveTo>
                <a:cubicBezTo>
                  <a:pt x="324" y="20"/>
                  <a:pt x="228" y="26"/>
                  <a:pt x="204" y="38"/>
                </a:cubicBezTo>
                <a:cubicBezTo>
                  <a:pt x="138" y="71"/>
                  <a:pt x="110" y="123"/>
                  <a:pt x="54" y="162"/>
                </a:cubicBezTo>
                <a:cubicBezTo>
                  <a:pt x="40" y="201"/>
                  <a:pt x="22" y="237"/>
                  <a:pt x="9" y="277"/>
                </a:cubicBezTo>
                <a:cubicBezTo>
                  <a:pt x="6" y="286"/>
                  <a:pt x="0" y="304"/>
                  <a:pt x="0" y="304"/>
                </a:cubicBezTo>
                <a:cubicBezTo>
                  <a:pt x="3" y="398"/>
                  <a:pt x="4" y="493"/>
                  <a:pt x="9" y="587"/>
                </a:cubicBezTo>
                <a:cubicBezTo>
                  <a:pt x="14" y="677"/>
                  <a:pt x="160" y="704"/>
                  <a:pt x="222" y="711"/>
                </a:cubicBezTo>
                <a:cubicBezTo>
                  <a:pt x="388" y="704"/>
                  <a:pt x="397" y="740"/>
                  <a:pt x="479" y="658"/>
                </a:cubicBezTo>
                <a:cubicBezTo>
                  <a:pt x="503" y="588"/>
                  <a:pt x="494" y="522"/>
                  <a:pt x="435" y="481"/>
                </a:cubicBezTo>
                <a:cubicBezTo>
                  <a:pt x="417" y="428"/>
                  <a:pt x="440" y="477"/>
                  <a:pt x="399" y="437"/>
                </a:cubicBezTo>
                <a:cubicBezTo>
                  <a:pt x="391" y="429"/>
                  <a:pt x="388" y="418"/>
                  <a:pt x="381" y="410"/>
                </a:cubicBezTo>
                <a:cubicBezTo>
                  <a:pt x="364" y="391"/>
                  <a:pt x="328" y="357"/>
                  <a:pt x="328" y="357"/>
                </a:cubicBezTo>
                <a:cubicBezTo>
                  <a:pt x="306" y="290"/>
                  <a:pt x="338" y="368"/>
                  <a:pt x="293" y="312"/>
                </a:cubicBezTo>
                <a:cubicBezTo>
                  <a:pt x="246" y="253"/>
                  <a:pt x="332" y="318"/>
                  <a:pt x="257" y="268"/>
                </a:cubicBezTo>
                <a:cubicBezTo>
                  <a:pt x="247" y="239"/>
                  <a:pt x="213" y="188"/>
                  <a:pt x="213" y="188"/>
                </a:cubicBezTo>
                <a:cubicBezTo>
                  <a:pt x="233" y="36"/>
                  <a:pt x="199" y="164"/>
                  <a:pt x="248" y="100"/>
                </a:cubicBezTo>
                <a:cubicBezTo>
                  <a:pt x="254" y="93"/>
                  <a:pt x="250" y="80"/>
                  <a:pt x="257" y="73"/>
                </a:cubicBezTo>
                <a:cubicBezTo>
                  <a:pt x="272" y="58"/>
                  <a:pt x="310" y="38"/>
                  <a:pt x="310" y="38"/>
                </a:cubicBezTo>
                <a:cubicBezTo>
                  <a:pt x="330" y="9"/>
                  <a:pt x="328" y="0"/>
                  <a:pt x="328" y="20"/>
                </a:cubicBezTo>
                <a:close/>
              </a:path>
            </a:pathLst>
          </a:custGeom>
          <a:solidFill>
            <a:srgbClr val="00206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3579" name="Freeform 27"/>
          <p:cNvSpPr>
            <a:spLocks/>
          </p:cNvSpPr>
          <p:nvPr/>
        </p:nvSpPr>
        <p:spPr bwMode="auto">
          <a:xfrm>
            <a:off x="4321175" y="3251200"/>
            <a:ext cx="288925" cy="1008063"/>
          </a:xfrm>
          <a:custGeom>
            <a:avLst/>
            <a:gdLst>
              <a:gd name="T0" fmla="*/ 2147483646 w 503"/>
              <a:gd name="T1" fmla="*/ 2147483646 h 740"/>
              <a:gd name="T2" fmla="*/ 2147483646 w 503"/>
              <a:gd name="T3" fmla="*/ 2147483646 h 740"/>
              <a:gd name="T4" fmla="*/ 2147483646 w 503"/>
              <a:gd name="T5" fmla="*/ 2147483646 h 740"/>
              <a:gd name="T6" fmla="*/ 2147483646 w 503"/>
              <a:gd name="T7" fmla="*/ 2147483646 h 740"/>
              <a:gd name="T8" fmla="*/ 0 w 503"/>
              <a:gd name="T9" fmla="*/ 2147483646 h 740"/>
              <a:gd name="T10" fmla="*/ 2147483646 w 503"/>
              <a:gd name="T11" fmla="*/ 2147483646 h 740"/>
              <a:gd name="T12" fmla="*/ 2147483646 w 503"/>
              <a:gd name="T13" fmla="*/ 2147483646 h 740"/>
              <a:gd name="T14" fmla="*/ 2147483646 w 503"/>
              <a:gd name="T15" fmla="*/ 2147483646 h 740"/>
              <a:gd name="T16" fmla="*/ 2147483646 w 503"/>
              <a:gd name="T17" fmla="*/ 2147483646 h 740"/>
              <a:gd name="T18" fmla="*/ 2147483646 w 503"/>
              <a:gd name="T19" fmla="*/ 2147483646 h 740"/>
              <a:gd name="T20" fmla="*/ 2147483646 w 503"/>
              <a:gd name="T21" fmla="*/ 2147483646 h 740"/>
              <a:gd name="T22" fmla="*/ 2147483646 w 503"/>
              <a:gd name="T23" fmla="*/ 2147483646 h 740"/>
              <a:gd name="T24" fmla="*/ 2147483646 w 503"/>
              <a:gd name="T25" fmla="*/ 2147483646 h 740"/>
              <a:gd name="T26" fmla="*/ 2147483646 w 503"/>
              <a:gd name="T27" fmla="*/ 2147483646 h 740"/>
              <a:gd name="T28" fmla="*/ 2147483646 w 503"/>
              <a:gd name="T29" fmla="*/ 2147483646 h 740"/>
              <a:gd name="T30" fmla="*/ 2147483646 w 503"/>
              <a:gd name="T31" fmla="*/ 2147483646 h 740"/>
              <a:gd name="T32" fmla="*/ 2147483646 w 503"/>
              <a:gd name="T33" fmla="*/ 2147483646 h 740"/>
              <a:gd name="T34" fmla="*/ 2147483646 w 503"/>
              <a:gd name="T35" fmla="*/ 2147483646 h 740"/>
              <a:gd name="T36" fmla="*/ 2147483646 w 503"/>
              <a:gd name="T37" fmla="*/ 2147483646 h 74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503"/>
              <a:gd name="T58" fmla="*/ 0 h 740"/>
              <a:gd name="T59" fmla="*/ 503 w 503"/>
              <a:gd name="T60" fmla="*/ 740 h 74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503" h="740">
                <a:moveTo>
                  <a:pt x="328" y="20"/>
                </a:moveTo>
                <a:cubicBezTo>
                  <a:pt x="324" y="20"/>
                  <a:pt x="228" y="26"/>
                  <a:pt x="204" y="38"/>
                </a:cubicBezTo>
                <a:cubicBezTo>
                  <a:pt x="138" y="71"/>
                  <a:pt x="110" y="123"/>
                  <a:pt x="54" y="162"/>
                </a:cubicBezTo>
                <a:cubicBezTo>
                  <a:pt x="40" y="201"/>
                  <a:pt x="22" y="237"/>
                  <a:pt x="9" y="277"/>
                </a:cubicBezTo>
                <a:cubicBezTo>
                  <a:pt x="6" y="286"/>
                  <a:pt x="0" y="304"/>
                  <a:pt x="0" y="304"/>
                </a:cubicBezTo>
                <a:cubicBezTo>
                  <a:pt x="3" y="398"/>
                  <a:pt x="4" y="493"/>
                  <a:pt x="9" y="587"/>
                </a:cubicBezTo>
                <a:cubicBezTo>
                  <a:pt x="14" y="677"/>
                  <a:pt x="160" y="704"/>
                  <a:pt x="222" y="711"/>
                </a:cubicBezTo>
                <a:cubicBezTo>
                  <a:pt x="388" y="704"/>
                  <a:pt x="397" y="740"/>
                  <a:pt x="479" y="658"/>
                </a:cubicBezTo>
                <a:cubicBezTo>
                  <a:pt x="503" y="588"/>
                  <a:pt x="494" y="522"/>
                  <a:pt x="435" y="481"/>
                </a:cubicBezTo>
                <a:cubicBezTo>
                  <a:pt x="417" y="428"/>
                  <a:pt x="440" y="477"/>
                  <a:pt x="399" y="437"/>
                </a:cubicBezTo>
                <a:cubicBezTo>
                  <a:pt x="391" y="429"/>
                  <a:pt x="388" y="418"/>
                  <a:pt x="381" y="410"/>
                </a:cubicBezTo>
                <a:cubicBezTo>
                  <a:pt x="364" y="391"/>
                  <a:pt x="328" y="357"/>
                  <a:pt x="328" y="357"/>
                </a:cubicBezTo>
                <a:cubicBezTo>
                  <a:pt x="306" y="290"/>
                  <a:pt x="338" y="368"/>
                  <a:pt x="293" y="312"/>
                </a:cubicBezTo>
                <a:cubicBezTo>
                  <a:pt x="246" y="253"/>
                  <a:pt x="332" y="318"/>
                  <a:pt x="257" y="268"/>
                </a:cubicBezTo>
                <a:cubicBezTo>
                  <a:pt x="247" y="239"/>
                  <a:pt x="213" y="188"/>
                  <a:pt x="213" y="188"/>
                </a:cubicBezTo>
                <a:cubicBezTo>
                  <a:pt x="233" y="36"/>
                  <a:pt x="199" y="164"/>
                  <a:pt x="248" y="100"/>
                </a:cubicBezTo>
                <a:cubicBezTo>
                  <a:pt x="254" y="93"/>
                  <a:pt x="250" y="80"/>
                  <a:pt x="257" y="73"/>
                </a:cubicBezTo>
                <a:cubicBezTo>
                  <a:pt x="272" y="58"/>
                  <a:pt x="310" y="38"/>
                  <a:pt x="310" y="38"/>
                </a:cubicBezTo>
                <a:cubicBezTo>
                  <a:pt x="330" y="9"/>
                  <a:pt x="328" y="0"/>
                  <a:pt x="328" y="20"/>
                </a:cubicBezTo>
                <a:close/>
              </a:path>
            </a:pathLst>
          </a:cu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3580" name="Freeform 28"/>
          <p:cNvSpPr>
            <a:spLocks/>
          </p:cNvSpPr>
          <p:nvPr/>
        </p:nvSpPr>
        <p:spPr bwMode="auto">
          <a:xfrm>
            <a:off x="7451725" y="3224213"/>
            <a:ext cx="288925" cy="1008062"/>
          </a:xfrm>
          <a:custGeom>
            <a:avLst/>
            <a:gdLst>
              <a:gd name="T0" fmla="*/ 2147483646 w 503"/>
              <a:gd name="T1" fmla="*/ 2147483646 h 740"/>
              <a:gd name="T2" fmla="*/ 2147483646 w 503"/>
              <a:gd name="T3" fmla="*/ 2147483646 h 740"/>
              <a:gd name="T4" fmla="*/ 2147483646 w 503"/>
              <a:gd name="T5" fmla="*/ 2147483646 h 740"/>
              <a:gd name="T6" fmla="*/ 2147483646 w 503"/>
              <a:gd name="T7" fmla="*/ 2147483646 h 740"/>
              <a:gd name="T8" fmla="*/ 0 w 503"/>
              <a:gd name="T9" fmla="*/ 2147483646 h 740"/>
              <a:gd name="T10" fmla="*/ 2147483646 w 503"/>
              <a:gd name="T11" fmla="*/ 2147483646 h 740"/>
              <a:gd name="T12" fmla="*/ 2147483646 w 503"/>
              <a:gd name="T13" fmla="*/ 2147483646 h 740"/>
              <a:gd name="T14" fmla="*/ 2147483646 w 503"/>
              <a:gd name="T15" fmla="*/ 2147483646 h 740"/>
              <a:gd name="T16" fmla="*/ 2147483646 w 503"/>
              <a:gd name="T17" fmla="*/ 2147483646 h 740"/>
              <a:gd name="T18" fmla="*/ 2147483646 w 503"/>
              <a:gd name="T19" fmla="*/ 2147483646 h 740"/>
              <a:gd name="T20" fmla="*/ 2147483646 w 503"/>
              <a:gd name="T21" fmla="*/ 2147483646 h 740"/>
              <a:gd name="T22" fmla="*/ 2147483646 w 503"/>
              <a:gd name="T23" fmla="*/ 2147483646 h 740"/>
              <a:gd name="T24" fmla="*/ 2147483646 w 503"/>
              <a:gd name="T25" fmla="*/ 2147483646 h 740"/>
              <a:gd name="T26" fmla="*/ 2147483646 w 503"/>
              <a:gd name="T27" fmla="*/ 2147483646 h 740"/>
              <a:gd name="T28" fmla="*/ 2147483646 w 503"/>
              <a:gd name="T29" fmla="*/ 2147483646 h 740"/>
              <a:gd name="T30" fmla="*/ 2147483646 w 503"/>
              <a:gd name="T31" fmla="*/ 2147483646 h 740"/>
              <a:gd name="T32" fmla="*/ 2147483646 w 503"/>
              <a:gd name="T33" fmla="*/ 2147483646 h 740"/>
              <a:gd name="T34" fmla="*/ 2147483646 w 503"/>
              <a:gd name="T35" fmla="*/ 2147483646 h 740"/>
              <a:gd name="T36" fmla="*/ 2147483646 w 503"/>
              <a:gd name="T37" fmla="*/ 2147483646 h 74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503"/>
              <a:gd name="T58" fmla="*/ 0 h 740"/>
              <a:gd name="T59" fmla="*/ 503 w 503"/>
              <a:gd name="T60" fmla="*/ 740 h 74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503" h="740">
                <a:moveTo>
                  <a:pt x="328" y="20"/>
                </a:moveTo>
                <a:cubicBezTo>
                  <a:pt x="324" y="20"/>
                  <a:pt x="228" y="26"/>
                  <a:pt x="204" y="38"/>
                </a:cubicBezTo>
                <a:cubicBezTo>
                  <a:pt x="138" y="71"/>
                  <a:pt x="110" y="123"/>
                  <a:pt x="54" y="162"/>
                </a:cubicBezTo>
                <a:cubicBezTo>
                  <a:pt x="40" y="201"/>
                  <a:pt x="22" y="237"/>
                  <a:pt x="9" y="277"/>
                </a:cubicBezTo>
                <a:cubicBezTo>
                  <a:pt x="6" y="286"/>
                  <a:pt x="0" y="304"/>
                  <a:pt x="0" y="304"/>
                </a:cubicBezTo>
                <a:cubicBezTo>
                  <a:pt x="3" y="398"/>
                  <a:pt x="4" y="493"/>
                  <a:pt x="9" y="587"/>
                </a:cubicBezTo>
                <a:cubicBezTo>
                  <a:pt x="14" y="677"/>
                  <a:pt x="160" y="704"/>
                  <a:pt x="222" y="711"/>
                </a:cubicBezTo>
                <a:cubicBezTo>
                  <a:pt x="388" y="704"/>
                  <a:pt x="397" y="740"/>
                  <a:pt x="479" y="658"/>
                </a:cubicBezTo>
                <a:cubicBezTo>
                  <a:pt x="503" y="588"/>
                  <a:pt x="494" y="522"/>
                  <a:pt x="435" y="481"/>
                </a:cubicBezTo>
                <a:cubicBezTo>
                  <a:pt x="417" y="428"/>
                  <a:pt x="440" y="477"/>
                  <a:pt x="399" y="437"/>
                </a:cubicBezTo>
                <a:cubicBezTo>
                  <a:pt x="391" y="429"/>
                  <a:pt x="388" y="418"/>
                  <a:pt x="381" y="410"/>
                </a:cubicBezTo>
                <a:cubicBezTo>
                  <a:pt x="364" y="391"/>
                  <a:pt x="328" y="357"/>
                  <a:pt x="328" y="357"/>
                </a:cubicBezTo>
                <a:cubicBezTo>
                  <a:pt x="306" y="290"/>
                  <a:pt x="338" y="368"/>
                  <a:pt x="293" y="312"/>
                </a:cubicBezTo>
                <a:cubicBezTo>
                  <a:pt x="246" y="253"/>
                  <a:pt x="332" y="318"/>
                  <a:pt x="257" y="268"/>
                </a:cubicBezTo>
                <a:cubicBezTo>
                  <a:pt x="247" y="239"/>
                  <a:pt x="213" y="188"/>
                  <a:pt x="213" y="188"/>
                </a:cubicBezTo>
                <a:cubicBezTo>
                  <a:pt x="233" y="36"/>
                  <a:pt x="199" y="164"/>
                  <a:pt x="248" y="100"/>
                </a:cubicBezTo>
                <a:cubicBezTo>
                  <a:pt x="254" y="93"/>
                  <a:pt x="250" y="80"/>
                  <a:pt x="257" y="73"/>
                </a:cubicBezTo>
                <a:cubicBezTo>
                  <a:pt x="272" y="58"/>
                  <a:pt x="310" y="38"/>
                  <a:pt x="310" y="38"/>
                </a:cubicBezTo>
                <a:cubicBezTo>
                  <a:pt x="330" y="9"/>
                  <a:pt x="328" y="0"/>
                  <a:pt x="328" y="20"/>
                </a:cubicBezTo>
                <a:close/>
              </a:path>
            </a:pathLst>
          </a:custGeom>
          <a:solidFill>
            <a:srgbClr val="D927B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3" name="Rectangle 20"/>
          <p:cNvSpPr>
            <a:spLocks noChangeArrowheads="1"/>
          </p:cNvSpPr>
          <p:nvPr/>
        </p:nvSpPr>
        <p:spPr bwMode="auto">
          <a:xfrm>
            <a:off x="7092950" y="5229225"/>
            <a:ext cx="1008063" cy="865188"/>
          </a:xfrm>
          <a:prstGeom prst="rect">
            <a:avLst/>
          </a:prstGeom>
          <a:solidFill>
            <a:srgbClr val="D927B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44402" y="1599530"/>
            <a:ext cx="565519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</a:t>
            </a: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 н</a:t>
            </a: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alt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індикатори</a:t>
            </a:r>
            <a:endParaRPr lang="ru-RU" alt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Кнопка дії: відео 2">
            <a:hlinkClick r:id="rId2" highlightClick="1"/>
            <a:extLst>
              <a:ext uri="{FF2B5EF4-FFF2-40B4-BE49-F238E27FC236}">
                <a16:creationId xmlns:a16="http://schemas.microsoft.com/office/drawing/2014/main" id="{E192F1BC-4E0E-4395-857E-F055A532E8B2}"/>
              </a:ext>
            </a:extLst>
          </p:cNvPr>
          <p:cNvSpPr/>
          <p:nvPr/>
        </p:nvSpPr>
        <p:spPr bwMode="auto">
          <a:xfrm>
            <a:off x="7399597" y="1129446"/>
            <a:ext cx="1152749" cy="1070014"/>
          </a:xfrm>
          <a:prstGeom prst="actionButtonMovi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0" i="0" u="none" strike="noStrike" cap="none" normalizeH="0" baseline="0">
              <a:ln>
                <a:noFill/>
              </a:ln>
              <a:solidFill>
                <a:srgbClr val="003366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49584E-6 L -2.22222E-6 0.2622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5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1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52636E-6 L 2.5E-6 0.2518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235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52636E-6 L 8.33333E-7 0.2624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35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1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27B7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1"/>
          <p:cNvSpPr>
            <a:spLocks noChangeArrowheads="1"/>
          </p:cNvSpPr>
          <p:nvPr/>
        </p:nvSpPr>
        <p:spPr bwMode="auto">
          <a:xfrm>
            <a:off x="107702" y="332656"/>
            <a:ext cx="500404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Безпека під час роботи з лугами</a:t>
            </a:r>
            <a:endParaRPr lang="ru-RU" altLang="ru-RU" sz="3200" b="1" dirty="0">
              <a:solidFill>
                <a:srgbClr val="002060"/>
              </a:solidFill>
              <a:latin typeface="Tahoma" panose="020B0604030504040204" pitchFamily="34" charset="0"/>
            </a:endParaRPr>
          </a:p>
        </p:txBody>
      </p:sp>
      <p:sp>
        <p:nvSpPr>
          <p:cNvPr id="11267" name="Прямоугольник 1"/>
          <p:cNvSpPr>
            <a:spLocks noChangeArrowheads="1"/>
          </p:cNvSpPr>
          <p:nvPr/>
        </p:nvSpPr>
        <p:spPr bwMode="auto">
          <a:xfrm>
            <a:off x="215739" y="1700808"/>
            <a:ext cx="8712522" cy="387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Луги – їдкі речовини, вони роз’їдають шкіру, деревину, папір. </a:t>
            </a:r>
            <a:r>
              <a:rPr lang="uk-UA" altLang="ru-RU" sz="36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Треба оберігати очі захисними окулярами, а при потраплянні на шкіру, промити великою кількістю проточної води та змастити розчином оцтової кислоти.</a:t>
            </a:r>
            <a:endParaRPr lang="ru-RU" altLang="ru-RU" sz="3600" i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721541" y="1577430"/>
            <a:ext cx="769682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 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ru-RU" alt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кислота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ru-RU" altLang="ru-RU" sz="28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сіль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ru-RU" altLang="ru-RU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вода</a:t>
            </a:r>
            <a:endParaRPr lang="ru-RU" altLang="ru-RU" sz="28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1470591" y="3437980"/>
            <a:ext cx="35274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ru-RU" sz="3600">
                <a:latin typeface="Times New Roman" panose="02020603050405020304" pitchFamily="18" charset="0"/>
                <a:cs typeface="Times New Roman" panose="02020603050405020304" pitchFamily="18" charset="0"/>
              </a:rPr>
              <a:t>NaOH +HCl =</a:t>
            </a:r>
            <a:endParaRPr lang="ru-RU" altLang="ru-RU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825836" y="4909408"/>
            <a:ext cx="74882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Напишіть самостійно: </a:t>
            </a:r>
          </a:p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Ca(OH)</a:t>
            </a:r>
            <a:r>
              <a:rPr lang="en-US" altLang="ru-RU" sz="3200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+HCl =</a:t>
            </a:r>
            <a:endParaRPr lang="ru-RU" alt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4676988" y="3444330"/>
            <a:ext cx="266541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NaCl + H</a:t>
            </a:r>
            <a:r>
              <a:rPr lang="en-US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ru-RU" alt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94" name="Rectangle 2"/>
          <p:cNvSpPr>
            <a:spLocks noChangeArrowheads="1"/>
          </p:cNvSpPr>
          <p:nvPr/>
        </p:nvSpPr>
        <p:spPr bwMode="auto">
          <a:xfrm>
            <a:off x="0" y="339725"/>
            <a:ext cx="4788023" cy="1069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Взаємодія лугів з кислотами</a:t>
            </a:r>
            <a:endParaRPr lang="ru-RU" alt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96" name="Прямоугольник 1"/>
          <p:cNvSpPr>
            <a:spLocks noChangeArrowheads="1"/>
          </p:cNvSpPr>
          <p:nvPr/>
        </p:nvSpPr>
        <p:spPr bwMode="auto">
          <a:xfrm>
            <a:off x="1019741" y="4001542"/>
            <a:ext cx="7362825" cy="10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just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2800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Реакція обміну – це реакція у яких дві речовини обмінюються своїми частинами</a:t>
            </a:r>
            <a:r>
              <a:rPr lang="uk-UA" altLang="ru-RU" sz="2800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297" name="Прямоугольник 2"/>
          <p:cNvSpPr>
            <a:spLocks noChangeArrowheads="1"/>
          </p:cNvSpPr>
          <p:nvPr/>
        </p:nvSpPr>
        <p:spPr bwMode="auto">
          <a:xfrm>
            <a:off x="719931" y="2104480"/>
            <a:ext cx="7704137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Реакції між кислотою та основою, у результаті якої утворюється сіль та вода, називають реакціями нейтралізації.</a:t>
            </a:r>
            <a:endParaRPr lang="ru-RU" altLang="ru-RU" b="1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68CF784-A14C-4BC1-A4D2-1C95E2DD02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00"/>
          <a:stretch/>
        </p:blipFill>
        <p:spPr>
          <a:xfrm>
            <a:off x="7452320" y="271009"/>
            <a:ext cx="1418306" cy="13048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28678" grpId="0"/>
      <p:bldP spid="28679" grpId="0"/>
      <p:bldP spid="2868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350627" y="1973759"/>
            <a:ext cx="8442746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 (луг) 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ru-RU" altLang="ru-RU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кислотний</a:t>
            </a:r>
            <a:r>
              <a:rPr lang="ru-RU" alt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оксид 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altLang="ru-RU" sz="32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сіль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ru-RU" altLang="ru-RU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вода</a:t>
            </a:r>
            <a:endParaRPr lang="ru-RU" altLang="ru-RU" sz="32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1259632" y="2912982"/>
            <a:ext cx="4032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uk-UA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uk-UA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uk-UA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endParaRPr lang="ru-RU" alt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4596554" y="2899271"/>
            <a:ext cx="36718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СаС</a:t>
            </a:r>
            <a:r>
              <a:rPr lang="en-US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uk-UA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ru-RU" alt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17" name="Rectangle 2"/>
          <p:cNvSpPr>
            <a:spLocks noChangeArrowheads="1"/>
          </p:cNvSpPr>
          <p:nvPr/>
        </p:nvSpPr>
        <p:spPr bwMode="auto">
          <a:xfrm>
            <a:off x="0" y="548680"/>
            <a:ext cx="5192563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Взаємодія лугів з кислотними оксидами </a:t>
            </a:r>
            <a:endParaRPr lang="ru-RU" alt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19" name="Прямоугольник 1"/>
          <p:cNvSpPr>
            <a:spLocks noChangeArrowheads="1"/>
          </p:cNvSpPr>
          <p:nvPr/>
        </p:nvSpPr>
        <p:spPr bwMode="auto">
          <a:xfrm>
            <a:off x="1984375" y="3909355"/>
            <a:ext cx="51752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Напишіть самостійно: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ru-RU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KOH</a:t>
            </a:r>
            <a:r>
              <a:rPr lang="uk-UA" altLang="ru-RU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altLang="ru-RU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uk-UA" altLang="ru-RU" sz="40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altLang="ru-RU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endParaRPr lang="ru-RU" altLang="ru-RU" sz="4000" dirty="0">
              <a:solidFill>
                <a:srgbClr val="7030A0"/>
              </a:solidFill>
              <a:latin typeface="Tahoma" panose="020B060403050404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F9DB133-D7F9-434E-AE7A-C39093F4D96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00"/>
          <a:stretch/>
        </p:blipFill>
        <p:spPr>
          <a:xfrm>
            <a:off x="7452320" y="271009"/>
            <a:ext cx="1418306" cy="13048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/>
      <p:bldP spid="30727" grpId="0"/>
      <p:bldP spid="307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50825" y="1773238"/>
            <a:ext cx="864235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 (луг) 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ru-RU" altLang="ru-RU" sz="32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сіль</a:t>
            </a:r>
            <a:r>
              <a:rPr lang="ru-RU" altLang="ru-RU" sz="3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altLang="ru-RU" sz="3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altLang="ru-RU" sz="3200" b="1" dirty="0" err="1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сіль</a:t>
            </a:r>
            <a:r>
              <a:rPr lang="ru-RU" altLang="ru-RU" sz="3200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altLang="ru-RU" sz="3200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ru-RU" altLang="ru-RU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 (</a:t>
            </a:r>
            <a:r>
              <a:rPr lang="ru-RU" altLang="ru-RU" sz="32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нерозчинна</a:t>
            </a:r>
            <a:r>
              <a:rPr lang="ru-RU" altLang="ru-RU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altLang="ru-RU" sz="2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250825" y="3284538"/>
            <a:ext cx="85153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Реакція</a:t>
            </a:r>
            <a:r>
              <a:rPr lang="ru-RU" alt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можлива</a:t>
            </a:r>
            <a:r>
              <a:rPr lang="ru-RU" alt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alt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випадає</a:t>
            </a:r>
            <a:r>
              <a:rPr lang="ru-RU" alt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осад ↓:</a:t>
            </a: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1475656" y="4076700"/>
            <a:ext cx="3600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FeSO</a:t>
            </a:r>
            <a:r>
              <a:rPr lang="en-US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NaOH =</a:t>
            </a:r>
            <a:endParaRPr lang="ru-RU" alt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4394183" y="4076700"/>
            <a:ext cx="46085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Fe(OH)</a:t>
            </a:r>
            <a:r>
              <a:rPr lang="en-US" altLang="ru-RU" sz="3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↓ + K</a:t>
            </a:r>
            <a:r>
              <a:rPr lang="en-US" altLang="ru-RU" sz="3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ru-RU" sz="3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4342" name="Rectangle 2"/>
          <p:cNvSpPr>
            <a:spLocks noChangeArrowheads="1"/>
          </p:cNvSpPr>
          <p:nvPr/>
        </p:nvSpPr>
        <p:spPr bwMode="auto">
          <a:xfrm>
            <a:off x="-14182" y="542536"/>
            <a:ext cx="5545236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Взаємодія лугів із солями</a:t>
            </a:r>
            <a:endParaRPr lang="ru-RU" altLang="ru-RU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936625" y="4797152"/>
            <a:ext cx="7270750" cy="141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Напишіть самостійно:</a:t>
            </a:r>
          </a:p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en-US" altLang="ru-RU" sz="3200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altLang="ru-RU" sz="3200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alt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ru-RU" sz="3200" baseline="-25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ru-RU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NaOH =</a:t>
            </a:r>
            <a:endParaRPr lang="ru-RU" alt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C1ED0C5-AC2B-47E1-91C8-6DFE9742E5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00"/>
          <a:stretch/>
        </p:blipFill>
        <p:spPr>
          <a:xfrm>
            <a:off x="7452320" y="271009"/>
            <a:ext cx="1418306" cy="13048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9" grpId="0"/>
      <p:bldP spid="31750" grpId="0"/>
      <p:bldP spid="3175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0" y="500460"/>
            <a:ext cx="5430838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Розкладання нерозчинних основ у процесі нагрівання</a:t>
            </a:r>
            <a:endParaRPr lang="ru-RU" alt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Box 23"/>
          <p:cNvSpPr txBox="1">
            <a:spLocks noChangeArrowheads="1"/>
          </p:cNvSpPr>
          <p:nvPr/>
        </p:nvSpPr>
        <p:spPr bwMode="auto">
          <a:xfrm>
            <a:off x="1219496" y="2065157"/>
            <a:ext cx="2376487" cy="5847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Основа </a:t>
            </a:r>
            <a:r>
              <a:rPr lang="uk-UA" altLang="ru-RU" sz="320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→</a:t>
            </a:r>
            <a:endParaRPr lang="ru-RU" altLang="ru-RU" sz="320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Box 36"/>
          <p:cNvSpPr txBox="1">
            <a:spLocks noChangeArrowheads="1"/>
          </p:cNvSpPr>
          <p:nvPr/>
        </p:nvSpPr>
        <p:spPr bwMode="auto">
          <a:xfrm>
            <a:off x="6693196" y="2095319"/>
            <a:ext cx="14398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6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altLang="ru-RU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altLang="ru-RU" sz="36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</a:p>
        </p:txBody>
      </p:sp>
      <p:sp>
        <p:nvSpPr>
          <p:cNvPr id="13" name="Text Box 34"/>
          <p:cNvSpPr txBox="1">
            <a:spLocks noChangeArrowheads="1"/>
          </p:cNvSpPr>
          <p:nvPr/>
        </p:nvSpPr>
        <p:spPr bwMode="auto">
          <a:xfrm>
            <a:off x="6039146" y="2206444"/>
            <a:ext cx="647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</a:p>
        </p:txBody>
      </p:sp>
      <p:sp>
        <p:nvSpPr>
          <p:cNvPr id="14" name="Text Box 36"/>
          <p:cNvSpPr txBox="1">
            <a:spLocks noChangeArrowheads="1"/>
          </p:cNvSpPr>
          <p:nvPr/>
        </p:nvSpPr>
        <p:spPr bwMode="auto">
          <a:xfrm>
            <a:off x="3451521" y="1742894"/>
            <a:ext cx="2447925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Оксид </a:t>
            </a:r>
            <a:r>
              <a:rPr lang="ru-RU" altLang="ru-RU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металічного</a:t>
            </a:r>
            <a:r>
              <a:rPr lang="ru-RU" alt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елемента</a:t>
            </a:r>
            <a:r>
              <a:rPr lang="ru-RU" alt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5370" name="Rectangle 19"/>
          <p:cNvSpPr>
            <a:spLocks noChangeArrowheads="1"/>
          </p:cNvSpPr>
          <p:nvPr/>
        </p:nvSpPr>
        <p:spPr bwMode="auto">
          <a:xfrm>
            <a:off x="1925478" y="3429848"/>
            <a:ext cx="242570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4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Cа(OH)</a:t>
            </a:r>
            <a:r>
              <a:rPr lang="uk-UA" altLang="ru-RU" sz="4000" baseline="-30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altLang="ru-RU" sz="4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uk-UA" altLang="ru-RU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72" name="Rectangle 20"/>
          <p:cNvSpPr>
            <a:spLocks noChangeArrowheads="1"/>
          </p:cNvSpPr>
          <p:nvPr/>
        </p:nvSpPr>
        <p:spPr bwMode="auto">
          <a:xfrm>
            <a:off x="4860032" y="3448967"/>
            <a:ext cx="2581156" cy="70788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4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СаO</a:t>
            </a:r>
            <a:r>
              <a:rPr lang="uk-UA" altLang="ru-RU" sz="4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+ Н</a:t>
            </a:r>
            <a:r>
              <a:rPr lang="uk-UA" altLang="ru-RU" sz="4000" baseline="-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altLang="ru-RU" sz="4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uk-UA" alt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4061077" y="3789040"/>
            <a:ext cx="790575" cy="15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375" name="Прямоугольник 17"/>
          <p:cNvSpPr>
            <a:spLocks noChangeArrowheads="1"/>
          </p:cNvSpPr>
          <p:nvPr/>
        </p:nvSpPr>
        <p:spPr bwMode="auto">
          <a:xfrm>
            <a:off x="2232819" y="4725194"/>
            <a:ext cx="4572000" cy="136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Запишіть самостійно: </a:t>
            </a: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uk-UA" alt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alt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altLang="ru-RU" sz="3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alt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36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5400650" y="5824538"/>
            <a:ext cx="9715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4307125" y="3215393"/>
            <a:ext cx="2984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3680" y="5256197"/>
            <a:ext cx="2984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FA58DE8-81A5-4AE6-844B-8B9125DB60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000"/>
          <a:stretch/>
        </p:blipFill>
        <p:spPr>
          <a:xfrm>
            <a:off x="7452320" y="271009"/>
            <a:ext cx="1418306" cy="130483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 autoUpdateAnimBg="0"/>
      <p:bldP spid="12" grpId="0" autoUpdateAnimBg="0"/>
      <p:bldP spid="13" grpId="0" autoUpdateAnimBg="0"/>
      <p:bldP spid="14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-12360" y="116632"/>
            <a:ext cx="5401096" cy="1462088"/>
          </a:xfrm>
        </p:spPr>
        <p:txBody>
          <a:bodyPr/>
          <a:lstStyle/>
          <a:p>
            <a:pPr eaLnBrk="1" hangingPunct="1"/>
            <a:r>
              <a:rPr lang="uk-UA" altLang="ru-RU" b="1" dirty="0">
                <a:ln>
                  <a:noFill/>
                </a:ln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Закріплення</a:t>
            </a:r>
            <a:r>
              <a:rPr lang="uk-UA" altLang="ru-RU" b="1" dirty="0">
                <a:ln>
                  <a:noFill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ru-RU" b="1" dirty="0">
                <a:ln>
                  <a:noFill/>
                </a:ln>
                <a:solidFill>
                  <a:srgbClr val="33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вивченого матеріалу</a:t>
            </a:r>
            <a:endParaRPr lang="ru-RU" altLang="ru-RU" dirty="0">
              <a:ln>
                <a:noFill/>
              </a:ln>
              <a:solidFill>
                <a:srgbClr val="3333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660" y="1700808"/>
            <a:ext cx="8351812" cy="4392613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None/>
              <a:defRPr/>
            </a:pPr>
            <a:r>
              <a:rPr lang="uk-UA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Керована практика, робота в парах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Знайти відповідні закінчення реакцій</a:t>
            </a: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Установити відповідність між вихідними речовинами та продуктами реакцій.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Установити відповідність між індикаторами і його кольором у лугах 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(робота з картками)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190 человечков для презентации без фона">
            <a:extLst>
              <a:ext uri="{FF2B5EF4-FFF2-40B4-BE49-F238E27FC236}">
                <a16:creationId xmlns:a16="http://schemas.microsoft.com/office/drawing/2014/main" id="{738A4A20-8859-4F0C-AC19-CC14F6B9CB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16632"/>
            <a:ext cx="1700808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567360"/>
            <a:ext cx="4355976" cy="6953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alt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r>
              <a:rPr lang="uk-UA" alt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689223" y="2565400"/>
            <a:ext cx="7765553" cy="1727200"/>
          </a:xfrm>
        </p:spPr>
        <p:txBody>
          <a:bodyPr/>
          <a:lstStyle/>
          <a:p>
            <a:pPr algn="ctr" eaLnBrk="1" hangingPunct="1"/>
            <a:r>
              <a:rPr lang="uk-UA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Опрацювати параграф 31 </a:t>
            </a:r>
          </a:p>
          <a:p>
            <a:pPr algn="ctr" eaLnBrk="1" hangingPunct="1"/>
            <a:r>
              <a:rPr lang="uk-UA" alt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ст. 171  № 2, 3, 6. </a:t>
            </a:r>
          </a:p>
          <a:p>
            <a:pPr marL="0" indent="0" algn="ctr">
              <a:buNone/>
            </a:pPr>
            <a:r>
              <a:rPr lang="en-US" altLang="ru-RU" sz="28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https://shkola.in.ua/1970-khimiia-8-klas-hryhorovych-2021.html</a:t>
            </a:r>
            <a:r>
              <a:rPr lang="uk-UA" alt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Биохими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Биохимия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Биохим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875E370B-9326-4294-9356-24D7A7D44C27}" vid="{B596BEAE-8391-47C3-B6C0-808DFC144673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578</TotalTime>
  <Words>391</Words>
  <Application>Microsoft Office PowerPoint</Application>
  <PresentationFormat>Екран (4:3)</PresentationFormat>
  <Paragraphs>66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7" baseType="lpstr">
      <vt:lpstr>Arial</vt:lpstr>
      <vt:lpstr>Calibri</vt:lpstr>
      <vt:lpstr>Tahoma</vt:lpstr>
      <vt:lpstr>Times New Roman</vt:lpstr>
      <vt:lpstr>Wingdings</vt:lpstr>
      <vt:lpstr>Тема1</vt:lpstr>
      <vt:lpstr>Презентація PowerPoint</vt:lpstr>
      <vt:lpstr>Мотивація навчальної діяльності</vt:lpstr>
      <vt:lpstr> Хімічні властивості  лугів та основ</vt:lpstr>
      <vt:lpstr>Вивчення нового матеріалу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Закріплення вивченого матеріалу</vt:lpstr>
      <vt:lpstr>Домашнє завдання 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до уроку  Хімічні властивості кислот</dc:title>
  <dc:creator>Танюритка</dc:creator>
  <cp:lastModifiedBy>Стрельченко Дмитро Сергійович</cp:lastModifiedBy>
  <cp:revision>74</cp:revision>
  <dcterms:created xsi:type="dcterms:W3CDTF">2013-10-30T14:08:44Z</dcterms:created>
  <dcterms:modified xsi:type="dcterms:W3CDTF">2023-03-20T13:13:02Z</dcterms:modified>
</cp:coreProperties>
</file>