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</p:sldMasterIdLst>
  <p:notesMasterIdLst>
    <p:notesMasterId r:id="rId14"/>
  </p:notesMasterIdLst>
  <p:sldIdLst>
    <p:sldId id="303" r:id="rId2"/>
    <p:sldId id="293" r:id="rId3"/>
    <p:sldId id="256" r:id="rId4"/>
    <p:sldId id="260" r:id="rId5"/>
    <p:sldId id="299" r:id="rId6"/>
    <p:sldId id="265" r:id="rId7"/>
    <p:sldId id="264" r:id="rId8"/>
    <p:sldId id="266" r:id="rId9"/>
    <p:sldId id="263" r:id="rId10"/>
    <p:sldId id="290" r:id="rId11"/>
    <p:sldId id="304" r:id="rId12"/>
    <p:sldId id="287" r:id="rId13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D927B7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77EDF55-7E2A-46B0-90A4-D9722249D5F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203200" y="0"/>
            <a:ext cx="3778250" cy="6858000"/>
            <a:chOff x="203200" y="0"/>
            <a:chExt cx="3778250" cy="6858001"/>
          </a:xfrm>
        </p:grpSpPr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>
                <a:gd name="T0" fmla="*/ 0 w 860"/>
                <a:gd name="T1" fmla="*/ 2147483646 h 2502"/>
                <a:gd name="T2" fmla="*/ 574595625 w 860"/>
                <a:gd name="T3" fmla="*/ 2147483646 h 2502"/>
                <a:gd name="T4" fmla="*/ 2147483646 w 860"/>
                <a:gd name="T5" fmla="*/ 0 h 2502"/>
                <a:gd name="T6" fmla="*/ 1562496875 w 860"/>
                <a:gd name="T7" fmla="*/ 0 h 2502"/>
                <a:gd name="T8" fmla="*/ 0 w 860"/>
                <a:gd name="T9" fmla="*/ 2147483646 h 250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6" name="Freeform 7"/>
            <p:cNvSpPr/>
            <p:nvPr/>
          </p:nvSpPr>
          <p:spPr bwMode="auto">
            <a:xfrm>
              <a:off x="203200" y="0"/>
              <a:ext cx="1336675" cy="3862389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7" name="Freeform 8"/>
            <p:cNvSpPr/>
            <p:nvPr/>
          </p:nvSpPr>
          <p:spPr bwMode="auto">
            <a:xfrm>
              <a:off x="207963" y="3776664"/>
              <a:ext cx="1936750" cy="3081337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8" name="Freeform 9"/>
            <p:cNvSpPr/>
            <p:nvPr/>
          </p:nvSpPr>
          <p:spPr bwMode="auto">
            <a:xfrm>
              <a:off x="646113" y="3886201"/>
              <a:ext cx="2373312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9" name="Freeform 10"/>
            <p:cNvSpPr/>
            <p:nvPr/>
          </p:nvSpPr>
          <p:spPr bwMode="auto">
            <a:xfrm>
              <a:off x="641350" y="3881439"/>
              <a:ext cx="3340100" cy="2976562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0" name="Freeform 11"/>
            <p:cNvSpPr/>
            <p:nvPr/>
          </p:nvSpPr>
          <p:spPr bwMode="auto">
            <a:xfrm>
              <a:off x="203200" y="3771901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1" name="Freeform 12"/>
          <p:cNvSpPr>
            <a:spLocks/>
          </p:cNvSpPr>
          <p:nvPr/>
        </p:nvSpPr>
        <p:spPr bwMode="auto">
          <a:xfrm>
            <a:off x="203200" y="3771900"/>
            <a:ext cx="361950" cy="90488"/>
          </a:xfrm>
          <a:custGeom>
            <a:avLst/>
            <a:gdLst>
              <a:gd name="T0" fmla="*/ 574595625 w 228"/>
              <a:gd name="T1" fmla="*/ 143650494 h 57"/>
              <a:gd name="T2" fmla="*/ 0 w 228"/>
              <a:gd name="T3" fmla="*/ 0 h 57"/>
              <a:gd name="T4" fmla="*/ 559474688 w 228"/>
              <a:gd name="T5" fmla="*/ 136089189 h 57"/>
              <a:gd name="T6" fmla="*/ 574595625 w 228"/>
              <a:gd name="T7" fmla="*/ 143650494 h 5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Freeform 13"/>
          <p:cNvSpPr>
            <a:spLocks/>
          </p:cNvSpPr>
          <p:nvPr/>
        </p:nvSpPr>
        <p:spPr bwMode="auto">
          <a:xfrm>
            <a:off x="560388" y="3867150"/>
            <a:ext cx="61912" cy="80963"/>
          </a:xfrm>
          <a:custGeom>
            <a:avLst/>
            <a:gdLst>
              <a:gd name="T0" fmla="*/ 0 w 39"/>
              <a:gd name="T1" fmla="*/ 0 h 51"/>
              <a:gd name="T2" fmla="*/ 98284506 w 39"/>
              <a:gd name="T3" fmla="*/ 128529556 h 51"/>
              <a:gd name="T4" fmla="*/ 7559614 w 39"/>
              <a:gd name="T5" fmla="*/ 0 h 51"/>
              <a:gd name="T6" fmla="*/ 0 w 39"/>
              <a:gd name="T7" fmla="*/ 0 h 5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7326313" y="6116638"/>
            <a:ext cx="8572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4263" y="6116638"/>
            <a:ext cx="36083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638" y="6116638"/>
            <a:ext cx="4111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384284-C44B-4661-985D-2DB670247E6A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248424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3775" y="6108700"/>
            <a:ext cx="8572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3263" y="6108700"/>
            <a:ext cx="531336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175" y="6108700"/>
            <a:ext cx="4286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700D96-8317-45B1-BDC0-0E8662F1AF06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786147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1F623-A866-41F6-8DA0-186F219B5DDD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747854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59061-5071-401D-8931-064639A97BB8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81906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719B4-07E7-4D5F-A028-A176937AF131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826058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5DFE8-728C-4093-8F86-835A6AC745D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218634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3B7CF-FC01-42E0-B5E3-CB8393E41A04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955386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57E61-3797-403B-8E64-56C1958ADC97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284076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70D84-081F-4589-B328-CDA82B851B95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776185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9D60E-5FC5-44B9-899A-9998AA68E78E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537839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BD51A-B13E-4AD7-BE6D-D6333740D8B0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239913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69963" y="8636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72450" y="28194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95A41-20F5-4679-B17A-A9F045E66361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2803479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EABEE4-4E69-4599-882E-C8F8114BCBAD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7961914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69963" y="8636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72450" y="28194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82B95-8DF7-4AA5-A9A9-C1ABC5EFCCBB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34189341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rtlCol="0">
            <a:normAutofit/>
          </a:bodyPr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EA1AD-F77E-4957-AF1C-254F75C53B07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560580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80919-244E-4704-814F-DEC9ABF17349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9077749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75589-B89C-45C0-8BFC-EE69D80875B9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  <p:extLst>
      <p:ext uri="{BB962C8B-B14F-4D97-AF65-F5344CB8AC3E}">
        <p14:creationId xmlns:p14="http://schemas.microsoft.com/office/powerpoint/2010/main" val="1232135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3"/>
          <p:cNvGrpSpPr>
            <a:grpSpLocks/>
          </p:cNvGrpSpPr>
          <p:nvPr/>
        </p:nvGrpSpPr>
        <p:grpSpPr bwMode="auto">
          <a:xfrm>
            <a:off x="0" y="0"/>
            <a:ext cx="2132013" cy="6858000"/>
            <a:chOff x="0" y="0"/>
            <a:chExt cx="2132013" cy="6858001"/>
          </a:xfrm>
        </p:grpSpPr>
        <p:sp>
          <p:nvSpPr>
            <p:cNvPr id="1032" name="Freeform 6"/>
            <p:cNvSpPr>
              <a:spLocks/>
            </p:cNvSpPr>
            <p:nvPr/>
          </p:nvSpPr>
          <p:spPr bwMode="auto">
            <a:xfrm>
              <a:off x="0" y="0"/>
              <a:ext cx="1073150" cy="5291138"/>
            </a:xfrm>
            <a:custGeom>
              <a:avLst/>
              <a:gdLst>
                <a:gd name="T0" fmla="*/ 0 w 676"/>
                <a:gd name="T1" fmla="*/ 2147483646 h 3333"/>
                <a:gd name="T2" fmla="*/ 0 w 676"/>
                <a:gd name="T3" fmla="*/ 2147483646 h 3333"/>
                <a:gd name="T4" fmla="*/ 317539688 w 676"/>
                <a:gd name="T5" fmla="*/ 2147483646 h 3333"/>
                <a:gd name="T6" fmla="*/ 1703625625 w 676"/>
                <a:gd name="T7" fmla="*/ 0 h 3333"/>
                <a:gd name="T8" fmla="*/ 1295360313 w 676"/>
                <a:gd name="T9" fmla="*/ 0 h 3333"/>
                <a:gd name="T10" fmla="*/ 0 w 676"/>
                <a:gd name="T11" fmla="*/ 2147483646 h 333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9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4"/>
              <a:ext cx="906463" cy="1195387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1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1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4"/>
              <a:ext cx="1377950" cy="1500187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982663" y="457200"/>
            <a:ext cx="7704137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982663" y="2667000"/>
            <a:ext cx="7704137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063" y="6116638"/>
            <a:ext cx="8588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7550" y="6116638"/>
            <a:ext cx="53133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4050" y="6116638"/>
            <a:ext cx="412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06E44DBE-DAFC-45C2-93F9-5A3BDEB69DD0}" type="slidenum">
              <a:rPr lang="uk-UA" altLang="ru-RU"/>
              <a:pPr>
                <a:defRPr/>
              </a:pPr>
              <a:t>‹#›</a:t>
            </a:fld>
            <a:endParaRPr lang="uk-UA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44" r:id="rId12"/>
    <p:sldLayoutId id="2147483838" r:id="rId13"/>
    <p:sldLayoutId id="2147483845" r:id="rId14"/>
    <p:sldLayoutId id="2147483839" r:id="rId15"/>
    <p:sldLayoutId id="2147483840" r:id="rId16"/>
    <p:sldLayoutId id="2147483841" r:id="rId1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orbel" panose="020B0503020204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rgbClr val="1287C3"/>
        </a:buClr>
        <a:buSzPct val="14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5"/>
          <p:cNvSpPr>
            <a:spLocks noGrp="1" noChangeArrowheads="1"/>
          </p:cNvSpPr>
          <p:nvPr>
            <p:ph idx="1"/>
          </p:nvPr>
        </p:nvSpPr>
        <p:spPr>
          <a:xfrm>
            <a:off x="755650" y="260350"/>
            <a:ext cx="7632700" cy="5102225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sz="4000" b="1" dirty="0" smtClean="0">
                <a:solidFill>
                  <a:srgbClr val="333399"/>
                </a:solidFill>
              </a:rPr>
              <a:t>Актуалізація опорних знань</a:t>
            </a:r>
          </a:p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sz="4000" dirty="0" smtClean="0">
                <a:solidFill>
                  <a:srgbClr val="7030A0"/>
                </a:solidFill>
              </a:rPr>
              <a:t> </a:t>
            </a:r>
            <a:r>
              <a:rPr lang="uk-UA" i="1" u="sng" dirty="0" smtClean="0">
                <a:solidFill>
                  <a:schemeClr val="tx2">
                    <a:lumMod val="50000"/>
                  </a:schemeClr>
                </a:solidFill>
              </a:rPr>
              <a:t>«</a:t>
            </a:r>
            <a:r>
              <a:rPr lang="uk-UA" i="1" u="sng" dirty="0">
                <a:solidFill>
                  <a:schemeClr val="tx2">
                    <a:lumMod val="50000"/>
                  </a:schemeClr>
                </a:solidFill>
              </a:rPr>
              <a:t>Мозковий штурм»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sz="2800" dirty="0">
                <a:solidFill>
                  <a:srgbClr val="D927B7"/>
                </a:solidFill>
              </a:rPr>
              <a:t>Як відрізнити основи від інших класів неорганічних сполук?</a:t>
            </a:r>
            <a:endParaRPr lang="ru-RU" sz="2800" dirty="0">
              <a:solidFill>
                <a:srgbClr val="D927B7"/>
              </a:solidFill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sz="2800" dirty="0">
                <a:solidFill>
                  <a:srgbClr val="D927B7"/>
                </a:solidFill>
              </a:rPr>
              <a:t>Які фізичні властивості основ?</a:t>
            </a:r>
            <a:endParaRPr lang="ru-RU" sz="2800" dirty="0">
              <a:solidFill>
                <a:srgbClr val="D927B7"/>
              </a:solidFill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sz="2800" dirty="0">
                <a:solidFill>
                  <a:srgbClr val="D927B7"/>
                </a:solidFill>
              </a:rPr>
              <a:t>Назвіть луги.</a:t>
            </a:r>
            <a:endParaRPr lang="ru-RU" sz="2800" dirty="0">
              <a:solidFill>
                <a:srgbClr val="D927B7"/>
              </a:solidFill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sz="2800" dirty="0">
                <a:solidFill>
                  <a:srgbClr val="D927B7"/>
                </a:solidFill>
              </a:rPr>
              <a:t>Де застосовують основи.</a:t>
            </a:r>
            <a:endParaRPr lang="ru-RU" sz="2800" dirty="0">
              <a:solidFill>
                <a:srgbClr val="D927B7"/>
              </a:solidFill>
            </a:endParaRPr>
          </a:p>
          <a:p>
            <a:pPr marL="0" indent="0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dirty="0"/>
              <a:t> 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573016"/>
            <a:ext cx="3137192" cy="2975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58043" y="184150"/>
            <a:ext cx="7489825" cy="126365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altLang="ru-RU" b="1" dirty="0" smtClean="0">
                <a:solidFill>
                  <a:srgbClr val="333399"/>
                </a:solidFill>
              </a:rPr>
              <a:t>Мотивація навчальної діяльності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71475" y="1447800"/>
            <a:ext cx="8462963" cy="828675"/>
          </a:xfrm>
        </p:spPr>
        <p:txBody>
          <a:bodyPr rtlCol="0">
            <a:normAutofit fontScale="92500" lnSpcReduction="10000"/>
          </a:bodyPr>
          <a:lstStyle/>
          <a:p>
            <a:pPr marL="609600" indent="-609600" algn="ctr" eaLnBrk="1" fontAlgn="auto" hangingPunct="1">
              <a:lnSpc>
                <a:spcPct val="8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sz="2800" b="1" dirty="0" smtClean="0">
                <a:solidFill>
                  <a:srgbClr val="D927B7"/>
                </a:solidFill>
              </a:rPr>
              <a:t>Інтерактивна вправа </a:t>
            </a:r>
          </a:p>
          <a:p>
            <a:pPr marL="609600" indent="-609600" algn="ctr" eaLnBrk="1" fontAlgn="auto" hangingPunct="1">
              <a:lnSpc>
                <a:spcPct val="80000"/>
              </a:lnSpc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altLang="ru-RU" sz="2800" b="1" dirty="0" smtClean="0">
                <a:solidFill>
                  <a:srgbClr val="D927B7"/>
                </a:solidFill>
              </a:rPr>
              <a:t>«Незакінчене речення»</a:t>
            </a:r>
            <a:endParaRPr lang="uk-UA" altLang="ru-RU" sz="2800" dirty="0" smtClean="0">
              <a:solidFill>
                <a:srgbClr val="D927B7"/>
              </a:solidFill>
            </a:endParaRPr>
          </a:p>
        </p:txBody>
      </p:sp>
      <p:sp>
        <p:nvSpPr>
          <p:cNvPr id="6156" name="Прямоугольник 13"/>
          <p:cNvSpPr>
            <a:spLocks noChangeArrowheads="1"/>
          </p:cNvSpPr>
          <p:nvPr/>
        </p:nvSpPr>
        <p:spPr bwMode="auto">
          <a:xfrm>
            <a:off x="239713" y="3990975"/>
            <a:ext cx="2635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2000">
                <a:latin typeface="Tahoma" panose="020B0604030504040204" pitchFamily="34" charset="0"/>
              </a:rPr>
              <a:t> </a:t>
            </a:r>
            <a:endParaRPr lang="ru-RU" altLang="ru-RU" sz="2000">
              <a:latin typeface="Tahoma" panose="020B0604030504040204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36575" y="2290763"/>
            <a:ext cx="8580438" cy="409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altLang="ru-RU" sz="2400" dirty="0" smtClean="0"/>
              <a:t>Основи – це складані речовини, які складаються з ……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sz="2400" dirty="0" smtClean="0"/>
              <a:t> Основи поділяються на дві групи…… 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sz="2400" dirty="0" smtClean="0"/>
              <a:t> Дайте назви основам… </a:t>
            </a:r>
            <a:r>
              <a:rPr lang="en-US" sz="2400" dirty="0" err="1" smtClean="0"/>
              <a:t>NaOH</a:t>
            </a:r>
            <a:r>
              <a:rPr lang="en-US" sz="2400" dirty="0" smtClean="0"/>
              <a:t>, Ca(OH)</a:t>
            </a:r>
            <a:r>
              <a:rPr lang="en-US" sz="2000" dirty="0" smtClean="0"/>
              <a:t>2</a:t>
            </a:r>
            <a:r>
              <a:rPr lang="en-US" sz="2400" dirty="0" smtClean="0"/>
              <a:t>, Al(OH)</a:t>
            </a:r>
            <a:r>
              <a:rPr lang="en-US" sz="2000" dirty="0" smtClean="0"/>
              <a:t>3</a:t>
            </a:r>
            <a:r>
              <a:rPr lang="en-US" sz="2400" dirty="0" smtClean="0"/>
              <a:t>, KOH, Cu(OH)</a:t>
            </a:r>
            <a:r>
              <a:rPr lang="en-US" sz="2000" dirty="0" smtClean="0"/>
              <a:t>2</a:t>
            </a:r>
            <a:r>
              <a:rPr lang="en-US" sz="2400" dirty="0" smtClean="0"/>
              <a:t>, Ba(OH)</a:t>
            </a:r>
            <a:r>
              <a:rPr lang="en-US" sz="2000" dirty="0" smtClean="0"/>
              <a:t>2</a:t>
            </a:r>
            <a:r>
              <a:rPr lang="en-US" sz="2400" dirty="0" smtClean="0"/>
              <a:t>, Fe(OH)</a:t>
            </a:r>
            <a:r>
              <a:rPr lang="en-US" sz="2000" dirty="0" smtClean="0"/>
              <a:t>3</a:t>
            </a:r>
            <a:endParaRPr lang="uk-UA" sz="2000" dirty="0" smtClean="0"/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altLang="ru-RU" sz="2400" dirty="0" smtClean="0"/>
              <a:t>Луги це - …… барій гідроксид, </a:t>
            </a:r>
            <a:r>
              <a:rPr lang="uk-UA" altLang="ru-RU" sz="2400" dirty="0" err="1" smtClean="0"/>
              <a:t>купрум</a:t>
            </a:r>
            <a:r>
              <a:rPr lang="uk-UA" altLang="ru-RU" sz="2400" dirty="0" smtClean="0"/>
              <a:t>(</a:t>
            </a:r>
            <a:r>
              <a:rPr lang="en-US" altLang="ru-RU" sz="2400" dirty="0" smtClean="0"/>
              <a:t>II</a:t>
            </a:r>
            <a:r>
              <a:rPr lang="uk-UA" altLang="ru-RU" sz="2400" dirty="0" smtClean="0"/>
              <a:t>)гідроксид,    калій гідроксид, алюміній гідроксид, цинк гідроксид, натрій гідроксид, магній гідроксид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uk-UA" altLang="ru-RU" sz="2400" dirty="0" smtClean="0"/>
              <a:t>Нерозчинні основи це - …… </a:t>
            </a:r>
            <a:r>
              <a:rPr lang="uk-UA" altLang="ru-RU" sz="2400" dirty="0" err="1" smtClean="0"/>
              <a:t>купрум</a:t>
            </a:r>
            <a:r>
              <a:rPr lang="uk-UA" altLang="ru-RU" sz="2400" dirty="0" smtClean="0"/>
              <a:t>(</a:t>
            </a:r>
            <a:r>
              <a:rPr lang="en-US" altLang="ru-RU" sz="2400" dirty="0" smtClean="0"/>
              <a:t>II</a:t>
            </a:r>
            <a:r>
              <a:rPr lang="uk-UA" altLang="ru-RU" sz="2400" dirty="0" smtClean="0"/>
              <a:t>)гідроксид, літій  гідроксид, алюміній гідроксид, цинк гідроксид, натрій гідроксид</a:t>
            </a:r>
            <a:endParaRPr lang="ru-RU" alt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2000" dirty="0" smtClean="0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881313" y="5445125"/>
            <a:ext cx="257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1800">
                <a:latin typeface="Tahoma" panose="020B0604030504040204" pitchFamily="34" charset="0"/>
              </a:rPr>
              <a:t> </a:t>
            </a:r>
            <a:endParaRPr lang="ru-RU" altLang="ru-RU" sz="180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6" grpId="0"/>
      <p:bldP spid="17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35038" y="620713"/>
            <a:ext cx="7848600" cy="1771650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altLang="ru-RU" sz="4000" dirty="0" smtClean="0"/>
              <a:t> </a:t>
            </a:r>
            <a:br>
              <a:rPr lang="uk-UA" altLang="ru-RU" sz="4000" dirty="0" smtClean="0"/>
            </a:br>
            <a:r>
              <a:rPr lang="uk-UA" altLang="ru-RU" sz="4000" dirty="0" smtClean="0"/>
              <a:t/>
            </a:r>
            <a:br>
              <a:rPr lang="uk-UA" altLang="ru-RU" sz="4000" dirty="0" smtClean="0"/>
            </a:br>
            <a:r>
              <a:rPr lang="uk-UA" altLang="ru-RU" sz="4000" dirty="0" smtClean="0"/>
              <a:t/>
            </a:r>
            <a:br>
              <a:rPr lang="uk-UA" altLang="ru-RU" sz="4000" dirty="0" smtClean="0"/>
            </a:br>
            <a:r>
              <a:rPr lang="uk-UA" altLang="ru-RU" sz="4000" dirty="0" smtClean="0"/>
              <a:t>Тема </a:t>
            </a:r>
            <a:r>
              <a:rPr lang="uk-UA" altLang="ru-RU" sz="4000" dirty="0" smtClean="0"/>
              <a:t>уроку </a:t>
            </a:r>
            <a:r>
              <a:rPr lang="uk-UA" altLang="ru-RU" sz="4000" dirty="0" smtClean="0"/>
              <a:t/>
            </a:r>
            <a:br>
              <a:rPr lang="uk-UA" altLang="ru-RU" sz="4000" dirty="0" smtClean="0"/>
            </a:br>
            <a:r>
              <a:rPr lang="uk-UA" altLang="ru-RU" b="1" dirty="0">
                <a:solidFill>
                  <a:srgbClr val="333399"/>
                </a:solidFill>
              </a:rPr>
              <a:t>Х</a:t>
            </a:r>
            <a:r>
              <a:rPr lang="uk-UA" altLang="ru-RU" b="1" dirty="0" smtClean="0">
                <a:solidFill>
                  <a:srgbClr val="333399"/>
                </a:solidFill>
              </a:rPr>
              <a:t>імічні властивості </a:t>
            </a:r>
            <a:br>
              <a:rPr lang="uk-UA" altLang="ru-RU" b="1" dirty="0" smtClean="0">
                <a:solidFill>
                  <a:srgbClr val="333399"/>
                </a:solidFill>
              </a:rPr>
            </a:br>
            <a:r>
              <a:rPr lang="uk-UA" altLang="ru-RU" b="1" dirty="0" smtClean="0">
                <a:solidFill>
                  <a:srgbClr val="333399"/>
                </a:solidFill>
              </a:rPr>
              <a:t>лугів та основ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564904"/>
            <a:ext cx="4520936" cy="3962400"/>
          </a:xfrm>
          <a:prstGeom prst="rect">
            <a:avLst/>
          </a:prstGeom>
        </p:spPr>
      </p:pic>
    </p:spTree>
  </p:cSld>
  <p:clrMapOvr>
    <a:masterClrMapping/>
  </p:clrMapOvr>
  <p:transition spd="slow">
    <p:random/>
    <p:sndAc>
      <p:stSnd>
        <p:snd r:embed="rId2" name="push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52463" y="320675"/>
            <a:ext cx="7959725" cy="8763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altLang="ru-RU" b="1" dirty="0" err="1" smtClean="0">
                <a:solidFill>
                  <a:srgbClr val="333399"/>
                </a:solidFill>
              </a:rPr>
              <a:t>Вивчення</a:t>
            </a:r>
            <a:r>
              <a:rPr lang="ru-RU" altLang="ru-RU" b="1" dirty="0" smtClean="0">
                <a:solidFill>
                  <a:srgbClr val="333399"/>
                </a:solidFill>
              </a:rPr>
              <a:t> нового </a:t>
            </a:r>
            <a:r>
              <a:rPr lang="ru-RU" altLang="ru-RU" b="1" dirty="0" err="1" smtClean="0">
                <a:solidFill>
                  <a:srgbClr val="333399"/>
                </a:solidFill>
              </a:rPr>
              <a:t>матеріалу</a:t>
            </a:r>
            <a:r>
              <a:rPr lang="ru-RU" altLang="ru-RU" b="1" dirty="0" smtClean="0">
                <a:solidFill>
                  <a:srgbClr val="333399"/>
                </a:solidFill>
              </a:rPr>
              <a:t/>
            </a:r>
            <a:br>
              <a:rPr lang="ru-RU" altLang="ru-RU" b="1" dirty="0" smtClean="0">
                <a:solidFill>
                  <a:srgbClr val="333399"/>
                </a:solidFill>
              </a:rPr>
            </a:br>
            <a:endParaRPr lang="ru-RU" altLang="ru-RU" dirty="0" smtClean="0">
              <a:solidFill>
                <a:schemeClr val="accent2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4475" y="2419350"/>
            <a:ext cx="8647113" cy="3951288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endParaRPr lang="ru-RU" altLang="ru-RU" smtClean="0"/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827088" y="4365625"/>
            <a:ext cx="1008062" cy="1657350"/>
            <a:chOff x="521" y="2205"/>
            <a:chExt cx="635" cy="1044"/>
          </a:xfrm>
        </p:grpSpPr>
        <p:sp>
          <p:nvSpPr>
            <p:cNvPr id="10262" name="Rectangle 5"/>
            <p:cNvSpPr>
              <a:spLocks noChangeArrowheads="1"/>
            </p:cNvSpPr>
            <p:nvPr/>
          </p:nvSpPr>
          <p:spPr bwMode="auto">
            <a:xfrm>
              <a:off x="521" y="2205"/>
              <a:ext cx="635" cy="10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sp>
          <p:nvSpPr>
            <p:cNvPr id="10263" name="Rectangle 6"/>
            <p:cNvSpPr>
              <a:spLocks noChangeArrowheads="1"/>
            </p:cNvSpPr>
            <p:nvPr/>
          </p:nvSpPr>
          <p:spPr bwMode="auto">
            <a:xfrm>
              <a:off x="521" y="2704"/>
              <a:ext cx="635" cy="54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</p:grp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827088" y="5157788"/>
            <a:ext cx="1008062" cy="865187"/>
          </a:xfrm>
          <a:prstGeom prst="rect">
            <a:avLst/>
          </a:prstGeom>
          <a:solidFill>
            <a:srgbClr val="00206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grpSp>
        <p:nvGrpSpPr>
          <p:cNvPr id="10246" name="Group 9"/>
          <p:cNvGrpSpPr>
            <a:grpSpLocks/>
          </p:cNvGrpSpPr>
          <p:nvPr/>
        </p:nvGrpSpPr>
        <p:grpSpPr bwMode="auto">
          <a:xfrm>
            <a:off x="3995738" y="4437063"/>
            <a:ext cx="1008062" cy="1657350"/>
            <a:chOff x="2336" y="2205"/>
            <a:chExt cx="635" cy="1044"/>
          </a:xfrm>
        </p:grpSpPr>
        <p:sp>
          <p:nvSpPr>
            <p:cNvPr id="10260" name="Rectangle 10"/>
            <p:cNvSpPr>
              <a:spLocks noChangeArrowheads="1"/>
            </p:cNvSpPr>
            <p:nvPr/>
          </p:nvSpPr>
          <p:spPr bwMode="auto">
            <a:xfrm>
              <a:off x="2336" y="2205"/>
              <a:ext cx="635" cy="10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sp>
          <p:nvSpPr>
            <p:cNvPr id="10261" name="Rectangle 11"/>
            <p:cNvSpPr>
              <a:spLocks noChangeArrowheads="1"/>
            </p:cNvSpPr>
            <p:nvPr/>
          </p:nvSpPr>
          <p:spPr bwMode="auto">
            <a:xfrm>
              <a:off x="2336" y="2704"/>
              <a:ext cx="635" cy="54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10247" name="Group 12"/>
          <p:cNvGrpSpPr>
            <a:grpSpLocks/>
          </p:cNvGrpSpPr>
          <p:nvPr/>
        </p:nvGrpSpPr>
        <p:grpSpPr bwMode="auto">
          <a:xfrm>
            <a:off x="7092950" y="4437063"/>
            <a:ext cx="1008063" cy="1657350"/>
            <a:chOff x="4468" y="2160"/>
            <a:chExt cx="635" cy="1044"/>
          </a:xfrm>
        </p:grpSpPr>
        <p:sp>
          <p:nvSpPr>
            <p:cNvPr id="10258" name="Rectangle 13"/>
            <p:cNvSpPr>
              <a:spLocks noChangeArrowheads="1"/>
            </p:cNvSpPr>
            <p:nvPr/>
          </p:nvSpPr>
          <p:spPr bwMode="auto">
            <a:xfrm>
              <a:off x="4468" y="2160"/>
              <a:ext cx="635" cy="10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sp>
          <p:nvSpPr>
            <p:cNvPr id="10259" name="Rectangle 14"/>
            <p:cNvSpPr>
              <a:spLocks noChangeArrowheads="1"/>
            </p:cNvSpPr>
            <p:nvPr/>
          </p:nvSpPr>
          <p:spPr bwMode="auto">
            <a:xfrm>
              <a:off x="4468" y="2659"/>
              <a:ext cx="635" cy="54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orbel" panose="020B0503020204020204" pitchFamily="34" charset="0"/>
                </a:defRPr>
              </a:lvl1pPr>
              <a:lvl2pPr marL="742950" indent="-28575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orbel" panose="020B0503020204020204" pitchFamily="34" charset="0"/>
                </a:defRPr>
              </a:lvl2pPr>
              <a:lvl3pPr marL="11430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orbel" panose="020B0503020204020204" pitchFamily="34" charset="0"/>
                </a:defRPr>
              </a:lvl3pPr>
              <a:lvl4pPr marL="16002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600">
                  <a:solidFill>
                    <a:schemeClr val="tx1"/>
                  </a:solidFill>
                  <a:latin typeface="Corbel" panose="020B0503020204020204" pitchFamily="34" charset="0"/>
                </a:defRPr>
              </a:lvl4pPr>
              <a:lvl5pPr marL="2057400" indent="-22860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5pPr>
              <a:lvl6pPr marL="25146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6pPr>
              <a:lvl7pPr marL="29718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7pPr>
              <a:lvl8pPr marL="34290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8pPr>
              <a:lvl9pPr marL="3886200" indent="-228600" defTabSz="457200" eaLnBrk="0" fontAlgn="base" hangingPunct="0">
                <a:spcBef>
                  <a:spcPct val="20000"/>
                </a:spcBef>
                <a:spcAft>
                  <a:spcPts val="600"/>
                </a:spcAft>
                <a:buClr>
                  <a:srgbClr val="1287C3"/>
                </a:buClr>
                <a:buSzPct val="145000"/>
                <a:buFont typeface="Arial" panose="020B0604020202020204" pitchFamily="34" charset="0"/>
                <a:buChar char="•"/>
                <a:defRPr sz="1400">
                  <a:solidFill>
                    <a:schemeClr val="tx1"/>
                  </a:solidFill>
                  <a:latin typeface="Corbel" panose="020B0503020204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</p:grpSp>
      <p:sp>
        <p:nvSpPr>
          <p:cNvPr id="10248" name="Text Box 17"/>
          <p:cNvSpPr txBox="1">
            <a:spLocks noChangeArrowheads="1"/>
          </p:cNvSpPr>
          <p:nvPr/>
        </p:nvSpPr>
        <p:spPr bwMode="auto">
          <a:xfrm>
            <a:off x="244475" y="2419350"/>
            <a:ext cx="23780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latin typeface="Arial" panose="020B0604020202020204" pitchFamily="34" charset="0"/>
              </a:rPr>
              <a:t>Індикаторний папірець</a:t>
            </a:r>
          </a:p>
        </p:txBody>
      </p:sp>
      <p:sp>
        <p:nvSpPr>
          <p:cNvPr id="10249" name="Text Box 18"/>
          <p:cNvSpPr txBox="1">
            <a:spLocks noChangeArrowheads="1"/>
          </p:cNvSpPr>
          <p:nvPr/>
        </p:nvSpPr>
        <p:spPr bwMode="auto">
          <a:xfrm>
            <a:off x="3348038" y="2492375"/>
            <a:ext cx="2520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latin typeface="Arial" panose="020B0604020202020204" pitchFamily="34" charset="0"/>
              </a:rPr>
              <a:t>метилоранж</a:t>
            </a:r>
          </a:p>
        </p:txBody>
      </p:sp>
      <p:sp>
        <p:nvSpPr>
          <p:cNvPr id="10250" name="Text Box 19"/>
          <p:cNvSpPr txBox="1">
            <a:spLocks noChangeArrowheads="1"/>
          </p:cNvSpPr>
          <p:nvPr/>
        </p:nvSpPr>
        <p:spPr bwMode="auto">
          <a:xfrm>
            <a:off x="6227763" y="2492375"/>
            <a:ext cx="2663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>
                <a:latin typeface="Arial" panose="020B0604020202020204" pitchFamily="34" charset="0"/>
              </a:rPr>
              <a:t>фенолфталеїн</a:t>
            </a:r>
          </a:p>
        </p:txBody>
      </p:sp>
      <p:sp>
        <p:nvSpPr>
          <p:cNvPr id="23572" name="Rectangle 20"/>
          <p:cNvSpPr>
            <a:spLocks noChangeArrowheads="1"/>
          </p:cNvSpPr>
          <p:nvPr/>
        </p:nvSpPr>
        <p:spPr bwMode="auto">
          <a:xfrm>
            <a:off x="3995738" y="5229225"/>
            <a:ext cx="1008062" cy="865188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3578" name="Freeform 26"/>
          <p:cNvSpPr>
            <a:spLocks/>
          </p:cNvSpPr>
          <p:nvPr/>
        </p:nvSpPr>
        <p:spPr bwMode="auto">
          <a:xfrm>
            <a:off x="1260475" y="3197225"/>
            <a:ext cx="288925" cy="1008063"/>
          </a:xfrm>
          <a:custGeom>
            <a:avLst/>
            <a:gdLst>
              <a:gd name="T0" fmla="*/ 2147483646 w 503"/>
              <a:gd name="T1" fmla="*/ 2147483646 h 740"/>
              <a:gd name="T2" fmla="*/ 2147483646 w 503"/>
              <a:gd name="T3" fmla="*/ 2147483646 h 740"/>
              <a:gd name="T4" fmla="*/ 2147483646 w 503"/>
              <a:gd name="T5" fmla="*/ 2147483646 h 740"/>
              <a:gd name="T6" fmla="*/ 2147483646 w 503"/>
              <a:gd name="T7" fmla="*/ 2147483646 h 740"/>
              <a:gd name="T8" fmla="*/ 0 w 503"/>
              <a:gd name="T9" fmla="*/ 2147483646 h 740"/>
              <a:gd name="T10" fmla="*/ 2147483646 w 503"/>
              <a:gd name="T11" fmla="*/ 2147483646 h 740"/>
              <a:gd name="T12" fmla="*/ 2147483646 w 503"/>
              <a:gd name="T13" fmla="*/ 2147483646 h 740"/>
              <a:gd name="T14" fmla="*/ 2147483646 w 503"/>
              <a:gd name="T15" fmla="*/ 2147483646 h 740"/>
              <a:gd name="T16" fmla="*/ 2147483646 w 503"/>
              <a:gd name="T17" fmla="*/ 2147483646 h 740"/>
              <a:gd name="T18" fmla="*/ 2147483646 w 503"/>
              <a:gd name="T19" fmla="*/ 2147483646 h 740"/>
              <a:gd name="T20" fmla="*/ 2147483646 w 503"/>
              <a:gd name="T21" fmla="*/ 2147483646 h 740"/>
              <a:gd name="T22" fmla="*/ 2147483646 w 503"/>
              <a:gd name="T23" fmla="*/ 2147483646 h 740"/>
              <a:gd name="T24" fmla="*/ 2147483646 w 503"/>
              <a:gd name="T25" fmla="*/ 2147483646 h 740"/>
              <a:gd name="T26" fmla="*/ 2147483646 w 503"/>
              <a:gd name="T27" fmla="*/ 2147483646 h 740"/>
              <a:gd name="T28" fmla="*/ 2147483646 w 503"/>
              <a:gd name="T29" fmla="*/ 2147483646 h 740"/>
              <a:gd name="T30" fmla="*/ 2147483646 w 503"/>
              <a:gd name="T31" fmla="*/ 2147483646 h 740"/>
              <a:gd name="T32" fmla="*/ 2147483646 w 503"/>
              <a:gd name="T33" fmla="*/ 2147483646 h 740"/>
              <a:gd name="T34" fmla="*/ 2147483646 w 503"/>
              <a:gd name="T35" fmla="*/ 2147483646 h 740"/>
              <a:gd name="T36" fmla="*/ 2147483646 w 503"/>
              <a:gd name="T37" fmla="*/ 2147483646 h 74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03"/>
              <a:gd name="T58" fmla="*/ 0 h 740"/>
              <a:gd name="T59" fmla="*/ 503 w 503"/>
              <a:gd name="T60" fmla="*/ 740 h 74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03" h="740">
                <a:moveTo>
                  <a:pt x="328" y="20"/>
                </a:moveTo>
                <a:cubicBezTo>
                  <a:pt x="324" y="20"/>
                  <a:pt x="228" y="26"/>
                  <a:pt x="204" y="38"/>
                </a:cubicBezTo>
                <a:cubicBezTo>
                  <a:pt x="138" y="71"/>
                  <a:pt x="110" y="123"/>
                  <a:pt x="54" y="162"/>
                </a:cubicBezTo>
                <a:cubicBezTo>
                  <a:pt x="40" y="201"/>
                  <a:pt x="22" y="237"/>
                  <a:pt x="9" y="277"/>
                </a:cubicBezTo>
                <a:cubicBezTo>
                  <a:pt x="6" y="286"/>
                  <a:pt x="0" y="304"/>
                  <a:pt x="0" y="304"/>
                </a:cubicBezTo>
                <a:cubicBezTo>
                  <a:pt x="3" y="398"/>
                  <a:pt x="4" y="493"/>
                  <a:pt x="9" y="587"/>
                </a:cubicBezTo>
                <a:cubicBezTo>
                  <a:pt x="14" y="677"/>
                  <a:pt x="160" y="704"/>
                  <a:pt x="222" y="711"/>
                </a:cubicBezTo>
                <a:cubicBezTo>
                  <a:pt x="388" y="704"/>
                  <a:pt x="397" y="740"/>
                  <a:pt x="479" y="658"/>
                </a:cubicBezTo>
                <a:cubicBezTo>
                  <a:pt x="503" y="588"/>
                  <a:pt x="494" y="522"/>
                  <a:pt x="435" y="481"/>
                </a:cubicBezTo>
                <a:cubicBezTo>
                  <a:pt x="417" y="428"/>
                  <a:pt x="440" y="477"/>
                  <a:pt x="399" y="437"/>
                </a:cubicBezTo>
                <a:cubicBezTo>
                  <a:pt x="391" y="429"/>
                  <a:pt x="388" y="418"/>
                  <a:pt x="381" y="410"/>
                </a:cubicBezTo>
                <a:cubicBezTo>
                  <a:pt x="364" y="391"/>
                  <a:pt x="328" y="357"/>
                  <a:pt x="328" y="357"/>
                </a:cubicBezTo>
                <a:cubicBezTo>
                  <a:pt x="306" y="290"/>
                  <a:pt x="338" y="368"/>
                  <a:pt x="293" y="312"/>
                </a:cubicBezTo>
                <a:cubicBezTo>
                  <a:pt x="246" y="253"/>
                  <a:pt x="332" y="318"/>
                  <a:pt x="257" y="268"/>
                </a:cubicBezTo>
                <a:cubicBezTo>
                  <a:pt x="247" y="239"/>
                  <a:pt x="213" y="188"/>
                  <a:pt x="213" y="188"/>
                </a:cubicBezTo>
                <a:cubicBezTo>
                  <a:pt x="233" y="36"/>
                  <a:pt x="199" y="164"/>
                  <a:pt x="248" y="100"/>
                </a:cubicBezTo>
                <a:cubicBezTo>
                  <a:pt x="254" y="93"/>
                  <a:pt x="250" y="80"/>
                  <a:pt x="257" y="73"/>
                </a:cubicBezTo>
                <a:cubicBezTo>
                  <a:pt x="272" y="58"/>
                  <a:pt x="310" y="38"/>
                  <a:pt x="310" y="38"/>
                </a:cubicBezTo>
                <a:cubicBezTo>
                  <a:pt x="330" y="9"/>
                  <a:pt x="328" y="0"/>
                  <a:pt x="328" y="20"/>
                </a:cubicBezTo>
                <a:close/>
              </a:path>
            </a:pathLst>
          </a:custGeom>
          <a:solidFill>
            <a:srgbClr val="00206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79" name="Freeform 27"/>
          <p:cNvSpPr>
            <a:spLocks/>
          </p:cNvSpPr>
          <p:nvPr/>
        </p:nvSpPr>
        <p:spPr bwMode="auto">
          <a:xfrm>
            <a:off x="4321175" y="3251200"/>
            <a:ext cx="288925" cy="1008063"/>
          </a:xfrm>
          <a:custGeom>
            <a:avLst/>
            <a:gdLst>
              <a:gd name="T0" fmla="*/ 2147483646 w 503"/>
              <a:gd name="T1" fmla="*/ 2147483646 h 740"/>
              <a:gd name="T2" fmla="*/ 2147483646 w 503"/>
              <a:gd name="T3" fmla="*/ 2147483646 h 740"/>
              <a:gd name="T4" fmla="*/ 2147483646 w 503"/>
              <a:gd name="T5" fmla="*/ 2147483646 h 740"/>
              <a:gd name="T6" fmla="*/ 2147483646 w 503"/>
              <a:gd name="T7" fmla="*/ 2147483646 h 740"/>
              <a:gd name="T8" fmla="*/ 0 w 503"/>
              <a:gd name="T9" fmla="*/ 2147483646 h 740"/>
              <a:gd name="T10" fmla="*/ 2147483646 w 503"/>
              <a:gd name="T11" fmla="*/ 2147483646 h 740"/>
              <a:gd name="T12" fmla="*/ 2147483646 w 503"/>
              <a:gd name="T13" fmla="*/ 2147483646 h 740"/>
              <a:gd name="T14" fmla="*/ 2147483646 w 503"/>
              <a:gd name="T15" fmla="*/ 2147483646 h 740"/>
              <a:gd name="T16" fmla="*/ 2147483646 w 503"/>
              <a:gd name="T17" fmla="*/ 2147483646 h 740"/>
              <a:gd name="T18" fmla="*/ 2147483646 w 503"/>
              <a:gd name="T19" fmla="*/ 2147483646 h 740"/>
              <a:gd name="T20" fmla="*/ 2147483646 w 503"/>
              <a:gd name="T21" fmla="*/ 2147483646 h 740"/>
              <a:gd name="T22" fmla="*/ 2147483646 w 503"/>
              <a:gd name="T23" fmla="*/ 2147483646 h 740"/>
              <a:gd name="T24" fmla="*/ 2147483646 w 503"/>
              <a:gd name="T25" fmla="*/ 2147483646 h 740"/>
              <a:gd name="T26" fmla="*/ 2147483646 w 503"/>
              <a:gd name="T27" fmla="*/ 2147483646 h 740"/>
              <a:gd name="T28" fmla="*/ 2147483646 w 503"/>
              <a:gd name="T29" fmla="*/ 2147483646 h 740"/>
              <a:gd name="T30" fmla="*/ 2147483646 w 503"/>
              <a:gd name="T31" fmla="*/ 2147483646 h 740"/>
              <a:gd name="T32" fmla="*/ 2147483646 w 503"/>
              <a:gd name="T33" fmla="*/ 2147483646 h 740"/>
              <a:gd name="T34" fmla="*/ 2147483646 w 503"/>
              <a:gd name="T35" fmla="*/ 2147483646 h 740"/>
              <a:gd name="T36" fmla="*/ 2147483646 w 503"/>
              <a:gd name="T37" fmla="*/ 2147483646 h 74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03"/>
              <a:gd name="T58" fmla="*/ 0 h 740"/>
              <a:gd name="T59" fmla="*/ 503 w 503"/>
              <a:gd name="T60" fmla="*/ 740 h 74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03" h="740">
                <a:moveTo>
                  <a:pt x="328" y="20"/>
                </a:moveTo>
                <a:cubicBezTo>
                  <a:pt x="324" y="20"/>
                  <a:pt x="228" y="26"/>
                  <a:pt x="204" y="38"/>
                </a:cubicBezTo>
                <a:cubicBezTo>
                  <a:pt x="138" y="71"/>
                  <a:pt x="110" y="123"/>
                  <a:pt x="54" y="162"/>
                </a:cubicBezTo>
                <a:cubicBezTo>
                  <a:pt x="40" y="201"/>
                  <a:pt x="22" y="237"/>
                  <a:pt x="9" y="277"/>
                </a:cubicBezTo>
                <a:cubicBezTo>
                  <a:pt x="6" y="286"/>
                  <a:pt x="0" y="304"/>
                  <a:pt x="0" y="304"/>
                </a:cubicBezTo>
                <a:cubicBezTo>
                  <a:pt x="3" y="398"/>
                  <a:pt x="4" y="493"/>
                  <a:pt x="9" y="587"/>
                </a:cubicBezTo>
                <a:cubicBezTo>
                  <a:pt x="14" y="677"/>
                  <a:pt x="160" y="704"/>
                  <a:pt x="222" y="711"/>
                </a:cubicBezTo>
                <a:cubicBezTo>
                  <a:pt x="388" y="704"/>
                  <a:pt x="397" y="740"/>
                  <a:pt x="479" y="658"/>
                </a:cubicBezTo>
                <a:cubicBezTo>
                  <a:pt x="503" y="588"/>
                  <a:pt x="494" y="522"/>
                  <a:pt x="435" y="481"/>
                </a:cubicBezTo>
                <a:cubicBezTo>
                  <a:pt x="417" y="428"/>
                  <a:pt x="440" y="477"/>
                  <a:pt x="399" y="437"/>
                </a:cubicBezTo>
                <a:cubicBezTo>
                  <a:pt x="391" y="429"/>
                  <a:pt x="388" y="418"/>
                  <a:pt x="381" y="410"/>
                </a:cubicBezTo>
                <a:cubicBezTo>
                  <a:pt x="364" y="391"/>
                  <a:pt x="328" y="357"/>
                  <a:pt x="328" y="357"/>
                </a:cubicBezTo>
                <a:cubicBezTo>
                  <a:pt x="306" y="290"/>
                  <a:pt x="338" y="368"/>
                  <a:pt x="293" y="312"/>
                </a:cubicBezTo>
                <a:cubicBezTo>
                  <a:pt x="246" y="253"/>
                  <a:pt x="332" y="318"/>
                  <a:pt x="257" y="268"/>
                </a:cubicBezTo>
                <a:cubicBezTo>
                  <a:pt x="247" y="239"/>
                  <a:pt x="213" y="188"/>
                  <a:pt x="213" y="188"/>
                </a:cubicBezTo>
                <a:cubicBezTo>
                  <a:pt x="233" y="36"/>
                  <a:pt x="199" y="164"/>
                  <a:pt x="248" y="100"/>
                </a:cubicBezTo>
                <a:cubicBezTo>
                  <a:pt x="254" y="93"/>
                  <a:pt x="250" y="80"/>
                  <a:pt x="257" y="73"/>
                </a:cubicBezTo>
                <a:cubicBezTo>
                  <a:pt x="272" y="58"/>
                  <a:pt x="310" y="38"/>
                  <a:pt x="310" y="38"/>
                </a:cubicBezTo>
                <a:cubicBezTo>
                  <a:pt x="330" y="9"/>
                  <a:pt x="328" y="0"/>
                  <a:pt x="328" y="20"/>
                </a:cubicBezTo>
                <a:close/>
              </a:path>
            </a:pathLst>
          </a:cu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3580" name="Freeform 28"/>
          <p:cNvSpPr>
            <a:spLocks/>
          </p:cNvSpPr>
          <p:nvPr/>
        </p:nvSpPr>
        <p:spPr bwMode="auto">
          <a:xfrm>
            <a:off x="7451725" y="3224213"/>
            <a:ext cx="288925" cy="1008062"/>
          </a:xfrm>
          <a:custGeom>
            <a:avLst/>
            <a:gdLst>
              <a:gd name="T0" fmla="*/ 2147483646 w 503"/>
              <a:gd name="T1" fmla="*/ 2147483646 h 740"/>
              <a:gd name="T2" fmla="*/ 2147483646 w 503"/>
              <a:gd name="T3" fmla="*/ 2147483646 h 740"/>
              <a:gd name="T4" fmla="*/ 2147483646 w 503"/>
              <a:gd name="T5" fmla="*/ 2147483646 h 740"/>
              <a:gd name="T6" fmla="*/ 2147483646 w 503"/>
              <a:gd name="T7" fmla="*/ 2147483646 h 740"/>
              <a:gd name="T8" fmla="*/ 0 w 503"/>
              <a:gd name="T9" fmla="*/ 2147483646 h 740"/>
              <a:gd name="T10" fmla="*/ 2147483646 w 503"/>
              <a:gd name="T11" fmla="*/ 2147483646 h 740"/>
              <a:gd name="T12" fmla="*/ 2147483646 w 503"/>
              <a:gd name="T13" fmla="*/ 2147483646 h 740"/>
              <a:gd name="T14" fmla="*/ 2147483646 w 503"/>
              <a:gd name="T15" fmla="*/ 2147483646 h 740"/>
              <a:gd name="T16" fmla="*/ 2147483646 w 503"/>
              <a:gd name="T17" fmla="*/ 2147483646 h 740"/>
              <a:gd name="T18" fmla="*/ 2147483646 w 503"/>
              <a:gd name="T19" fmla="*/ 2147483646 h 740"/>
              <a:gd name="T20" fmla="*/ 2147483646 w 503"/>
              <a:gd name="T21" fmla="*/ 2147483646 h 740"/>
              <a:gd name="T22" fmla="*/ 2147483646 w 503"/>
              <a:gd name="T23" fmla="*/ 2147483646 h 740"/>
              <a:gd name="T24" fmla="*/ 2147483646 w 503"/>
              <a:gd name="T25" fmla="*/ 2147483646 h 740"/>
              <a:gd name="T26" fmla="*/ 2147483646 w 503"/>
              <a:gd name="T27" fmla="*/ 2147483646 h 740"/>
              <a:gd name="T28" fmla="*/ 2147483646 w 503"/>
              <a:gd name="T29" fmla="*/ 2147483646 h 740"/>
              <a:gd name="T30" fmla="*/ 2147483646 w 503"/>
              <a:gd name="T31" fmla="*/ 2147483646 h 740"/>
              <a:gd name="T32" fmla="*/ 2147483646 w 503"/>
              <a:gd name="T33" fmla="*/ 2147483646 h 740"/>
              <a:gd name="T34" fmla="*/ 2147483646 w 503"/>
              <a:gd name="T35" fmla="*/ 2147483646 h 740"/>
              <a:gd name="T36" fmla="*/ 2147483646 w 503"/>
              <a:gd name="T37" fmla="*/ 2147483646 h 74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503"/>
              <a:gd name="T58" fmla="*/ 0 h 740"/>
              <a:gd name="T59" fmla="*/ 503 w 503"/>
              <a:gd name="T60" fmla="*/ 740 h 74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503" h="740">
                <a:moveTo>
                  <a:pt x="328" y="20"/>
                </a:moveTo>
                <a:cubicBezTo>
                  <a:pt x="324" y="20"/>
                  <a:pt x="228" y="26"/>
                  <a:pt x="204" y="38"/>
                </a:cubicBezTo>
                <a:cubicBezTo>
                  <a:pt x="138" y="71"/>
                  <a:pt x="110" y="123"/>
                  <a:pt x="54" y="162"/>
                </a:cubicBezTo>
                <a:cubicBezTo>
                  <a:pt x="40" y="201"/>
                  <a:pt x="22" y="237"/>
                  <a:pt x="9" y="277"/>
                </a:cubicBezTo>
                <a:cubicBezTo>
                  <a:pt x="6" y="286"/>
                  <a:pt x="0" y="304"/>
                  <a:pt x="0" y="304"/>
                </a:cubicBezTo>
                <a:cubicBezTo>
                  <a:pt x="3" y="398"/>
                  <a:pt x="4" y="493"/>
                  <a:pt x="9" y="587"/>
                </a:cubicBezTo>
                <a:cubicBezTo>
                  <a:pt x="14" y="677"/>
                  <a:pt x="160" y="704"/>
                  <a:pt x="222" y="711"/>
                </a:cubicBezTo>
                <a:cubicBezTo>
                  <a:pt x="388" y="704"/>
                  <a:pt x="397" y="740"/>
                  <a:pt x="479" y="658"/>
                </a:cubicBezTo>
                <a:cubicBezTo>
                  <a:pt x="503" y="588"/>
                  <a:pt x="494" y="522"/>
                  <a:pt x="435" y="481"/>
                </a:cubicBezTo>
                <a:cubicBezTo>
                  <a:pt x="417" y="428"/>
                  <a:pt x="440" y="477"/>
                  <a:pt x="399" y="437"/>
                </a:cubicBezTo>
                <a:cubicBezTo>
                  <a:pt x="391" y="429"/>
                  <a:pt x="388" y="418"/>
                  <a:pt x="381" y="410"/>
                </a:cubicBezTo>
                <a:cubicBezTo>
                  <a:pt x="364" y="391"/>
                  <a:pt x="328" y="357"/>
                  <a:pt x="328" y="357"/>
                </a:cubicBezTo>
                <a:cubicBezTo>
                  <a:pt x="306" y="290"/>
                  <a:pt x="338" y="368"/>
                  <a:pt x="293" y="312"/>
                </a:cubicBezTo>
                <a:cubicBezTo>
                  <a:pt x="246" y="253"/>
                  <a:pt x="332" y="318"/>
                  <a:pt x="257" y="268"/>
                </a:cubicBezTo>
                <a:cubicBezTo>
                  <a:pt x="247" y="239"/>
                  <a:pt x="213" y="188"/>
                  <a:pt x="213" y="188"/>
                </a:cubicBezTo>
                <a:cubicBezTo>
                  <a:pt x="233" y="36"/>
                  <a:pt x="199" y="164"/>
                  <a:pt x="248" y="100"/>
                </a:cubicBezTo>
                <a:cubicBezTo>
                  <a:pt x="254" y="93"/>
                  <a:pt x="250" y="80"/>
                  <a:pt x="257" y="73"/>
                </a:cubicBezTo>
                <a:cubicBezTo>
                  <a:pt x="272" y="58"/>
                  <a:pt x="310" y="38"/>
                  <a:pt x="310" y="38"/>
                </a:cubicBezTo>
                <a:cubicBezTo>
                  <a:pt x="330" y="9"/>
                  <a:pt x="328" y="0"/>
                  <a:pt x="328" y="20"/>
                </a:cubicBezTo>
                <a:close/>
              </a:path>
            </a:pathLst>
          </a:custGeom>
          <a:solidFill>
            <a:srgbClr val="D927B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8388350" y="6092825"/>
            <a:ext cx="447675" cy="4826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auto">
          <a:xfrm>
            <a:off x="7092950" y="5229225"/>
            <a:ext cx="1008063" cy="865188"/>
          </a:xfrm>
          <a:prstGeom prst="rect">
            <a:avLst/>
          </a:prstGeom>
          <a:solidFill>
            <a:srgbClr val="D927B7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89213" y="1098550"/>
            <a:ext cx="4359275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2800" b="1" dirty="0" err="1">
                <a:solidFill>
                  <a:schemeClr val="accent3"/>
                </a:solidFill>
                <a:latin typeface="+mn-lt"/>
              </a:rPr>
              <a:t>Дія</a:t>
            </a:r>
            <a:r>
              <a:rPr lang="ru-RU" altLang="ru-RU" sz="2800" b="1" dirty="0">
                <a:solidFill>
                  <a:schemeClr val="accent3"/>
                </a:solidFill>
                <a:latin typeface="+mn-lt"/>
              </a:rPr>
              <a:t> </a:t>
            </a:r>
            <a:r>
              <a:rPr lang="uk-UA" altLang="ru-RU" sz="2800" b="1" dirty="0">
                <a:solidFill>
                  <a:schemeClr val="accent3"/>
                </a:solidFill>
                <a:latin typeface="+mn-lt"/>
              </a:rPr>
              <a:t>основ н</a:t>
            </a:r>
            <a:r>
              <a:rPr lang="ru-RU" altLang="ru-RU" sz="2800" b="1" dirty="0">
                <a:solidFill>
                  <a:schemeClr val="accent3"/>
                </a:solidFill>
                <a:latin typeface="+mn-lt"/>
              </a:rPr>
              <a:t>а </a:t>
            </a:r>
            <a:r>
              <a:rPr lang="ru-RU" altLang="ru-RU" sz="2800" b="1" dirty="0" err="1">
                <a:solidFill>
                  <a:schemeClr val="accent3"/>
                </a:solidFill>
                <a:latin typeface="+mn-lt"/>
              </a:rPr>
              <a:t>індикатори</a:t>
            </a:r>
            <a:endParaRPr lang="ru-RU" altLang="ru-RU" sz="2800" b="1" dirty="0">
              <a:solidFill>
                <a:schemeClr val="accent3"/>
              </a:solidFill>
              <a:latin typeface="+mn-lt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9584E-6 L -2.22222E-6 0.2622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52636E-6 L 2.5E-6 0.2518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52636E-6 L 8.33333E-7 0.2624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31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D927B7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1"/>
          <p:cNvSpPr>
            <a:spLocks noChangeArrowheads="1"/>
          </p:cNvSpPr>
          <p:nvPr/>
        </p:nvSpPr>
        <p:spPr bwMode="auto">
          <a:xfrm>
            <a:off x="1187450" y="620713"/>
            <a:ext cx="75612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 b="1" i="1" u="sng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Безпека під час роботи з лугами</a:t>
            </a:r>
            <a:endParaRPr lang="ru-RU" altLang="ru-RU" sz="4000" b="1">
              <a:solidFill>
                <a:srgbClr val="FF6600"/>
              </a:solidFill>
              <a:latin typeface="Tahoma" panose="020B0604030504040204" pitchFamily="34" charset="0"/>
            </a:endParaRPr>
          </a:p>
        </p:txBody>
      </p:sp>
      <p:sp>
        <p:nvSpPr>
          <p:cNvPr id="11267" name="Прямоугольник 1"/>
          <p:cNvSpPr>
            <a:spLocks noChangeArrowheads="1"/>
          </p:cNvSpPr>
          <p:nvPr/>
        </p:nvSpPr>
        <p:spPr bwMode="auto">
          <a:xfrm>
            <a:off x="1187450" y="1700808"/>
            <a:ext cx="7848600" cy="451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dirty="0">
                <a:solidFill>
                  <a:srgbClr val="10563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Луги – їдкі речовини, вони роз’їдають шкіру, деревину, папір. Треба оберігати очі захисними окулярами, а при потраплянні на шкіру, промити великою кількістю проточної води та змастити розчином оцтової кислоти.</a:t>
            </a:r>
            <a:endParaRPr lang="ru-RU" altLang="ru-RU" sz="3600" b="1" dirty="0">
              <a:solidFill>
                <a:srgbClr val="105638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576263" y="1803400"/>
            <a:ext cx="77041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>
                <a:solidFill>
                  <a:srgbClr val="0000FF"/>
                </a:solidFill>
                <a:latin typeface="Arial" panose="020B0604020202020204" pitchFamily="34" charset="0"/>
              </a:rPr>
              <a:t>Основа </a:t>
            </a:r>
            <a:r>
              <a:rPr lang="ru-RU" altLang="ru-RU" sz="2800" b="1">
                <a:latin typeface="Arial" panose="020B0604020202020204" pitchFamily="34" charset="0"/>
              </a:rPr>
              <a:t>+ </a:t>
            </a:r>
            <a:r>
              <a:rPr lang="ru-RU" altLang="ru-RU" sz="2800" b="1">
                <a:solidFill>
                  <a:srgbClr val="FF0000"/>
                </a:solidFill>
                <a:latin typeface="Arial" panose="020B0604020202020204" pitchFamily="34" charset="0"/>
              </a:rPr>
              <a:t>кислота</a:t>
            </a:r>
            <a:r>
              <a:rPr lang="ru-RU" altLang="ru-RU" sz="2800" b="1">
                <a:latin typeface="Arial" panose="020B0604020202020204" pitchFamily="34" charset="0"/>
              </a:rPr>
              <a:t> = </a:t>
            </a:r>
            <a:r>
              <a:rPr lang="ru-RU" altLang="ru-RU" sz="2800" b="1">
                <a:solidFill>
                  <a:srgbClr val="00B050"/>
                </a:solidFill>
                <a:latin typeface="Arial" panose="020B0604020202020204" pitchFamily="34" charset="0"/>
              </a:rPr>
              <a:t>сіль</a:t>
            </a:r>
            <a:r>
              <a:rPr lang="ru-RU" altLang="ru-RU" sz="2800" b="1">
                <a:latin typeface="Arial" panose="020B0604020202020204" pitchFamily="34" charset="0"/>
              </a:rPr>
              <a:t> + </a:t>
            </a:r>
            <a:r>
              <a:rPr lang="ru-RU" altLang="ru-RU" sz="2800" b="1">
                <a:solidFill>
                  <a:srgbClr val="00B0F0"/>
                </a:solidFill>
                <a:latin typeface="Arial" panose="020B0604020202020204" pitchFamily="34" charset="0"/>
              </a:rPr>
              <a:t>вода</a:t>
            </a:r>
            <a:endParaRPr lang="ru-RU" altLang="ru-RU" sz="280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1476375" y="3684588"/>
            <a:ext cx="35274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600">
                <a:latin typeface="Arial" panose="020B0604020202020204" pitchFamily="34" charset="0"/>
              </a:rPr>
              <a:t>NaOH +HCl =</a:t>
            </a:r>
            <a:endParaRPr lang="ru-RU" altLang="ru-RU" sz="3600">
              <a:latin typeface="Arial" panose="020B0604020202020204" pitchFamily="34" charset="0"/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684213" y="5194300"/>
            <a:ext cx="748823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200">
                <a:solidFill>
                  <a:srgbClr val="FF0000"/>
                </a:solidFill>
                <a:latin typeface="Arial" panose="020B0604020202020204" pitchFamily="34" charset="0"/>
              </a:rPr>
              <a:t>Напишіть самостійно: </a:t>
            </a:r>
          </a:p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>
                <a:solidFill>
                  <a:srgbClr val="FF0000"/>
                </a:solidFill>
                <a:latin typeface="Arial" panose="020B0604020202020204" pitchFamily="34" charset="0"/>
              </a:rPr>
              <a:t>Ca(OH)2 +HCl =</a:t>
            </a:r>
            <a:endParaRPr lang="ru-RU" altLang="ru-RU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4706938" y="3690938"/>
            <a:ext cx="26654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600">
                <a:latin typeface="Arial" panose="020B0604020202020204" pitchFamily="34" charset="0"/>
              </a:rPr>
              <a:t>NaCl + H</a:t>
            </a:r>
            <a:r>
              <a:rPr lang="en-US" altLang="ru-RU">
                <a:latin typeface="Arial" panose="020B0604020202020204" pitchFamily="34" charset="0"/>
              </a:rPr>
              <a:t>2</a:t>
            </a:r>
            <a:r>
              <a:rPr lang="en-US" altLang="ru-RU" sz="3600">
                <a:latin typeface="Arial" panose="020B0604020202020204" pitchFamily="34" charset="0"/>
              </a:rPr>
              <a:t>O</a:t>
            </a:r>
            <a:endParaRPr lang="ru-RU" altLang="ru-RU" sz="3600">
              <a:latin typeface="Arial" panose="020B0604020202020204" pitchFamily="34" charset="0"/>
            </a:endParaRPr>
          </a:p>
        </p:txBody>
      </p:sp>
      <p:sp>
        <p:nvSpPr>
          <p:cNvPr id="12294" name="Rectangle 2"/>
          <p:cNvSpPr>
            <a:spLocks noChangeArrowheads="1"/>
          </p:cNvSpPr>
          <p:nvPr/>
        </p:nvSpPr>
        <p:spPr bwMode="auto">
          <a:xfrm>
            <a:off x="1025525" y="527050"/>
            <a:ext cx="73628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 b="1" i="1" u="sng">
                <a:solidFill>
                  <a:srgbClr val="FF6600"/>
                </a:solidFill>
                <a:latin typeface="Tahoma" panose="020B0604030504040204" pitchFamily="34" charset="0"/>
              </a:rPr>
              <a:t>Взаємодія лугів з кислотами</a:t>
            </a:r>
            <a:endParaRPr lang="ru-RU" altLang="ru-RU" sz="4000" b="1">
              <a:solidFill>
                <a:srgbClr val="FF6600"/>
              </a:solidFill>
              <a:latin typeface="Tahoma" panose="020B060403050404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388350" y="6092825"/>
            <a:ext cx="447675" cy="4826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2296" name="Прямоугольник 1"/>
          <p:cNvSpPr>
            <a:spLocks noChangeArrowheads="1"/>
          </p:cNvSpPr>
          <p:nvPr/>
        </p:nvSpPr>
        <p:spPr bwMode="auto">
          <a:xfrm>
            <a:off x="1025525" y="4248150"/>
            <a:ext cx="7362825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2800" b="1" i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Реакція обміну – це реакція у яких дві речовини обмінюються своїми частинами</a:t>
            </a:r>
            <a:r>
              <a:rPr lang="uk-UA" altLang="ru-RU" sz="2800" b="1" i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8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297" name="Прямоугольник 2"/>
          <p:cNvSpPr>
            <a:spLocks noChangeArrowheads="1"/>
          </p:cNvSpPr>
          <p:nvPr/>
        </p:nvSpPr>
        <p:spPr bwMode="auto">
          <a:xfrm>
            <a:off x="927100" y="2357438"/>
            <a:ext cx="7002463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b="1" i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 між кислотою та основою, у результаті якої утворюється сіль та вода, називають реакціями нейтралізації.</a:t>
            </a:r>
            <a:endParaRPr lang="ru-RU" altLang="ru-RU" b="1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  <p:bldP spid="28678" grpId="0"/>
      <p:bldP spid="28679" grpId="0"/>
      <p:bldP spid="286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179388" y="2276475"/>
            <a:ext cx="89646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>
                <a:solidFill>
                  <a:srgbClr val="0070C0"/>
                </a:solidFill>
                <a:latin typeface="Arial" panose="020B0604020202020204" pitchFamily="34" charset="0"/>
              </a:rPr>
              <a:t>основа (луг) </a:t>
            </a:r>
            <a:r>
              <a:rPr lang="ru-RU" altLang="ru-RU" sz="3200" b="1">
                <a:latin typeface="Arial" panose="020B0604020202020204" pitchFamily="34" charset="0"/>
              </a:rPr>
              <a:t>+ </a:t>
            </a:r>
            <a:r>
              <a:rPr lang="ru-RU" altLang="ru-RU" sz="3200" b="1">
                <a:solidFill>
                  <a:srgbClr val="FF0000"/>
                </a:solidFill>
                <a:latin typeface="Arial" panose="020B0604020202020204" pitchFamily="34" charset="0"/>
              </a:rPr>
              <a:t>кислотний оксид </a:t>
            </a:r>
            <a:r>
              <a:rPr lang="ru-RU" altLang="ru-RU" sz="3200" b="1">
                <a:latin typeface="Arial" panose="020B0604020202020204" pitchFamily="34" charset="0"/>
              </a:rPr>
              <a:t>= </a:t>
            </a:r>
            <a:r>
              <a:rPr lang="ru-RU" altLang="ru-RU" sz="3200" b="1">
                <a:solidFill>
                  <a:srgbClr val="00B050"/>
                </a:solidFill>
                <a:latin typeface="Arial" panose="020B0604020202020204" pitchFamily="34" charset="0"/>
              </a:rPr>
              <a:t>сіль</a:t>
            </a:r>
            <a:r>
              <a:rPr lang="ru-RU" altLang="ru-RU" sz="3200" b="1">
                <a:latin typeface="Arial" panose="020B0604020202020204" pitchFamily="34" charset="0"/>
              </a:rPr>
              <a:t> + </a:t>
            </a:r>
            <a:r>
              <a:rPr lang="ru-RU" altLang="ru-RU" sz="3200" b="1">
                <a:solidFill>
                  <a:srgbClr val="00B0F0"/>
                </a:solidFill>
                <a:latin typeface="Arial" panose="020B0604020202020204" pitchFamily="34" charset="0"/>
              </a:rPr>
              <a:t>вода</a:t>
            </a:r>
            <a:endParaRPr lang="ru-RU" altLang="ru-RU" sz="3200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1012825" y="3262313"/>
            <a:ext cx="4032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>
                <a:latin typeface="Arial" panose="020B0604020202020204" pitchFamily="34" charset="0"/>
              </a:rPr>
              <a:t>Са(</a:t>
            </a:r>
            <a:r>
              <a:rPr lang="en-US" altLang="ru-RU" sz="3600">
                <a:latin typeface="Arial" panose="020B0604020202020204" pitchFamily="34" charset="0"/>
              </a:rPr>
              <a:t>OH</a:t>
            </a:r>
            <a:r>
              <a:rPr lang="uk-UA" altLang="ru-RU" sz="3600">
                <a:latin typeface="Arial" panose="020B0604020202020204" pitchFamily="34" charset="0"/>
              </a:rPr>
              <a:t>)</a:t>
            </a:r>
            <a:r>
              <a:rPr lang="uk-UA" altLang="ru-RU">
                <a:latin typeface="Arial" panose="020B0604020202020204" pitchFamily="34" charset="0"/>
              </a:rPr>
              <a:t>2</a:t>
            </a:r>
            <a:r>
              <a:rPr lang="en-US" altLang="ru-RU" sz="3600">
                <a:latin typeface="Arial" panose="020B0604020202020204" pitchFamily="34" charset="0"/>
              </a:rPr>
              <a:t> + </a:t>
            </a:r>
            <a:r>
              <a:rPr lang="uk-UA" altLang="ru-RU" sz="3600">
                <a:latin typeface="Arial" panose="020B0604020202020204" pitchFamily="34" charset="0"/>
              </a:rPr>
              <a:t>С</a:t>
            </a:r>
            <a:r>
              <a:rPr lang="en-US" altLang="ru-RU" sz="3600">
                <a:latin typeface="Arial" panose="020B0604020202020204" pitchFamily="34" charset="0"/>
              </a:rPr>
              <a:t>O</a:t>
            </a:r>
            <a:r>
              <a:rPr lang="uk-UA" altLang="ru-RU">
                <a:latin typeface="Arial" panose="020B0604020202020204" pitchFamily="34" charset="0"/>
              </a:rPr>
              <a:t>2</a:t>
            </a:r>
            <a:r>
              <a:rPr lang="en-US" altLang="ru-RU" sz="3600">
                <a:latin typeface="Arial" panose="020B0604020202020204" pitchFamily="34" charset="0"/>
              </a:rPr>
              <a:t> =</a:t>
            </a:r>
            <a:endParaRPr lang="ru-RU" altLang="ru-RU" sz="3600">
              <a:latin typeface="Arial" panose="020B0604020202020204" pitchFamily="34" charset="0"/>
            </a:endParaRPr>
          </a:p>
        </p:txBody>
      </p:sp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4645025" y="3262313"/>
            <a:ext cx="36718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>
                <a:latin typeface="Arial" panose="020B0604020202020204" pitchFamily="34" charset="0"/>
              </a:rPr>
              <a:t>СаС</a:t>
            </a:r>
            <a:r>
              <a:rPr lang="en-US" altLang="ru-RU" sz="3600">
                <a:latin typeface="Arial" panose="020B0604020202020204" pitchFamily="34" charset="0"/>
              </a:rPr>
              <a:t>O</a:t>
            </a:r>
            <a:r>
              <a:rPr lang="uk-UA" altLang="ru-RU" sz="2800">
                <a:latin typeface="Arial" panose="020B0604020202020204" pitchFamily="34" charset="0"/>
              </a:rPr>
              <a:t>3</a:t>
            </a:r>
            <a:r>
              <a:rPr lang="en-US" altLang="ru-RU" sz="3600">
                <a:latin typeface="Arial" panose="020B0604020202020204" pitchFamily="34" charset="0"/>
              </a:rPr>
              <a:t> + H</a:t>
            </a:r>
            <a:r>
              <a:rPr lang="en-US" altLang="ru-RU" sz="2800">
                <a:latin typeface="Arial" panose="020B0604020202020204" pitchFamily="34" charset="0"/>
              </a:rPr>
              <a:t>2</a:t>
            </a:r>
            <a:r>
              <a:rPr lang="en-US" altLang="ru-RU" sz="3600">
                <a:latin typeface="Arial" panose="020B0604020202020204" pitchFamily="34" charset="0"/>
              </a:rPr>
              <a:t>O</a:t>
            </a:r>
            <a:endParaRPr lang="ru-RU" altLang="ru-RU" sz="3600">
              <a:latin typeface="Arial" panose="020B0604020202020204" pitchFamily="34" charset="0"/>
            </a:endParaRPr>
          </a:p>
        </p:txBody>
      </p:sp>
      <p:sp>
        <p:nvSpPr>
          <p:cNvPr id="13317" name="Rectangle 2"/>
          <p:cNvSpPr>
            <a:spLocks noChangeArrowheads="1"/>
          </p:cNvSpPr>
          <p:nvPr/>
        </p:nvSpPr>
        <p:spPr bwMode="auto">
          <a:xfrm>
            <a:off x="963613" y="549275"/>
            <a:ext cx="73628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 b="1" i="1" u="sng">
                <a:solidFill>
                  <a:srgbClr val="FF6600"/>
                </a:solidFill>
                <a:latin typeface="Tahoma" panose="020B0604030504040204" pitchFamily="34" charset="0"/>
              </a:rPr>
              <a:t>Взаємодія лугів з кислотними оксидами. </a:t>
            </a:r>
            <a:endParaRPr lang="ru-RU" altLang="ru-RU" sz="4000" b="1">
              <a:solidFill>
                <a:srgbClr val="FF6600"/>
              </a:solidFill>
              <a:latin typeface="Tahoma" panose="020B0604030504040204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8388350" y="6092825"/>
            <a:ext cx="447675" cy="4826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3319" name="Прямоугольник 1"/>
          <p:cNvSpPr>
            <a:spLocks noChangeArrowheads="1"/>
          </p:cNvSpPr>
          <p:nvPr/>
        </p:nvSpPr>
        <p:spPr bwMode="auto">
          <a:xfrm>
            <a:off x="2195513" y="4508500"/>
            <a:ext cx="5175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Напишіть самостійно: </a:t>
            </a:r>
          </a:p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40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KOH</a:t>
            </a:r>
            <a:r>
              <a:rPr lang="uk-UA" altLang="ru-RU" sz="40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ru-RU" sz="40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uk-UA" altLang="ru-RU" sz="4000" baseline="-250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altLang="ru-RU" sz="400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endParaRPr lang="ru-RU" altLang="ru-RU" sz="4000">
              <a:solidFill>
                <a:srgbClr val="7030A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7" grpId="0"/>
      <p:bldP spid="307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50825" y="1773238"/>
            <a:ext cx="86423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0070C0"/>
                </a:solidFill>
                <a:latin typeface="Arial" panose="020B0604020202020204" pitchFamily="34" charset="0"/>
              </a:rPr>
              <a:t>основа (луг) </a:t>
            </a:r>
            <a:r>
              <a:rPr lang="ru-RU" altLang="ru-RU" sz="3200" b="1">
                <a:latin typeface="Arial" panose="020B0604020202020204" pitchFamily="34" charset="0"/>
              </a:rPr>
              <a:t>+ </a:t>
            </a:r>
            <a:r>
              <a:rPr lang="ru-RU" altLang="ru-RU" sz="3200" b="1">
                <a:solidFill>
                  <a:srgbClr val="00B050"/>
                </a:solidFill>
                <a:latin typeface="Arial" panose="020B0604020202020204" pitchFamily="34" charset="0"/>
              </a:rPr>
              <a:t>сіль </a:t>
            </a:r>
            <a:r>
              <a:rPr lang="ru-RU" altLang="ru-RU" sz="2000" b="1">
                <a:solidFill>
                  <a:srgbClr val="00B050"/>
                </a:solidFill>
                <a:latin typeface="Arial" panose="020B0604020202020204" pitchFamily="34" charset="0"/>
              </a:rPr>
              <a:t>1</a:t>
            </a:r>
            <a:r>
              <a:rPr lang="ru-RU" altLang="ru-RU" sz="3200" b="1">
                <a:solidFill>
                  <a:srgbClr val="00B050"/>
                </a:solidFill>
                <a:latin typeface="Arial" panose="020B0604020202020204" pitchFamily="34" charset="0"/>
              </a:rPr>
              <a:t> </a:t>
            </a:r>
            <a:r>
              <a:rPr lang="ru-RU" altLang="ru-RU" sz="3200" b="1">
                <a:latin typeface="Arial" panose="020B0604020202020204" pitchFamily="34" charset="0"/>
              </a:rPr>
              <a:t>= </a:t>
            </a:r>
            <a:r>
              <a:rPr lang="ru-RU" altLang="ru-RU" sz="3200" b="1">
                <a:solidFill>
                  <a:srgbClr val="92D050"/>
                </a:solidFill>
                <a:latin typeface="Arial" panose="020B0604020202020204" pitchFamily="34" charset="0"/>
              </a:rPr>
              <a:t>сіль </a:t>
            </a:r>
            <a:r>
              <a:rPr lang="ru-RU" altLang="ru-RU" sz="2000" b="1">
                <a:solidFill>
                  <a:srgbClr val="92D050"/>
                </a:solidFill>
                <a:latin typeface="Arial" panose="020B0604020202020204" pitchFamily="34" charset="0"/>
              </a:rPr>
              <a:t>2</a:t>
            </a:r>
            <a:r>
              <a:rPr lang="ru-RU" altLang="ru-RU" sz="3200" b="1">
                <a:solidFill>
                  <a:srgbClr val="92D050"/>
                </a:solidFill>
                <a:latin typeface="Arial" panose="020B0604020202020204" pitchFamily="34" charset="0"/>
              </a:rPr>
              <a:t> </a:t>
            </a:r>
            <a:r>
              <a:rPr lang="ru-RU" altLang="ru-RU" sz="3200" b="1">
                <a:latin typeface="Arial" panose="020B0604020202020204" pitchFamily="34" charset="0"/>
              </a:rPr>
              <a:t>+ </a:t>
            </a:r>
            <a:r>
              <a:rPr lang="ru-RU" altLang="ru-RU" sz="3200" b="1">
                <a:solidFill>
                  <a:srgbClr val="00B0F0"/>
                </a:solidFill>
                <a:latin typeface="Arial" panose="020B0604020202020204" pitchFamily="34" charset="0"/>
              </a:rPr>
              <a:t>основа (нерозчинна)</a:t>
            </a:r>
            <a:endParaRPr lang="ru-RU" altLang="ru-RU" sz="2000" b="1">
              <a:solidFill>
                <a:srgbClr val="00B0F0"/>
              </a:solidFill>
              <a:latin typeface="Arial" panose="020B0604020202020204" pitchFamily="34" charset="0"/>
            </a:endParaRP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250825" y="3284538"/>
            <a:ext cx="8515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FFC000"/>
                </a:solidFill>
                <a:latin typeface="Arial" panose="020B0604020202020204" pitchFamily="34" charset="0"/>
              </a:rPr>
              <a:t>Реакція можлива, якщо випадає осад </a:t>
            </a:r>
            <a:r>
              <a:rPr lang="ru-RU" altLang="ru-RU" sz="3200" b="1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r>
              <a:rPr lang="ru-RU" altLang="ru-RU" sz="3200" b="1">
                <a:solidFill>
                  <a:srgbClr val="FFC000"/>
                </a:solidFill>
                <a:latin typeface="Arial" panose="020B0604020202020204" pitchFamily="34" charset="0"/>
              </a:rPr>
              <a:t>: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827088" y="4076700"/>
            <a:ext cx="3600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>
                <a:latin typeface="Arial" panose="020B0604020202020204" pitchFamily="34" charset="0"/>
              </a:rPr>
              <a:t>FeSO</a:t>
            </a:r>
            <a:r>
              <a:rPr lang="en-US" altLang="ru-RU" sz="2000">
                <a:latin typeface="Arial" panose="020B0604020202020204" pitchFamily="34" charset="0"/>
              </a:rPr>
              <a:t>4</a:t>
            </a:r>
            <a:r>
              <a:rPr lang="en-US" altLang="ru-RU" sz="3200">
                <a:latin typeface="Arial" panose="020B0604020202020204" pitchFamily="34" charset="0"/>
              </a:rPr>
              <a:t> + NaOH =</a:t>
            </a:r>
            <a:endParaRPr lang="ru-RU" altLang="ru-RU" sz="3200">
              <a:latin typeface="Arial" panose="020B0604020202020204" pitchFamily="34" charset="0"/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4067175" y="4076700"/>
            <a:ext cx="4608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>
                <a:latin typeface="Arial" panose="020B0604020202020204" pitchFamily="34" charset="0"/>
              </a:rPr>
              <a:t>Fe(OH)</a:t>
            </a:r>
            <a:r>
              <a:rPr lang="en-US" altLang="ru-RU" sz="3200" baseline="-25000">
                <a:latin typeface="Arial" panose="020B0604020202020204" pitchFamily="34" charset="0"/>
              </a:rPr>
              <a:t>2</a:t>
            </a:r>
            <a:r>
              <a:rPr lang="en-US" altLang="ru-RU" sz="3200">
                <a:latin typeface="Arial" panose="020B0604020202020204" pitchFamily="34" charset="0"/>
                <a:cs typeface="Arial" panose="020B0604020202020204" pitchFamily="34" charset="0"/>
              </a:rPr>
              <a:t>↓ + K</a:t>
            </a:r>
            <a:r>
              <a:rPr lang="en-US" altLang="ru-RU" sz="3200" baseline="-2500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ru-RU" sz="3200"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altLang="ru-RU" sz="3200" baseline="-2500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14342" name="Rectangle 2"/>
          <p:cNvSpPr>
            <a:spLocks noChangeArrowheads="1"/>
          </p:cNvSpPr>
          <p:nvPr/>
        </p:nvSpPr>
        <p:spPr bwMode="auto">
          <a:xfrm>
            <a:off x="1042988" y="588963"/>
            <a:ext cx="73628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400" b="1" i="1" u="sng">
                <a:solidFill>
                  <a:srgbClr val="FF6600"/>
                </a:solidFill>
                <a:latin typeface="Tahoma" panose="020B0604030504040204" pitchFamily="34" charset="0"/>
              </a:rPr>
              <a:t>Взаємодія лугів із солями</a:t>
            </a:r>
            <a:endParaRPr lang="ru-RU" altLang="ru-RU" sz="4400" b="1">
              <a:solidFill>
                <a:srgbClr val="FF6600"/>
              </a:solidFill>
              <a:latin typeface="Tahoma" panose="020B0604030504040204" pitchFamily="34" charset="0"/>
            </a:endParaRP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92163" y="4868863"/>
            <a:ext cx="7270750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2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altLang="ru-RU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Напишіть самостійно:</a:t>
            </a:r>
          </a:p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r>
              <a:rPr lang="en-US" altLang="ru-RU" sz="3200" baseline="-250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ru-RU" sz="36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ru-RU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</a:t>
            </a:r>
            <a:r>
              <a:rPr lang="en-US" altLang="ru-RU" sz="3200" baseline="-250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altLang="ru-RU" sz="32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altLang="ru-RU" sz="3200" baseline="-250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altLang="ru-RU" sz="3200">
                <a:solidFill>
                  <a:srgbClr val="FF0000"/>
                </a:solidFill>
                <a:latin typeface="Arial" panose="020B0604020202020204" pitchFamily="34" charset="0"/>
              </a:rPr>
              <a:t>+ NaOH =</a:t>
            </a:r>
            <a:endParaRPr lang="ru-RU" altLang="ru-RU" sz="32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  <p:bldP spid="31750" grpId="0"/>
      <p:bldP spid="3175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403350" y="765175"/>
            <a:ext cx="73628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i="1" u="sng">
                <a:solidFill>
                  <a:srgbClr val="FF6600"/>
                </a:solidFill>
                <a:latin typeface="Tahoma" panose="020B0604030504040204" pitchFamily="34" charset="0"/>
              </a:rPr>
              <a:t>Розкладання нерозчинних основ у процесі нагрівання.</a:t>
            </a:r>
            <a:endParaRPr lang="ru-RU" altLang="ru-RU" sz="3600" b="1">
              <a:solidFill>
                <a:srgbClr val="FF6600"/>
              </a:solidFill>
              <a:latin typeface="Tahoma" panose="020B060403050404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8388350" y="6092825"/>
            <a:ext cx="447675" cy="4826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10" name="Text Box 23"/>
          <p:cNvSpPr txBox="1">
            <a:spLocks noChangeArrowheads="1"/>
          </p:cNvSpPr>
          <p:nvPr/>
        </p:nvSpPr>
        <p:spPr bwMode="auto">
          <a:xfrm>
            <a:off x="611188" y="2274888"/>
            <a:ext cx="2376487" cy="5778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latin typeface="Arial" panose="020B0604020202020204" pitchFamily="34" charset="0"/>
              </a:rPr>
              <a:t> </a:t>
            </a:r>
            <a:r>
              <a:rPr lang="ru-RU" altLang="ru-RU" sz="3200" b="1">
                <a:solidFill>
                  <a:srgbClr val="0070C0"/>
                </a:solidFill>
                <a:latin typeface="Arial" panose="020B0604020202020204" pitchFamily="34" charset="0"/>
              </a:rPr>
              <a:t>Основа </a:t>
            </a:r>
            <a:r>
              <a:rPr lang="uk-UA" altLang="ru-RU" sz="3200">
                <a:solidFill>
                  <a:srgbClr val="0070C0"/>
                </a:solidFill>
                <a:latin typeface="Tahoma" panose="020B0604030504040204" pitchFamily="34" charset="0"/>
              </a:rPr>
              <a:t>→</a:t>
            </a:r>
            <a:endParaRPr lang="ru-RU" altLang="ru-RU" sz="3200">
              <a:solidFill>
                <a:srgbClr val="0070C0"/>
              </a:solidFill>
              <a:latin typeface="Tahoma" panose="020B0604030504040204" pitchFamily="34" charset="0"/>
            </a:endParaRPr>
          </a:p>
        </p:txBody>
      </p:sp>
      <p:sp>
        <p:nvSpPr>
          <p:cNvPr id="12" name="Text Box 36"/>
          <p:cNvSpPr txBox="1">
            <a:spLocks noChangeArrowheads="1"/>
          </p:cNvSpPr>
          <p:nvPr/>
        </p:nvSpPr>
        <p:spPr bwMode="auto">
          <a:xfrm>
            <a:off x="6084888" y="2305050"/>
            <a:ext cx="14398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>
                <a:solidFill>
                  <a:srgbClr val="00B050"/>
                </a:solidFill>
                <a:latin typeface="Arial" panose="020B0604020202020204" pitchFamily="34" charset="0"/>
              </a:rPr>
              <a:t>Н</a:t>
            </a:r>
            <a:r>
              <a:rPr lang="ru-RU" altLang="ru-RU">
                <a:solidFill>
                  <a:srgbClr val="00B050"/>
                </a:solidFill>
                <a:latin typeface="Arial" panose="020B0604020202020204" pitchFamily="34" charset="0"/>
              </a:rPr>
              <a:t>2</a:t>
            </a:r>
            <a:r>
              <a:rPr lang="ru-RU" altLang="ru-RU" sz="3600">
                <a:solidFill>
                  <a:srgbClr val="00B050"/>
                </a:solidFill>
                <a:latin typeface="Arial" panose="020B0604020202020204" pitchFamily="34" charset="0"/>
              </a:rPr>
              <a:t>О</a:t>
            </a:r>
          </a:p>
        </p:txBody>
      </p:sp>
      <p:sp>
        <p:nvSpPr>
          <p:cNvPr id="13" name="Text Box 34"/>
          <p:cNvSpPr txBox="1">
            <a:spLocks noChangeArrowheads="1"/>
          </p:cNvSpPr>
          <p:nvPr/>
        </p:nvSpPr>
        <p:spPr bwMode="auto">
          <a:xfrm>
            <a:off x="5430838" y="2416175"/>
            <a:ext cx="647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latin typeface="Arial" panose="020B0604020202020204" pitchFamily="34" charset="0"/>
              </a:rPr>
              <a:t>+</a:t>
            </a:r>
          </a:p>
        </p:txBody>
      </p:sp>
      <p:sp>
        <p:nvSpPr>
          <p:cNvPr id="14" name="Text Box 36"/>
          <p:cNvSpPr txBox="1">
            <a:spLocks noChangeArrowheads="1"/>
          </p:cNvSpPr>
          <p:nvPr/>
        </p:nvSpPr>
        <p:spPr bwMode="auto">
          <a:xfrm>
            <a:off x="2843213" y="1952625"/>
            <a:ext cx="244792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>
                <a:solidFill>
                  <a:srgbClr val="FF0000"/>
                </a:solidFill>
                <a:latin typeface="Arial" panose="020B0604020202020204" pitchFamily="34" charset="0"/>
              </a:rPr>
              <a:t>Оксид металічного елемента </a:t>
            </a:r>
          </a:p>
        </p:txBody>
      </p:sp>
      <p:pic>
        <p:nvPicPr>
          <p:cNvPr id="15369" name="Рисунок 237" descr="http://subject.com.ua/lesson/chemistry/8klas/8klas.files/image01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619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Rectangle 19"/>
          <p:cNvSpPr>
            <a:spLocks noChangeArrowheads="1"/>
          </p:cNvSpPr>
          <p:nvPr/>
        </p:nvSpPr>
        <p:spPr bwMode="auto">
          <a:xfrm>
            <a:off x="1066800" y="3536950"/>
            <a:ext cx="24257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Cа(OH)</a:t>
            </a:r>
            <a:r>
              <a:rPr lang="uk-UA" altLang="ru-RU" sz="4000" baseline="-3000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altLang="ru-RU" sz="400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altLang="ru-RU" sz="4000">
              <a:latin typeface="Tahoma" panose="020B0604030504040204" pitchFamily="34" charset="0"/>
            </a:endParaRPr>
          </a:p>
        </p:txBody>
      </p:sp>
      <p:pic>
        <p:nvPicPr>
          <p:cNvPr id="15371" name="Рисунок 237" descr="http://subject.com.ua/lesson/chemistry/8klas/8klas.files/image01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161925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2" name="Rectangle 20"/>
          <p:cNvSpPr>
            <a:spLocks noChangeArrowheads="1"/>
          </p:cNvSpPr>
          <p:nvPr/>
        </p:nvSpPr>
        <p:spPr bwMode="auto">
          <a:xfrm>
            <a:off x="4111625" y="3556000"/>
            <a:ext cx="2360613" cy="7080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СаO + Н</a:t>
            </a:r>
            <a:r>
              <a:rPr lang="uk-UA" altLang="ru-RU" sz="4000" baseline="-3000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altLang="ru-RU" sz="400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O</a:t>
            </a:r>
            <a:endParaRPr lang="uk-UA" altLang="ru-RU" sz="4000">
              <a:latin typeface="Tahoma" panose="020B0604030504040204" pitchFamily="34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3276600" y="3907270"/>
            <a:ext cx="790575" cy="15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5" name="Прямоугольник 17"/>
          <p:cNvSpPr>
            <a:spLocks noChangeArrowheads="1"/>
          </p:cNvSpPr>
          <p:nvPr/>
        </p:nvSpPr>
        <p:spPr bwMode="auto">
          <a:xfrm>
            <a:off x="2232819" y="4725194"/>
            <a:ext cx="4572000" cy="136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самостійно: </a:t>
            </a:r>
          </a:p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altLang="ru-RU" sz="3600" baseline="-25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altLang="ru-RU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altLang="ru-RU" sz="36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5268913" y="5824538"/>
            <a:ext cx="9715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3451521" y="3536950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492212" y="5489982"/>
            <a:ext cx="264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2" grpId="0" autoUpdateAnimBg="0"/>
      <p:bldP spid="13" grpId="0" autoUpdateAnimBg="0"/>
      <p:bldP spid="1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900113" y="765175"/>
            <a:ext cx="7272337" cy="525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rgbClr val="1287C3"/>
              </a:buClr>
              <a:buSzPct val="145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4000" b="1" i="1" u="sng" dirty="0">
                <a:solidFill>
                  <a:srgbClr val="FFC00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Висновок 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якими властивостями основ ми познайомилися на цьому </a:t>
            </a:r>
            <a:r>
              <a:rPr lang="uk-UA" altLang="ru-RU" sz="3600" b="1" i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uk-UA" altLang="ru-RU" sz="3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</a:p>
          <a:p>
            <a:pPr algn="just" eaLnBrk="1" hangingPunct="1">
              <a:lnSpc>
                <a:spcPct val="11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uk-UA" alt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</a:t>
            </a:r>
            <a:endParaRPr lang="ru-RU" altLang="ru-RU" sz="36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2996952"/>
            <a:ext cx="4307592" cy="331806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827088" y="260350"/>
            <a:ext cx="7793037" cy="1462088"/>
          </a:xfrm>
        </p:spPr>
        <p:txBody>
          <a:bodyPr/>
          <a:lstStyle/>
          <a:p>
            <a:pPr eaLnBrk="1" hangingPunct="1"/>
            <a:r>
              <a:rPr lang="uk-UA" altLang="ru-RU" b="1" smtClean="0">
                <a:ln>
                  <a:noFill/>
                </a:ln>
                <a:solidFill>
                  <a:srgbClr val="333399"/>
                </a:solidFill>
              </a:rPr>
              <a:t>Закріплення</a:t>
            </a:r>
            <a:r>
              <a:rPr lang="uk-UA" altLang="ru-RU" b="1" smtClean="0">
                <a:ln>
                  <a:noFill/>
                </a:ln>
              </a:rPr>
              <a:t> </a:t>
            </a:r>
            <a:r>
              <a:rPr lang="uk-UA" altLang="ru-RU" b="1" smtClean="0">
                <a:ln>
                  <a:noFill/>
                </a:ln>
                <a:solidFill>
                  <a:srgbClr val="333399"/>
                </a:solidFill>
              </a:rPr>
              <a:t>вивченого матеріалу</a:t>
            </a:r>
            <a:endParaRPr lang="ru-RU" altLang="ru-RU" smtClean="0">
              <a:ln>
                <a:noFill/>
              </a:ln>
              <a:solidFill>
                <a:srgbClr val="3333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650" y="2060575"/>
            <a:ext cx="7772400" cy="439261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None/>
              <a:defRPr/>
            </a:pPr>
            <a:r>
              <a:rPr lang="uk-UA" b="1" i="1" u="sng" dirty="0">
                <a:solidFill>
                  <a:srgbClr val="FF0000"/>
                </a:solidFill>
              </a:rPr>
              <a:t>Керована практика, робота в </a:t>
            </a:r>
            <a:r>
              <a:rPr lang="uk-UA" b="1" i="1" u="sng" dirty="0" smtClean="0">
                <a:solidFill>
                  <a:srgbClr val="FF0000"/>
                </a:solidFill>
              </a:rPr>
              <a:t>парах</a:t>
            </a:r>
            <a:endParaRPr lang="ru-RU" b="1" dirty="0">
              <a:solidFill>
                <a:srgbClr val="FF0000"/>
              </a:solidFill>
            </a:endParaRP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dirty="0"/>
              <a:t>Знайти відповідні закінчення </a:t>
            </a:r>
            <a:r>
              <a:rPr lang="uk-UA" dirty="0" smtClean="0"/>
              <a:t>реакцій</a:t>
            </a:r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dirty="0" smtClean="0"/>
              <a:t>Установити відповідність між вихідними речовинами та продуктами реакцій.</a:t>
            </a:r>
            <a:endParaRPr lang="ru-RU" dirty="0" smtClean="0"/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r>
              <a:rPr lang="uk-UA" dirty="0" smtClean="0"/>
              <a:t>Установити </a:t>
            </a:r>
            <a:r>
              <a:rPr lang="uk-UA" dirty="0"/>
              <a:t>відповідність між індикаторами і його кольором у </a:t>
            </a:r>
            <a:r>
              <a:rPr lang="uk-UA" dirty="0" smtClean="0"/>
              <a:t>лугах </a:t>
            </a:r>
            <a:r>
              <a:rPr lang="uk-UA" i="1" dirty="0" smtClean="0"/>
              <a:t>(робота з картками)</a:t>
            </a:r>
            <a:endParaRPr lang="ru-RU" i="1" dirty="0" smtClean="0"/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ru-RU" dirty="0"/>
          </a:p>
          <a:p>
            <a:pPr eaLnBrk="1" fontAlgn="auto" hangingPunct="1">
              <a:buClr>
                <a:schemeClr val="accent1">
                  <a:lumMod val="75000"/>
                </a:schemeClr>
              </a:buClr>
              <a:buFont typeface="Arial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76" y="1248316"/>
            <a:ext cx="8073924" cy="5597356"/>
          </a:xfrm>
          <a:prstGeom prst="rect">
            <a:avLst/>
          </a:prstGeom>
        </p:spPr>
      </p:pic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549275"/>
            <a:ext cx="5597525" cy="6953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altLang="ru-RU" b="1" smtClean="0"/>
              <a:t>Домашнє завдання</a:t>
            </a:r>
            <a:r>
              <a:rPr lang="uk-UA" altLang="ru-RU" smtClean="0"/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060204" y="1262685"/>
            <a:ext cx="7765553" cy="1727200"/>
          </a:xfrm>
        </p:spPr>
        <p:txBody>
          <a:bodyPr/>
          <a:lstStyle/>
          <a:p>
            <a:pPr eaLnBrk="1" hangingPunct="1"/>
            <a:r>
              <a:rPr lang="uk-UA" altLang="ru-RU" sz="3600" dirty="0" smtClean="0"/>
              <a:t>Опрацювати параграф 33. </a:t>
            </a:r>
          </a:p>
          <a:p>
            <a:pPr eaLnBrk="1" hangingPunct="1"/>
            <a:r>
              <a:rPr lang="uk-UA" altLang="ru-RU" sz="3600" dirty="0" smtClean="0"/>
              <a:t>ст. 180  №№  3, 8. </a:t>
            </a:r>
            <a:endParaRPr lang="ru-RU" altLang="ru-RU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501</TotalTime>
  <Words>409</Words>
  <Application>Microsoft Office PowerPoint</Application>
  <PresentationFormat>Экран (4:3)</PresentationFormat>
  <Paragraphs>72</Paragraphs>
  <Slides>12</Slides>
  <Notes>0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Corbel</vt:lpstr>
      <vt:lpstr>Tahoma</vt:lpstr>
      <vt:lpstr>Times New Roman</vt:lpstr>
      <vt:lpstr>Wingdings</vt:lpstr>
      <vt:lpstr>Параллакс</vt:lpstr>
      <vt:lpstr>Презентация PowerPoint</vt:lpstr>
      <vt:lpstr>Мотивація навчальної діяльності</vt:lpstr>
      <vt:lpstr>    Тема уроку  Хімічні властивості  лугів та основ</vt:lpstr>
      <vt:lpstr>Вивчення нового матеріалу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Закріплення вивченого матеріалу</vt:lpstr>
      <vt:lpstr>Домашнє завдання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до уроку  Хімічні властивості кислот</dc:title>
  <dc:creator>Танюритка</dc:creator>
  <cp:lastModifiedBy>Пользователь Windows</cp:lastModifiedBy>
  <cp:revision>72</cp:revision>
  <dcterms:created xsi:type="dcterms:W3CDTF">2013-10-30T14:08:44Z</dcterms:created>
  <dcterms:modified xsi:type="dcterms:W3CDTF">2020-03-25T12:26:10Z</dcterms:modified>
</cp:coreProperties>
</file>