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63" r:id="rId3"/>
    <p:sldId id="262" r:id="rId4"/>
    <p:sldId id="264" r:id="rId5"/>
    <p:sldId id="265" r:id="rId6"/>
    <p:sldId id="266" r:id="rId7"/>
    <p:sldId id="267" r:id="rId8"/>
    <p:sldId id="268" r:id="rId9"/>
    <p:sldId id="269" r:id="rId10"/>
    <p:sldId id="270" r:id="rId11"/>
  </p:sldIdLst>
  <p:sldSz cx="9144000" cy="6858000" type="screen4x3"/>
  <p:notesSz cx="6858000" cy="9144000"/>
  <p:custDataLst>
    <p:tags r:id="rId1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666699"/>
    <a:srgbClr val="04374A"/>
    <a:srgbClr val="E590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 autoAdjust="0"/>
    <p:restoredTop sz="84583" autoAdjust="0"/>
  </p:normalViewPr>
  <p:slideViewPr>
    <p:cSldViewPr>
      <p:cViewPr varScale="1">
        <p:scale>
          <a:sx n="73" d="100"/>
          <a:sy n="73" d="100"/>
        </p:scale>
        <p:origin x="1332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49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7664" y="2179846"/>
            <a:ext cx="4248472" cy="1897225"/>
          </a:xfrm>
        </p:spPr>
        <p:txBody>
          <a:bodyPr/>
          <a:lstStyle>
            <a:lvl1pPr>
              <a:defRPr b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51520" y="45855"/>
            <a:ext cx="8640960" cy="1006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9" name="Текст 2"/>
          <p:cNvSpPr>
            <a:spLocks noGrp="1"/>
          </p:cNvSpPr>
          <p:nvPr>
            <p:ph idx="1"/>
          </p:nvPr>
        </p:nvSpPr>
        <p:spPr>
          <a:xfrm>
            <a:off x="683568" y="1196752"/>
            <a:ext cx="5832648" cy="4536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75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75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75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75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799" y="4406900"/>
            <a:ext cx="57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1799" y="2906713"/>
            <a:ext cx="572291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4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2060848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071389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4176464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0" y="2556594"/>
            <a:ext cx="4176464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934294"/>
            <a:ext cx="4248472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6" y="2574056"/>
            <a:ext cx="4248472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375310" y="6410896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154184" y="6356350"/>
            <a:ext cx="164959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471310" y="6356350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5855"/>
            <a:ext cx="8640960" cy="1006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1196752"/>
            <a:ext cx="5832648" cy="4536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2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q-g0bW1cMMY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HNPz4-ylFa0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eMv6DApNgD8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2179846"/>
            <a:ext cx="5760640" cy="2401282"/>
          </a:xfrm>
        </p:spPr>
        <p:txBody>
          <a:bodyPr>
            <a:normAutofit fontScale="90000"/>
          </a:bodyPr>
          <a:lstStyle/>
          <a:p>
            <a:r>
              <a:rPr lang="uk-UA" dirty="0"/>
              <a:t>Х</a:t>
            </a:r>
            <a:r>
              <a:rPr lang="ru-RU" dirty="0" err="1"/>
              <a:t>імічні</a:t>
            </a:r>
            <a:r>
              <a:rPr lang="ru-RU" dirty="0"/>
              <a:t> </a:t>
            </a:r>
            <a:r>
              <a:rPr lang="ru-RU" dirty="0" err="1"/>
              <a:t>властивості</a:t>
            </a:r>
            <a:r>
              <a:rPr lang="ru-RU" dirty="0"/>
              <a:t> </a:t>
            </a:r>
            <a:r>
              <a:rPr lang="ru-RU" dirty="0" err="1"/>
              <a:t>середніх</a:t>
            </a:r>
            <a:r>
              <a:rPr lang="ru-RU" dirty="0"/>
              <a:t> солей: </a:t>
            </a:r>
            <a:br>
              <a:rPr lang="ru-RU" dirty="0"/>
            </a:br>
            <a:r>
              <a:rPr lang="ru-RU" dirty="0" err="1"/>
              <a:t>взаємодія</a:t>
            </a:r>
            <a:r>
              <a:rPr lang="ru-RU" dirty="0"/>
              <a:t> з </a:t>
            </a:r>
            <a:r>
              <a:rPr lang="ru-RU" dirty="0" err="1"/>
              <a:t>металами</a:t>
            </a:r>
            <a:r>
              <a:rPr lang="ru-RU" dirty="0"/>
              <a:t>, кислотами, лугами, солями.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</a:t>
            </a:r>
            <a:r>
              <a:rPr lang="ru-RU" dirty="0"/>
              <a:t>лан уроку:</a:t>
            </a:r>
          </a:p>
        </p:txBody>
      </p:sp>
      <p:sp>
        <p:nvSpPr>
          <p:cNvPr id="24" name="Line 253"/>
          <p:cNvSpPr>
            <a:spLocks noChangeShapeType="1"/>
          </p:cNvSpPr>
          <p:nvPr/>
        </p:nvSpPr>
        <p:spPr bwMode="gray">
          <a:xfrm>
            <a:off x="1508983" y="4730158"/>
            <a:ext cx="4800600" cy="0"/>
          </a:xfrm>
          <a:prstGeom prst="line">
            <a:avLst/>
          </a:prstGeom>
          <a:noFill/>
          <a:ln w="25400">
            <a:solidFill>
              <a:schemeClr val="accent2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25" name="Rectangle 254"/>
          <p:cNvSpPr>
            <a:spLocks noChangeArrowheads="1"/>
          </p:cNvSpPr>
          <p:nvPr/>
        </p:nvSpPr>
        <p:spPr bwMode="gray">
          <a:xfrm rot="3419336">
            <a:off x="1224820" y="4153896"/>
            <a:ext cx="479425" cy="5207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26" name="Text Box 255"/>
          <p:cNvSpPr txBox="1">
            <a:spLocks noChangeArrowheads="1"/>
          </p:cNvSpPr>
          <p:nvPr/>
        </p:nvSpPr>
        <p:spPr bwMode="gray">
          <a:xfrm>
            <a:off x="1280383" y="4196758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4</a:t>
            </a:r>
          </a:p>
        </p:txBody>
      </p:sp>
      <p:sp>
        <p:nvSpPr>
          <p:cNvPr id="27" name="Line 256"/>
          <p:cNvSpPr>
            <a:spLocks noChangeShapeType="1"/>
          </p:cNvSpPr>
          <p:nvPr/>
        </p:nvSpPr>
        <p:spPr bwMode="gray">
          <a:xfrm>
            <a:off x="1508983" y="2215558"/>
            <a:ext cx="4800600" cy="0"/>
          </a:xfrm>
          <a:prstGeom prst="line">
            <a:avLst/>
          </a:prstGeom>
          <a:noFill/>
          <a:ln w="25400">
            <a:solidFill>
              <a:schemeClr val="accent2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28" name="Rectangle 257"/>
          <p:cNvSpPr>
            <a:spLocks noChangeArrowheads="1"/>
          </p:cNvSpPr>
          <p:nvPr/>
        </p:nvSpPr>
        <p:spPr bwMode="gray">
          <a:xfrm rot="3419336">
            <a:off x="1152812" y="1639296"/>
            <a:ext cx="479425" cy="5207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ru-RU">
              <a:solidFill>
                <a:srgbClr val="FF0000"/>
              </a:solidFill>
            </a:endParaRPr>
          </a:p>
        </p:txBody>
      </p:sp>
      <p:sp>
        <p:nvSpPr>
          <p:cNvPr id="29" name="Text Box 258"/>
          <p:cNvSpPr txBox="1">
            <a:spLocks noChangeArrowheads="1"/>
          </p:cNvSpPr>
          <p:nvPr/>
        </p:nvSpPr>
        <p:spPr bwMode="gray">
          <a:xfrm>
            <a:off x="2575783" y="1726608"/>
            <a:ext cx="5455404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uk-UA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П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овторити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хімічні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властивості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 солей.</a:t>
            </a:r>
            <a:endParaRPr lang="en-US" sz="2400" dirty="0">
              <a:solidFill>
                <a:schemeClr val="accent2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30" name="Text Box 259"/>
          <p:cNvSpPr txBox="1">
            <a:spLocks noChangeArrowheads="1"/>
          </p:cNvSpPr>
          <p:nvPr/>
        </p:nvSpPr>
        <p:spPr bwMode="gray">
          <a:xfrm>
            <a:off x="1280383" y="1682158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1</a:t>
            </a:r>
          </a:p>
        </p:txBody>
      </p:sp>
      <p:sp>
        <p:nvSpPr>
          <p:cNvPr id="31" name="Line 260"/>
          <p:cNvSpPr>
            <a:spLocks noChangeShapeType="1"/>
          </p:cNvSpPr>
          <p:nvPr/>
        </p:nvSpPr>
        <p:spPr bwMode="gray">
          <a:xfrm>
            <a:off x="1508983" y="3053758"/>
            <a:ext cx="4800600" cy="0"/>
          </a:xfrm>
          <a:prstGeom prst="line">
            <a:avLst/>
          </a:prstGeom>
          <a:noFill/>
          <a:ln w="25400">
            <a:solidFill>
              <a:schemeClr val="accent2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2" name="Rectangle 261"/>
          <p:cNvSpPr>
            <a:spLocks noChangeArrowheads="1"/>
          </p:cNvSpPr>
          <p:nvPr/>
        </p:nvSpPr>
        <p:spPr bwMode="gray">
          <a:xfrm rot="3419336">
            <a:off x="1224820" y="2477496"/>
            <a:ext cx="479425" cy="52070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33" name="Text Box 262"/>
          <p:cNvSpPr txBox="1">
            <a:spLocks noChangeArrowheads="1"/>
          </p:cNvSpPr>
          <p:nvPr/>
        </p:nvSpPr>
        <p:spPr bwMode="gray">
          <a:xfrm>
            <a:off x="1280383" y="2520358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2</a:t>
            </a:r>
          </a:p>
        </p:txBody>
      </p:sp>
      <p:sp>
        <p:nvSpPr>
          <p:cNvPr id="34" name="Line 263"/>
          <p:cNvSpPr>
            <a:spLocks noChangeShapeType="1"/>
          </p:cNvSpPr>
          <p:nvPr/>
        </p:nvSpPr>
        <p:spPr bwMode="gray">
          <a:xfrm>
            <a:off x="1510571" y="3890371"/>
            <a:ext cx="4799012" cy="1587"/>
          </a:xfrm>
          <a:prstGeom prst="line">
            <a:avLst/>
          </a:prstGeom>
          <a:noFill/>
          <a:ln w="25400">
            <a:solidFill>
              <a:schemeClr val="accent2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5" name="Rectangle 264"/>
          <p:cNvSpPr>
            <a:spLocks noChangeArrowheads="1"/>
          </p:cNvSpPr>
          <p:nvPr/>
        </p:nvSpPr>
        <p:spPr bwMode="gray">
          <a:xfrm rot="3419336">
            <a:off x="1224820" y="3315696"/>
            <a:ext cx="479425" cy="520700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36" name="Text Box 265"/>
          <p:cNvSpPr txBox="1">
            <a:spLocks noChangeArrowheads="1"/>
          </p:cNvSpPr>
          <p:nvPr/>
        </p:nvSpPr>
        <p:spPr bwMode="gray">
          <a:xfrm>
            <a:off x="1280383" y="3358558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rgbClr val="FFFFFF"/>
                </a:solidFill>
                <a:latin typeface="Arial" charset="0"/>
              </a:rPr>
              <a:t>3</a:t>
            </a:r>
          </a:p>
        </p:txBody>
      </p:sp>
      <p:sp>
        <p:nvSpPr>
          <p:cNvPr id="37" name="Line 266"/>
          <p:cNvSpPr>
            <a:spLocks noChangeShapeType="1"/>
          </p:cNvSpPr>
          <p:nvPr/>
        </p:nvSpPr>
        <p:spPr bwMode="gray">
          <a:xfrm>
            <a:off x="1508983" y="5590583"/>
            <a:ext cx="4800600" cy="0"/>
          </a:xfrm>
          <a:prstGeom prst="line">
            <a:avLst/>
          </a:prstGeom>
          <a:noFill/>
          <a:ln w="25400">
            <a:solidFill>
              <a:schemeClr val="accent2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8" name="Rectangle 267"/>
          <p:cNvSpPr>
            <a:spLocks noChangeArrowheads="1"/>
          </p:cNvSpPr>
          <p:nvPr/>
        </p:nvSpPr>
        <p:spPr bwMode="ltGray">
          <a:xfrm rot="3419336">
            <a:off x="1224820" y="5014321"/>
            <a:ext cx="479425" cy="520700"/>
          </a:xfrm>
          <a:prstGeom prst="rect">
            <a:avLst/>
          </a:prstGeom>
          <a:gradFill rotWithShape="1">
            <a:gsLst>
              <a:gs pos="0">
                <a:srgbClr val="990099"/>
              </a:gs>
              <a:gs pos="100000">
                <a:srgbClr val="9900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990099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39" name="Text Box 268"/>
          <p:cNvSpPr txBox="1">
            <a:spLocks noChangeArrowheads="1"/>
          </p:cNvSpPr>
          <p:nvPr/>
        </p:nvSpPr>
        <p:spPr bwMode="gray">
          <a:xfrm>
            <a:off x="1280383" y="5057183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5</a:t>
            </a:r>
          </a:p>
        </p:txBody>
      </p:sp>
      <p:sp>
        <p:nvSpPr>
          <p:cNvPr id="40" name="Text Box 269"/>
          <p:cNvSpPr txBox="1">
            <a:spLocks noChangeArrowheads="1"/>
          </p:cNvSpPr>
          <p:nvPr/>
        </p:nvSpPr>
        <p:spPr bwMode="gray">
          <a:xfrm>
            <a:off x="2575783" y="2588621"/>
            <a:ext cx="4632358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uk-UA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В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иконати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лабораторні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досліди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.</a:t>
            </a:r>
            <a:endParaRPr lang="en-US" sz="2400" dirty="0">
              <a:solidFill>
                <a:schemeClr val="accent2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41" name="Text Box 270"/>
          <p:cNvSpPr txBox="1">
            <a:spLocks noChangeArrowheads="1"/>
          </p:cNvSpPr>
          <p:nvPr/>
        </p:nvSpPr>
        <p:spPr bwMode="gray">
          <a:xfrm>
            <a:off x="2575783" y="3428408"/>
            <a:ext cx="5712141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uk-UA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Р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озвивати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навички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складання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рівнянь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.</a:t>
            </a:r>
            <a:endParaRPr lang="en-US" sz="2400" dirty="0">
              <a:solidFill>
                <a:schemeClr val="accent2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42" name="Text Box 271"/>
          <p:cNvSpPr txBox="1">
            <a:spLocks noChangeArrowheads="1"/>
          </p:cNvSpPr>
          <p:nvPr/>
        </p:nvSpPr>
        <p:spPr bwMode="gray">
          <a:xfrm>
            <a:off x="2575783" y="4269783"/>
            <a:ext cx="4272773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uk-UA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П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овторити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 правила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безпеки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.</a:t>
            </a:r>
            <a:endParaRPr lang="en-US" sz="2400" dirty="0">
              <a:solidFill>
                <a:schemeClr val="accent2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43" name="Text Box 272"/>
          <p:cNvSpPr txBox="1">
            <a:spLocks noChangeArrowheads="1"/>
          </p:cNvSpPr>
          <p:nvPr/>
        </p:nvSpPr>
        <p:spPr bwMode="gray">
          <a:xfrm>
            <a:off x="2575783" y="5120683"/>
            <a:ext cx="524836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uk-UA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Р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озвивати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вміння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робити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висновки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.</a:t>
            </a:r>
            <a:endParaRPr lang="en-US" sz="2400" dirty="0">
              <a:solidFill>
                <a:schemeClr val="accent2">
                  <a:lumMod val="75000"/>
                </a:scheme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02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Хімічні властивості солей: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1196752"/>
                <a:ext cx="7776864" cy="4536504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uk-UA" sz="1800" b="1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1.</a:t>
                </a:r>
                <a:r>
                  <a:rPr lang="uk-UA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взаємодіють </a:t>
                </a:r>
                <a:r>
                  <a:rPr lang="uk-UA" sz="1800" b="1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 металами</a:t>
                </a:r>
                <a:r>
                  <a:rPr lang="uk-UA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(дивись ряд активності металів, </a:t>
                </a:r>
                <a:r>
                  <a:rPr lang="uk-UA" sz="1800" dirty="0" err="1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витискувальний</a:t>
                </a:r>
                <a:r>
                  <a:rPr lang="uk-UA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ряд Бекетова)</a:t>
                </a:r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ru-RU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 </a:t>
                </a:r>
                <a:r>
                  <a:rPr lang="uk-UA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     </a:t>
                </a:r>
                <a:r>
                  <a:rPr lang="en-US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Zn + CuSO</a:t>
                </a:r>
                <a:r>
                  <a:rPr lang="en-US" sz="1800" baseline="-25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4</a:t>
                </a:r>
                <a:r>
                  <a:rPr lang="en-US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= ZnSO</a:t>
                </a:r>
                <a:r>
                  <a:rPr lang="en-US" sz="1800" baseline="-25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4</a:t>
                </a:r>
                <a:r>
                  <a:rPr lang="en-US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180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+ </a:t>
                </a:r>
                <a:r>
                  <a:rPr lang="en-US" sz="1800">
                    <a:solidFill>
                      <a:srgbClr val="00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Cu</a:t>
                </a:r>
                <a:endParaRPr lang="ru-RU" sz="1800" baseline="-250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uk-UA" sz="1800" b="1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2.</a:t>
                </a:r>
                <a:r>
                  <a:rPr lang="uk-UA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взаємодіють </a:t>
                </a:r>
                <a:r>
                  <a:rPr lang="uk-UA" sz="1800" b="1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 розчинними основами – лугами </a:t>
                </a:r>
                <a:r>
                  <a:rPr lang="uk-UA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(якщо утворюється осад)</a:t>
                </a:r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ru-RU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  </a:t>
                </a:r>
                <a:r>
                  <a:rPr lang="uk-UA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    </a:t>
                </a:r>
                <a:r>
                  <a:rPr lang="en-US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FeCl</a:t>
                </a:r>
                <a:r>
                  <a:rPr lang="en-US" sz="1800" baseline="-25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3</a:t>
                </a:r>
                <a:r>
                  <a:rPr lang="en-US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+ 3NaOH = 3NaCl + Fe(OH)</a:t>
                </a:r>
                <a:r>
                  <a:rPr lang="en-US" sz="1800" baseline="-25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3</a:t>
                </a:r>
                <a14:m>
                  <m:oMath xmlns:m="http://schemas.openxmlformats.org/officeDocument/2006/math">
                    <m:r>
                      <a:rPr lang="en-US" sz="1800" i="1" baseline="-2500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↓</m:t>
                    </m:r>
                  </m:oMath>
                </a14:m>
                <a:endParaRPr lang="uk-UA" dirty="0"/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uk-UA" sz="1800" b="1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3.</a:t>
                </a:r>
                <a:r>
                  <a:rPr lang="uk-UA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взаємодіють </a:t>
                </a:r>
                <a:r>
                  <a:rPr lang="uk-UA" sz="1800" b="1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із кислотами </a:t>
                </a:r>
                <a:r>
                  <a:rPr lang="uk-UA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(якщо утворюється осад, кислота сильніша, нелетка)</a:t>
                </a:r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 </a:t>
                </a:r>
                <a:r>
                  <a:rPr lang="uk-UA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     </a:t>
                </a:r>
                <a:r>
                  <a:rPr lang="en-US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Na</a:t>
                </a:r>
                <a:r>
                  <a:rPr lang="en-US" sz="1800" baseline="-25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2</a:t>
                </a:r>
                <a:r>
                  <a:rPr lang="en-US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CO</a:t>
                </a:r>
                <a:r>
                  <a:rPr lang="en-US" sz="1800" baseline="-25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3</a:t>
                </a:r>
                <a:r>
                  <a:rPr lang="en-US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+ 2HCl = 2NaCl + CO</a:t>
                </a:r>
                <a:r>
                  <a:rPr lang="en-US" sz="1800" baseline="-25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US" sz="1800" i="1" baseline="-2500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↑</m:t>
                    </m:r>
                  </m:oMath>
                </a14:m>
                <a:r>
                  <a:rPr lang="en-US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+ H</a:t>
                </a:r>
                <a:r>
                  <a:rPr lang="en-US" sz="1800" baseline="-25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2</a:t>
                </a:r>
                <a:r>
                  <a:rPr lang="en-US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O</a:t>
                </a:r>
                <a:r>
                  <a:rPr lang="uk-UA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;</a:t>
                </a:r>
                <a:r>
                  <a:rPr lang="en-US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    AgNO</a:t>
                </a:r>
                <a:r>
                  <a:rPr lang="en-US" sz="1800" baseline="-25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3</a:t>
                </a:r>
                <a:r>
                  <a:rPr lang="en-US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+ HCl = HNO</a:t>
                </a:r>
                <a:r>
                  <a:rPr lang="en-US" sz="1800" baseline="-25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3</a:t>
                </a:r>
                <a:r>
                  <a:rPr lang="en-US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+ AgCl</a:t>
                </a:r>
                <a14:m>
                  <m:oMath xmlns:m="http://schemas.openxmlformats.org/officeDocument/2006/math">
                    <m:r>
                      <a:rPr lang="en-US" sz="18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↓</m:t>
                    </m:r>
                  </m:oMath>
                </a14:m>
                <a:endParaRPr lang="uk-UA" dirty="0"/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uk-UA" sz="1800" b="1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4.</a:t>
                </a:r>
                <a:r>
                  <a:rPr lang="uk-UA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взаємодіють </a:t>
                </a:r>
                <a:r>
                  <a:rPr lang="uk-UA" sz="1800" b="1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 солями</a:t>
                </a:r>
                <a:r>
                  <a:rPr lang="ru-RU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</a:t>
                </a:r>
                <a:r>
                  <a:rPr lang="uk-UA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утворюється осад)</a:t>
                </a:r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uk-UA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      </a:t>
                </a:r>
                <a:r>
                  <a:rPr lang="en-US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Na</a:t>
                </a:r>
                <a:r>
                  <a:rPr lang="en-US" sz="1800" baseline="-25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2</a:t>
                </a:r>
                <a:r>
                  <a:rPr lang="en-US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CO</a:t>
                </a:r>
                <a:r>
                  <a:rPr lang="en-US" sz="1800" baseline="-25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3</a:t>
                </a:r>
                <a:r>
                  <a:rPr lang="en-US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+ ZnCl</a:t>
                </a:r>
                <a:r>
                  <a:rPr lang="en-US" sz="1800" baseline="-25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2</a:t>
                </a:r>
                <a:r>
                  <a:rPr lang="en-US" sz="1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= 2NaCl + ZnCO</a:t>
                </a:r>
                <a:r>
                  <a:rPr lang="en-US" sz="1800" baseline="-25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3</a:t>
                </a:r>
                <a14:m>
                  <m:oMath xmlns:m="http://schemas.openxmlformats.org/officeDocument/2006/math">
                    <m:r>
                      <a:rPr lang="en-US" sz="18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↓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1196752"/>
                <a:ext cx="7776864" cy="4536504"/>
              </a:xfrm>
              <a:blipFill>
                <a:blip r:embed="rId2"/>
                <a:stretch>
                  <a:fillRect l="-470" t="-672" r="-7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2782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Лабораторний дослід №4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196752"/>
            <a:ext cx="8064896" cy="45365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/>
              <a:t>Тема: Взаємодія металів із солями у водному розчині.</a:t>
            </a:r>
          </a:p>
          <a:p>
            <a:pPr marL="0" indent="0">
              <a:buNone/>
            </a:pPr>
            <a:r>
              <a:rPr lang="uk-UA" dirty="0"/>
              <a:t>Мета: дослідити взаємодію металів із солями у водному розчині.</a:t>
            </a:r>
          </a:p>
          <a:p>
            <a:pPr marL="0" indent="0">
              <a:buNone/>
            </a:pPr>
            <a:r>
              <a:rPr lang="uk-UA" dirty="0"/>
              <a:t>                     Хід роботи:</a:t>
            </a:r>
          </a:p>
          <a:p>
            <a:pPr marL="0" indent="0">
              <a:buNone/>
            </a:pPr>
            <a:r>
              <a:rPr lang="uk-UA" dirty="0"/>
              <a:t>З правилами по ТБ </a:t>
            </a:r>
            <a:r>
              <a:rPr lang="uk-UA" dirty="0" err="1"/>
              <a:t>ознайомлен</a:t>
            </a:r>
            <a:r>
              <a:rPr lang="uk-UA" dirty="0"/>
              <a:t>.</a:t>
            </a:r>
          </a:p>
          <a:p>
            <a:pPr marL="0" indent="0">
              <a:buNone/>
            </a:pPr>
            <a:r>
              <a:rPr lang="uk-UA" dirty="0"/>
              <a:t>         </a:t>
            </a:r>
            <a:r>
              <a:rPr lang="en-US" dirty="0">
                <a:hlinkClick r:id="rId2"/>
              </a:rPr>
              <a:t>https://www.youtube.com/watch?v=q-g0bW1cMMY</a:t>
            </a:r>
            <a:endParaRPr lang="uk-UA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9710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Лабораторний дослід №4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196752"/>
            <a:ext cx="7056784" cy="45365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/>
              <a:t>У пробірку помістіть залізний цвях і </a:t>
            </a:r>
            <a:r>
              <a:rPr lang="uk-UA" dirty="0" err="1"/>
              <a:t>налийте</a:t>
            </a:r>
            <a:r>
              <a:rPr lang="uk-UA" dirty="0"/>
              <a:t> розчин </a:t>
            </a:r>
            <a:r>
              <a:rPr lang="uk-UA" dirty="0" err="1"/>
              <a:t>купрум</a:t>
            </a:r>
            <a:r>
              <a:rPr lang="uk-UA" dirty="0"/>
              <a:t> (ІІ) сульфату.</a:t>
            </a:r>
          </a:p>
          <a:p>
            <a:pPr marL="0" indent="0">
              <a:buNone/>
            </a:pPr>
            <a:r>
              <a:rPr lang="uk-UA" dirty="0"/>
              <a:t>Спостереження: </a:t>
            </a:r>
          </a:p>
          <a:p>
            <a:pPr marL="0" indent="0">
              <a:buNone/>
            </a:pPr>
            <a:r>
              <a:rPr lang="uk-UA" dirty="0"/>
              <a:t>Складіть рівняння реакції. </a:t>
            </a:r>
            <a:r>
              <a:rPr lang="uk-UA" dirty="0" err="1"/>
              <a:t>Візміть</a:t>
            </a:r>
            <a:r>
              <a:rPr lang="uk-UA" dirty="0"/>
              <a:t> до уваги, що один із продуктів – сполука </a:t>
            </a:r>
            <a:r>
              <a:rPr lang="uk-UA" dirty="0" err="1"/>
              <a:t>Феруму</a:t>
            </a:r>
            <a:r>
              <a:rPr lang="uk-UA" dirty="0"/>
              <a:t> (ІІ).</a:t>
            </a:r>
          </a:p>
          <a:p>
            <a:pPr marL="0" indent="0">
              <a:buNone/>
            </a:pPr>
            <a:r>
              <a:rPr lang="uk-UA" dirty="0"/>
              <a:t>Висновок: Чи з усім металами реагують солі в розчині.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0478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Лабораторний дослід №5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196752"/>
            <a:ext cx="8064896" cy="45365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dirty="0"/>
              <a:t>Тема: Взаємодія солей з лугами у водному розчині.</a:t>
            </a:r>
          </a:p>
          <a:p>
            <a:pPr marL="0" indent="0">
              <a:buNone/>
            </a:pPr>
            <a:r>
              <a:rPr lang="uk-UA" dirty="0"/>
              <a:t>Мета: дослідити взаємодію солей з лугами у водному розчині.</a:t>
            </a:r>
          </a:p>
          <a:p>
            <a:pPr marL="0" indent="0">
              <a:buNone/>
            </a:pPr>
            <a:r>
              <a:rPr lang="uk-UA" dirty="0"/>
              <a:t>                     Хід роботи:</a:t>
            </a:r>
          </a:p>
          <a:p>
            <a:pPr marL="0" indent="0">
              <a:buNone/>
            </a:pPr>
            <a:r>
              <a:rPr lang="uk-UA" dirty="0"/>
              <a:t>З правилами по ТБ </a:t>
            </a:r>
            <a:r>
              <a:rPr lang="uk-UA" dirty="0" err="1"/>
              <a:t>ознайомлен</a:t>
            </a:r>
            <a:r>
              <a:rPr lang="uk-UA" dirty="0"/>
              <a:t>.</a:t>
            </a:r>
          </a:p>
          <a:p>
            <a:pPr marL="0" indent="0">
              <a:buNone/>
            </a:pPr>
            <a:r>
              <a:rPr lang="uk-UA" dirty="0"/>
              <a:t>        </a:t>
            </a:r>
            <a:r>
              <a:rPr lang="en-US" dirty="0">
                <a:hlinkClick r:id="rId2"/>
              </a:rPr>
              <a:t>https://www.youtube.com/watch?v=HNPz4-ylFa0</a:t>
            </a:r>
            <a:endParaRPr lang="uk-UA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52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Лабораторний дослід №5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196752"/>
            <a:ext cx="7056784" cy="45365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/>
              <a:t>У пробірку </a:t>
            </a:r>
            <a:r>
              <a:rPr lang="uk-UA" dirty="0" err="1"/>
              <a:t>налийте</a:t>
            </a:r>
            <a:r>
              <a:rPr lang="uk-UA" dirty="0"/>
              <a:t> розчин </a:t>
            </a:r>
            <a:r>
              <a:rPr lang="uk-UA" dirty="0" err="1"/>
              <a:t>купрум</a:t>
            </a:r>
            <a:r>
              <a:rPr lang="uk-UA" dirty="0"/>
              <a:t> (ІІ) сульфату і додайте розчин натрій гідроксиду.</a:t>
            </a:r>
          </a:p>
          <a:p>
            <a:pPr marL="0" indent="0">
              <a:buNone/>
            </a:pPr>
            <a:r>
              <a:rPr lang="uk-UA" dirty="0"/>
              <a:t>Спостереження: </a:t>
            </a:r>
          </a:p>
          <a:p>
            <a:pPr marL="0" indent="0">
              <a:buNone/>
            </a:pPr>
            <a:r>
              <a:rPr lang="uk-UA" dirty="0"/>
              <a:t>Складіть рівняння реакції. 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/>
              <a:t>Висновок: Охарактеризуйте взаємодію солей з лугами у водному розчині.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1763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Лабораторний дослід №6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196752"/>
            <a:ext cx="8064896" cy="45365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/>
              <a:t>Тема: Реакція обміну між солями в розчині.</a:t>
            </a:r>
          </a:p>
          <a:p>
            <a:pPr marL="0" indent="0">
              <a:buNone/>
            </a:pPr>
            <a:r>
              <a:rPr lang="uk-UA" dirty="0"/>
              <a:t>Мета: дослідити реакцію обміну між солями в розчині.</a:t>
            </a:r>
          </a:p>
          <a:p>
            <a:pPr marL="0" indent="0">
              <a:buNone/>
            </a:pPr>
            <a:r>
              <a:rPr lang="uk-UA" dirty="0"/>
              <a:t>                     Хід роботи:</a:t>
            </a:r>
          </a:p>
          <a:p>
            <a:pPr marL="0" indent="0">
              <a:buNone/>
            </a:pPr>
            <a:r>
              <a:rPr lang="uk-UA" dirty="0"/>
              <a:t>З правилами по ТБ </a:t>
            </a:r>
            <a:r>
              <a:rPr lang="uk-UA" dirty="0" err="1"/>
              <a:t>ознайомлен</a:t>
            </a:r>
            <a:r>
              <a:rPr lang="uk-UA" dirty="0"/>
              <a:t>.</a:t>
            </a:r>
          </a:p>
          <a:p>
            <a:pPr marL="0" indent="0">
              <a:buNone/>
            </a:pPr>
            <a:r>
              <a:rPr lang="uk-UA" dirty="0"/>
              <a:t>        </a:t>
            </a:r>
            <a:r>
              <a:rPr lang="en-US" dirty="0">
                <a:hlinkClick r:id="rId2"/>
              </a:rPr>
              <a:t>https://www.youtube.com/watch?v=eMv6DApNgD8</a:t>
            </a:r>
            <a:endParaRPr lang="uk-UA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083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Лабораторний дослід №6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196752"/>
            <a:ext cx="7056784" cy="45365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/>
              <a:t>У пробірку </a:t>
            </a:r>
            <a:r>
              <a:rPr lang="uk-UA" dirty="0" err="1"/>
              <a:t>налийте</a:t>
            </a:r>
            <a:r>
              <a:rPr lang="uk-UA" dirty="0"/>
              <a:t> розчин натрій карбонату  і додайте розчин кальцій хлориду.</a:t>
            </a:r>
          </a:p>
          <a:p>
            <a:pPr marL="0" indent="0">
              <a:buNone/>
            </a:pPr>
            <a:r>
              <a:rPr lang="uk-UA" dirty="0"/>
              <a:t>Спостереження: </a:t>
            </a:r>
          </a:p>
          <a:p>
            <a:pPr marL="0" indent="0">
              <a:buNone/>
            </a:pPr>
            <a:r>
              <a:rPr lang="uk-UA" dirty="0"/>
              <a:t>Складіть рівняння реакції. 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/>
              <a:t>Висновок: Охарактеризуйте взаємодію солей між собою в розчині.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1118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/>
              <a:t>Домашне</a:t>
            </a:r>
            <a:r>
              <a:rPr lang="uk-UA" dirty="0"/>
              <a:t> завдання: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196752"/>
            <a:ext cx="7056784" cy="45365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/>
              <a:t>Опрацювати §32</a:t>
            </a:r>
          </a:p>
          <a:p>
            <a:pPr marL="0" indent="0">
              <a:buNone/>
            </a:pPr>
            <a:r>
              <a:rPr lang="uk-UA"/>
              <a:t>Виконати письмово №5 с.122.</a:t>
            </a:r>
            <a:endParaRPr lang="uk-UA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3583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b836e558d2854e2c40a093dcbe2554b4b4d7cd14"/>
</p:tagLst>
</file>

<file path=ppt/theme/theme1.xml><?xml version="1.0" encoding="utf-8"?>
<a:theme xmlns:a="http://schemas.openxmlformats.org/drawingml/2006/main" name="Тема Office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2180</TotalTime>
  <Words>437</Words>
  <Application>Microsoft Office PowerPoint</Application>
  <PresentationFormat>Экран (4:3)</PresentationFormat>
  <Paragraphs>60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Cambria Math</vt:lpstr>
      <vt:lpstr>Times New Roman</vt:lpstr>
      <vt:lpstr>Тема Office</vt:lpstr>
      <vt:lpstr>Хімічні властивості середніх солей:  взаємодія з металами, кислотами, лугами, солями.</vt:lpstr>
      <vt:lpstr>План уроку:</vt:lpstr>
      <vt:lpstr>Хімічні властивості солей:</vt:lpstr>
      <vt:lpstr>Лабораторний дослід №4</vt:lpstr>
      <vt:lpstr>Лабораторний дослід №4</vt:lpstr>
      <vt:lpstr>Лабораторний дослід №5</vt:lpstr>
      <vt:lpstr>Лабораторний дослід №5</vt:lpstr>
      <vt:lpstr>Лабораторний дослід №6</vt:lpstr>
      <vt:lpstr>Лабораторний дослід №6</vt:lpstr>
      <vt:lpstr>Домашне завдання: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Фон из разноцветных треугольников</dc:title>
  <dc:creator>obstinate</dc:creator>
  <dc:description>Шаблон презентации с сайта https://presentation-creation.ru/</dc:description>
  <cp:lastModifiedBy>VALKYRIA</cp:lastModifiedBy>
  <cp:revision>875</cp:revision>
  <dcterms:created xsi:type="dcterms:W3CDTF">2018-02-25T09:09:03Z</dcterms:created>
  <dcterms:modified xsi:type="dcterms:W3CDTF">2022-04-05T13:16:43Z</dcterms:modified>
</cp:coreProperties>
</file>