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6" r:id="rId4"/>
    <p:sldId id="258" r:id="rId5"/>
    <p:sldId id="259" r:id="rId6"/>
    <p:sldId id="260" r:id="rId7"/>
    <p:sldId id="265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4B500-185A-4A6E-9C44-F99CE7C22F78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206947-B2C7-4CB4-9BC3-7121503C09C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1980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06947-B2C7-4CB4-9BC3-7121503C09C4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7354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1764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4122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3363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248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2827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4030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2885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2624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4858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7469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8187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15A21915-811C-4B19-8F5E-5823CA7A47B3}" type="datetimeFigureOut">
              <a:rPr lang="uk-UA" smtClean="0"/>
              <a:t>13.01.2023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20C17E9A-821A-47B0-87E6-ECDB751FEF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567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apps.org/display?v=p6t66oz1323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iyklas.com.ua/p/himija/7-klas/kisen-39364/rozv-iazuvannia-zadach-i-vprav-na-viznachennia-masovoyi-chastki-elementa-39835/re-4a9369ec-64e1-4ffb-af7b-652c6835d1e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D5932D-C209-402E-AB89-3BD8CC739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755452"/>
            <a:ext cx="10363200" cy="3347095"/>
          </a:xfrm>
        </p:spPr>
        <p:txBody>
          <a:bodyPr/>
          <a:lstStyle/>
          <a:p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Масова</a:t>
            </a:r>
            <a:r>
              <a:rPr lang="ru-RU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частка</a:t>
            </a:r>
            <a:r>
              <a:rPr lang="ru-RU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</a:t>
            </a:r>
            <a:r>
              <a:rPr lang="ru-RU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складній</a:t>
            </a:r>
            <a:r>
              <a:rPr lang="ru-RU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речовині</a:t>
            </a:r>
            <a:r>
              <a:rPr lang="ru-RU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endParaRPr lang="uk-UA" sz="6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3EF344E-64DE-4FF6-9DB9-68EB9AF917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39992" y="5696175"/>
            <a:ext cx="5152008" cy="605161"/>
          </a:xfrm>
        </p:spPr>
        <p:txBody>
          <a:bodyPr/>
          <a:lstStyle/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Стрельченко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F9940C-057F-4F22-9051-6ACB0EB26CE8}"/>
              </a:ext>
            </a:extLst>
          </p:cNvPr>
          <p:cNvSpPr txBox="1"/>
          <p:nvPr/>
        </p:nvSpPr>
        <p:spPr>
          <a:xfrm>
            <a:off x="97655" y="577049"/>
            <a:ext cx="2526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E21813-E630-4366-B4C0-8D892899E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3" y="4457301"/>
            <a:ext cx="2358500" cy="176150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FF1685-E2A9-473C-95E5-BABF144D77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0158" y="229571"/>
            <a:ext cx="1424187" cy="142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12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B223AEE-3E7B-4435-B5E4-29877A290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7904"/>
            <a:ext cx="4157709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D50B8801-EB32-4BB3-8BF7-22F071DE5671}"/>
              </a:ext>
            </a:extLst>
          </p:cNvPr>
          <p:cNvSpPr/>
          <p:nvPr/>
        </p:nvSpPr>
        <p:spPr>
          <a:xfrm>
            <a:off x="801949" y="2339266"/>
            <a:ext cx="105881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сформувати поняття про масову частку елемента в складній речовині;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навчитись розраховувати масову частку елемента та масу речовини за масовою часткою елемента</a:t>
            </a:r>
            <a:endParaRPr lang="uk-UA" sz="36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86CF2BE-127B-4139-BC02-65C392D46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8125" y="108746"/>
            <a:ext cx="2483875" cy="223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21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118D3B-A2F4-4578-983D-F8C215367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5486400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знань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50D0D3-29BB-4B49-812A-2337399E4C95}"/>
              </a:ext>
            </a:extLst>
          </p:cNvPr>
          <p:cNvSpPr txBox="1"/>
          <p:nvPr/>
        </p:nvSpPr>
        <p:spPr>
          <a:xfrm>
            <a:off x="510440" y="1544452"/>
            <a:ext cx="111711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Картки завдань:</a:t>
            </a:r>
          </a:p>
          <a:p>
            <a:pPr lvl="0"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№1.Записати хімічну формулу речовини, що складається з двох атомів Натрію, одного атома Карбону та трьох атомів Оксигену.     </a:t>
            </a:r>
          </a:p>
          <a:p>
            <a:pPr lvl="0"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Обчислити відносну молекулярну масу цієї речовини.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№2. Записати хімічну формулу речовини, що складається із двох атомів Калію, одного атома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Сульфуру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трьох атомів Оксигену.</a:t>
            </a:r>
          </a:p>
          <a:p>
            <a:pPr lvl="0"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Обчислити відносну молекулярну масу цієї речовини.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BA2580-0001-43D6-8F35-E67B935F2F3E}"/>
              </a:ext>
            </a:extLst>
          </p:cNvPr>
          <p:cNvSpPr txBox="1"/>
          <p:nvPr/>
        </p:nvSpPr>
        <p:spPr>
          <a:xfrm>
            <a:off x="999860" y="5051938"/>
            <a:ext cx="10192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Онлайн-вікторина: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https://learningapps.org/display?v=p6t66oz1323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418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11C601-F553-4DEF-8E96-0BCE6324E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7904"/>
            <a:ext cx="645702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масової частки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083671C-80CB-4F19-A3EA-95897CDB1CE0}"/>
              </a:ext>
            </a:extLst>
          </p:cNvPr>
          <p:cNvSpPr/>
          <p:nvPr/>
        </p:nvSpPr>
        <p:spPr>
          <a:xfrm>
            <a:off x="402455" y="2070166"/>
            <a:ext cx="111888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формулою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речовини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обчислювати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масові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елементів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Масова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частка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показує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яку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частину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всієї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молекули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становить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атомів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певного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Масова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частка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позначається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(дубль-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і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виражається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частках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одиниці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відсотках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E80CB47-767D-406E-9B2F-D2BE1FC96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120" y="151480"/>
            <a:ext cx="1918686" cy="19186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4F8ADE-A9A2-46E4-B726-5124C3F18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8218" y="4589199"/>
            <a:ext cx="1777614" cy="162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72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D9CEA24F-1A8C-499B-B3E3-97D6FABF35EC}"/>
              </a:ext>
            </a:extLst>
          </p:cNvPr>
          <p:cNvSpPr/>
          <p:nvPr/>
        </p:nvSpPr>
        <p:spPr>
          <a:xfrm>
            <a:off x="534140" y="2043532"/>
            <a:ext cx="11123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Масова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частка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елемента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фізична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величина,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визначається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відношенням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яка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припадає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до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всієї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речовини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571138FE-17F0-40B0-9663-76E6BBE1F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7904"/>
            <a:ext cx="645702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масової частки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C684D5F-EF77-4D3F-A856-9E0F122779EF}"/>
                  </a:ext>
                </a:extLst>
              </p:cNvPr>
              <p:cNvSpPr txBox="1"/>
              <p:nvPr/>
            </p:nvSpPr>
            <p:spPr>
              <a:xfrm>
                <a:off x="4225771" y="3622070"/>
                <a:ext cx="3118354" cy="1403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6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6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60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n-US" sz="6000" b="0" i="1" smtClean="0">
                            <a:latin typeface="Cambria Math" panose="02040503050406030204" pitchFamily="18" charset="0"/>
                          </a:rPr>
                          <m:t>𝐴𝑟</m:t>
                        </m:r>
                      </m:num>
                      <m:den>
                        <m:r>
                          <a:rPr lang="en-US" sz="6000" b="0" i="1" smtClean="0">
                            <a:latin typeface="Cambria Math" panose="02040503050406030204" pitchFamily="18" charset="0"/>
                          </a:rPr>
                          <m:t>𝑀𝑟</m:t>
                        </m:r>
                      </m:den>
                    </m:f>
                  </m:oMath>
                </a14:m>
                <a:endParaRPr lang="uk-UA" sz="6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C684D5F-EF77-4D3F-A856-9E0F122779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5771" y="3622070"/>
                <a:ext cx="3118354" cy="1403205"/>
              </a:xfrm>
              <a:prstGeom prst="rect">
                <a:avLst/>
              </a:prstGeom>
              <a:blipFill>
                <a:blip r:embed="rId2"/>
                <a:stretch>
                  <a:fillRect l="-11719" t="-435" b="-1391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AE8311-6BC3-46CD-9C86-FB223F617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3120" y="151480"/>
            <a:ext cx="1918686" cy="19186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4135CF-C12F-4A3A-B546-83AE6E9D3DC3}"/>
              </a:ext>
            </a:extLst>
          </p:cNvPr>
          <p:cNvSpPr txBox="1"/>
          <p:nvPr/>
        </p:nvSpPr>
        <p:spPr>
          <a:xfrm>
            <a:off x="3896067" y="5016397"/>
            <a:ext cx="51219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–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атомів у сполуці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атомна маса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молекулярна маса</a:t>
            </a:r>
          </a:p>
        </p:txBody>
      </p:sp>
    </p:spTree>
    <p:extLst>
      <p:ext uri="{BB962C8B-B14F-4D97-AF65-F5344CB8AC3E}">
        <p14:creationId xmlns:p14="http://schemas.microsoft.com/office/powerpoint/2010/main" val="1855026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0F7E50-5A1A-4549-89FA-EEAFD03D7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8885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Розв’язування задач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9DD83C5-9130-413F-AB79-CBDA54F1D008}"/>
              </a:ext>
            </a:extLst>
          </p:cNvPr>
          <p:cNvSpPr/>
          <p:nvPr/>
        </p:nvSpPr>
        <p:spPr>
          <a:xfrm>
            <a:off x="495670" y="1659647"/>
            <a:ext cx="112006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</a:t>
            </a:r>
          </a:p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Сульфуру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сульфур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(VI)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A63D97-2780-46B4-AD51-B620FD305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7906" y="265082"/>
            <a:ext cx="1933174" cy="1933174"/>
          </a:xfrm>
          <a:prstGeom prst="rect">
            <a:avLst/>
          </a:prstGeom>
        </p:spPr>
      </p:pic>
      <p:pic>
        <p:nvPicPr>
          <p:cNvPr id="5" name="Рисунок 4" descr="image20">
            <a:extLst>
              <a:ext uri="{FF2B5EF4-FFF2-40B4-BE49-F238E27FC236}">
                <a16:creationId xmlns:a16="http://schemas.microsoft.com/office/drawing/2014/main" id="{167C952A-2117-46A3-913F-7E479CD99D5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4629" y="3429000"/>
            <a:ext cx="6622742" cy="1657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6117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0F7E50-5A1A-4549-89FA-EEAFD03D7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8885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Розв’язування задач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9DD83C5-9130-413F-AB79-CBDA54F1D008}"/>
              </a:ext>
            </a:extLst>
          </p:cNvPr>
          <p:cNvSpPr/>
          <p:nvPr/>
        </p:nvSpPr>
        <p:spPr>
          <a:xfrm>
            <a:off x="495670" y="1633014"/>
            <a:ext cx="112006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</a:t>
            </a:r>
          </a:p>
          <a:p>
            <a:pPr algn="ctr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дістати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глинозему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 тис. т,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глиноземі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становить 53 %.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A63D97-2780-46B4-AD51-B620FD305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7906" y="265082"/>
            <a:ext cx="1933174" cy="1933174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E948D03-C5E5-448B-9B30-92C48E8C76F2}"/>
              </a:ext>
            </a:extLst>
          </p:cNvPr>
          <p:cNvSpPr/>
          <p:nvPr/>
        </p:nvSpPr>
        <p:spPr>
          <a:xfrm>
            <a:off x="802690" y="3285994"/>
            <a:ext cx="37071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24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Дано:</a:t>
            </a:r>
            <a:endParaRPr lang="uk-UA" sz="2000" i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m(Аl2O3) = 200 тис. т </a:t>
            </a:r>
            <a:endParaRPr lang="uk-UA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W(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Аl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= 53 % = 0,53</a:t>
            </a:r>
          </a:p>
          <a:p>
            <a:pPr>
              <a:spcAft>
                <a:spcPts val="0"/>
              </a:spcAft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m(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Аl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— ?</a:t>
            </a:r>
            <a:endParaRPr lang="uk-UA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84DF672B-65F5-428F-9EB5-F2817EFF509D}"/>
              </a:ext>
            </a:extLst>
          </p:cNvPr>
          <p:cNvSpPr/>
          <p:nvPr/>
        </p:nvSpPr>
        <p:spPr>
          <a:xfrm>
            <a:off x="4181384" y="3280299"/>
            <a:ext cx="75149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Розв’язання:</a:t>
            </a:r>
          </a:p>
          <a:p>
            <a:pPr>
              <a:spcAft>
                <a:spcPts val="0"/>
              </a:spcAft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 умови задачі відомо, що глинозем масою </a:t>
            </a:r>
          </a:p>
          <a:p>
            <a:pPr>
              <a:spcAft>
                <a:spcPts val="0"/>
              </a:spcAft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т містить – 1 т • 0,53 = 0,53 т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Аl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>
              <a:spcAft>
                <a:spcPts val="0"/>
              </a:spcAft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200 тис. т — 200 тис. т • 0,53 = 106 тис. т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Аl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З глинозему Аl</a:t>
            </a:r>
            <a:r>
              <a:rPr lang="uk-UA" sz="2800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uk-UA" sz="2800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масою 200 тис. т можна дістати алюміній масою 106 тис. т.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9" name="Пряма сполучна лінія 8">
            <a:extLst>
              <a:ext uri="{FF2B5EF4-FFF2-40B4-BE49-F238E27FC236}">
                <a16:creationId xmlns:a16="http://schemas.microsoft.com/office/drawing/2014/main" id="{AE90ED15-6897-4D2B-B581-B123AE5B9FAD}"/>
              </a:ext>
            </a:extLst>
          </p:cNvPr>
          <p:cNvCxnSpPr/>
          <p:nvPr/>
        </p:nvCxnSpPr>
        <p:spPr bwMode="auto">
          <a:xfrm>
            <a:off x="802690" y="4619127"/>
            <a:ext cx="312124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40A6F1BB-4AC1-4622-AAB1-2C7064939387}"/>
              </a:ext>
            </a:extLst>
          </p:cNvPr>
          <p:cNvCxnSpPr/>
          <p:nvPr/>
        </p:nvCxnSpPr>
        <p:spPr bwMode="auto">
          <a:xfrm>
            <a:off x="3923929" y="3559946"/>
            <a:ext cx="0" cy="16650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473879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7DFDC-39C2-4BD0-8E58-085F6E99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5760"/>
            <a:ext cx="583558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 знань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F7C6959-5301-4FFE-9DC2-4F876B248AB2}"/>
              </a:ext>
            </a:extLst>
          </p:cNvPr>
          <p:cNvSpPr/>
          <p:nvPr/>
        </p:nvSpPr>
        <p:spPr>
          <a:xfrm>
            <a:off x="556332" y="2570394"/>
            <a:ext cx="1107933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Обчисліть масові частки елементів у етані, формула якого С</a:t>
            </a:r>
            <a:r>
              <a:rPr lang="uk-UA" sz="4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uk-UA" sz="4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uk-UA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8F1283-7E77-4BAF-A4CF-A161E7B4BB48}"/>
              </a:ext>
            </a:extLst>
          </p:cNvPr>
          <p:cNvSpPr txBox="1"/>
          <p:nvPr/>
        </p:nvSpPr>
        <p:spPr>
          <a:xfrm>
            <a:off x="5284559" y="1635634"/>
            <a:ext cx="16228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</p:txBody>
      </p:sp>
      <p:pic>
        <p:nvPicPr>
          <p:cNvPr id="1026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920CAF4B-B8EF-4AB6-8CCD-6E185C831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709" y="4073077"/>
            <a:ext cx="2298577" cy="229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FB69420-97AE-4EF4-A180-92D7F89FE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7906" y="265082"/>
            <a:ext cx="1933174" cy="193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84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36377D-4D68-48B3-8EFE-6DC8D6469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9026"/>
            <a:ext cx="5942120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03B516B-B8E6-453D-BC2F-7C89C70A7C7E}"/>
              </a:ext>
            </a:extLst>
          </p:cNvPr>
          <p:cNvSpPr/>
          <p:nvPr/>
        </p:nvSpPr>
        <p:spPr>
          <a:xfrm>
            <a:off x="571130" y="1619571"/>
            <a:ext cx="10741980" cy="4389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Опрацювати параграф 11 («Хімія 7 клас»,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Григорович О.В.)</a:t>
            </a:r>
            <a:endParaRPr lang="uk-UA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8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Розв’язати задачі:</a:t>
            </a:r>
            <a:endParaRPr lang="uk-UA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№1. Визначте масові частки елементів у нітратній кислоті формула якої HNO</a:t>
            </a:r>
            <a:r>
              <a:rPr lang="ru-RU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№2.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Обчисліть масові частки елементів у глюкозі, формула якої С</a:t>
            </a:r>
            <a:r>
              <a:rPr lang="uk-UA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uk-UA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uk-UA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2800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*</a:t>
            </a:r>
            <a:r>
              <a:rPr lang="uk-UA" sz="2800" dirty="0">
                <a:latin typeface="Times New Roman" panose="02020603050405020304" pitchFamily="18" charset="0"/>
              </a:rPr>
              <a:t>№3.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маса алюмінію в алюміній оксиді 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масою 200г, якщо відомо, що масова частка Алюмінію в сполуці становить 53 %.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uk-UA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2BA8D8-320E-4AAC-A386-30D43A8F8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07" b="98541" l="7935" r="90435">
                        <a14:foregroundMark x1="29457" y1="7293" x2="41304" y2="6969"/>
                        <a14:foregroundMark x1="41304" y1="6969" x2="46957" y2="7293"/>
                        <a14:foregroundMark x1="46957" y1="7293" x2="46957" y2="7293"/>
                        <a14:foregroundMark x1="33696" y1="2107" x2="33696" y2="2107"/>
                        <a14:foregroundMark x1="15435" y1="36467" x2="18370" y2="53809"/>
                        <a14:foregroundMark x1="18370" y1="53809" x2="18370" y2="53809"/>
                        <a14:foregroundMark x1="55435" y1="30956" x2="55435" y2="30956"/>
                        <a14:foregroundMark x1="55000" y1="32253" x2="55109" y2="34036"/>
                        <a14:foregroundMark x1="10652" y1="39384" x2="10652" y2="39384"/>
                        <a14:foregroundMark x1="8043" y1="66288" x2="8043" y2="66288"/>
                        <a14:foregroundMark x1="8043" y1="66288" x2="8043" y2="66288"/>
                        <a14:foregroundMark x1="29891" y1="93841" x2="35870" y2="91248"/>
                        <a14:foregroundMark x1="90435" y1="72447" x2="90435" y2="72447"/>
                        <a14:foregroundMark x1="24457" y1="98541" x2="24457" y2="985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61856" y="163086"/>
            <a:ext cx="2230144" cy="149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6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96A39E-58F9-47A0-B800-D38CE23E1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149"/>
            <a:ext cx="3749336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DD5BC4EE-EAC0-4AC8-A3DA-275EE1F0DCEB}"/>
              </a:ext>
            </a:extLst>
          </p:cNvPr>
          <p:cNvSpPr/>
          <p:nvPr/>
        </p:nvSpPr>
        <p:spPr>
          <a:xfrm>
            <a:off x="440925" y="1595191"/>
            <a:ext cx="11310150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Ковальова В.Д. Усі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хімії. 7 клас. + CD презентації та дидактичні матеріали /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В.Д.Ковальова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Х. : Вид. група «Основа», 2015. — 240 с. — (Серія «Усі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»).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Григорович О.В. Хімія: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7 класу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О.В.Григорович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Х.: Вид-во «Ранок», 2015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 ресурс: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https://miyklas.com.ua/p/himija/7-klas/kisen-39364/rozv-iazuvannia-zadach-i-vprav-na-viznachennia-masovoyi-chastki-elementa-39835/re-4a9369ec-64e1-4ffb-af7b-652c6835d1ea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84483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0A426540-D053-48C5-8643-230700D8061F}" vid="{D3A23856-56A5-46B4-B542-8D3C6FBB3820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168</TotalTime>
  <Words>542</Words>
  <Application>Microsoft Office PowerPoint</Application>
  <PresentationFormat>Широкий екран</PresentationFormat>
  <Paragraphs>52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Cambria Math</vt:lpstr>
      <vt:lpstr>Times New Roman</vt:lpstr>
      <vt:lpstr>Тема1</vt:lpstr>
      <vt:lpstr>Масова частка елемента у складній речовині, її обчислення</vt:lpstr>
      <vt:lpstr>Мета уроку:</vt:lpstr>
      <vt:lpstr>Актуалізація знань</vt:lpstr>
      <vt:lpstr>Поняття масової частки</vt:lpstr>
      <vt:lpstr>Поняття масової частки</vt:lpstr>
      <vt:lpstr>Розв’язування задач</vt:lpstr>
      <vt:lpstr>Розв’язування задач</vt:lpstr>
      <vt:lpstr>Узагальнення знань</vt:lpstr>
      <vt:lpstr>Домашнє завдання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Масова частка елемента у складній речовині. Обчислення масової частки елемента</dc:title>
  <dc:creator>Admin</dc:creator>
  <cp:lastModifiedBy>Admin</cp:lastModifiedBy>
  <cp:revision>8</cp:revision>
  <dcterms:created xsi:type="dcterms:W3CDTF">2023-01-12T13:11:32Z</dcterms:created>
  <dcterms:modified xsi:type="dcterms:W3CDTF">2023-01-13T12:05:10Z</dcterms:modified>
</cp:coreProperties>
</file>