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6" r:id="rId2"/>
    <p:sldId id="261" r:id="rId3"/>
    <p:sldId id="269" r:id="rId4"/>
    <p:sldId id="258" r:id="rId5"/>
    <p:sldId id="259" r:id="rId6"/>
    <p:sldId id="265" r:id="rId7"/>
    <p:sldId id="260" r:id="rId8"/>
    <p:sldId id="262" r:id="rId9"/>
    <p:sldId id="263" r:id="rId10"/>
    <p:sldId id="264" r:id="rId11"/>
    <p:sldId id="274" r:id="rId12"/>
    <p:sldId id="266" r:id="rId13"/>
    <p:sldId id="267" r:id="rId14"/>
    <p:sldId id="273" r:id="rId15"/>
    <p:sldId id="276" r:id="rId16"/>
    <p:sldId id="275" r:id="rId17"/>
  </p:sldIdLst>
  <p:sldSz cx="12746038" cy="6858000"/>
  <p:notesSz cx="6858000" cy="9144000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4015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7" d="100"/>
          <a:sy n="57" d="100"/>
        </p:scale>
        <p:origin x="72" y="629"/>
      </p:cViewPr>
      <p:guideLst>
        <p:guide orient="horz" pos="2160"/>
        <p:guide pos="4015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верхньо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Місце для дати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ABB18D3-E00F-4FE2-B84B-52A7F8D6AE68}" type="datetimeFigureOut">
              <a:rPr lang="en-US" smtClean="0"/>
              <a:t>2/27/2023</a:t>
            </a:fld>
            <a:endParaRPr lang="en-US"/>
          </a:p>
        </p:txBody>
      </p:sp>
      <p:sp>
        <p:nvSpPr>
          <p:cNvPr id="4" name="Місце для зображення 3"/>
          <p:cNvSpPr>
            <a:spLocks noGrp="1" noRot="1" noChangeAspect="1"/>
          </p:cNvSpPr>
          <p:nvPr>
            <p:ph type="sldImg" idx="2"/>
          </p:nvPr>
        </p:nvSpPr>
        <p:spPr>
          <a:xfrm>
            <a:off x="561975" y="1143000"/>
            <a:ext cx="573405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Місце для нотаток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993E1B2-DEAB-4F9D-8426-B3536E4367FC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8530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993E1B2-DEAB-4F9D-8426-B3536E4367FC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02885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ru-R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97D257A-1516-48BE-AA88-FC200102BC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27.02.2023</a:t>
            </a:fld>
            <a:endParaRPr lang="ru-R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43499B-9A20-4F33-B013-E592512453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9B7B4D1-1444-4EF4-A350-A150673982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84015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6849" y="4406901"/>
            <a:ext cx="10834132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6849" y="2906713"/>
            <a:ext cx="10834132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rgbClr val="009900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0692EF-0D6D-426E-858E-45B51CCB42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27.02.2023</a:t>
            </a:fld>
            <a:endParaRPr lang="ru-R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9B41CF4-1DF9-436F-8D7B-235FF2BCC3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BD873B-EC97-4FFE-B7F5-9350D345C6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51622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96167" y="1600201"/>
            <a:ext cx="537063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ru-R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79236" y="1600201"/>
            <a:ext cx="537063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ru-RU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88F79587-22B2-424E-B54C-D5F10808B8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27.02.2023</a:t>
            </a:fld>
            <a:endParaRPr lang="ru-RU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26B937E3-005F-4C02-BAC4-8E8A32549F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A50A99EE-134B-471C-A59C-030436E364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1806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96168" y="1535113"/>
            <a:ext cx="537284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96168" y="2174875"/>
            <a:ext cx="537284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ru-R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74811" y="1535113"/>
            <a:ext cx="537506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74811" y="2174875"/>
            <a:ext cx="537506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ru-RU" dirty="0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F4774C40-619C-440E-9A37-F483448A8B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27.02.2023</a:t>
            </a:fld>
            <a:endParaRPr lang="ru-RU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1AA26DFC-05E0-41D2-AFB3-A29C2AE4A8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5E56BBD6-A4FC-4AB5-BF72-6456A67593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654610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6168" y="357166"/>
            <a:ext cx="11053282" cy="1143000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ru-RU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AE83FCD0-DD4A-4B80-AB2E-BB3C5FD2BC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27.02.2023</a:t>
            </a:fld>
            <a:endParaRPr lang="ru-RU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DC5AE0FE-BE4F-4AA3-8059-54DB0E4DE5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61CECDA3-A9CF-4AC3-AD0C-E59CBEAE5E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95974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7986C86B-25AA-4F2B-A5C0-177FA22F70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27.02.2023</a:t>
            </a:fld>
            <a:endParaRPr lang="ru-RU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3DDAB803-EDDD-47A1-AEAB-AC8377A73E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9C73FBF6-DE17-4E29-AD96-4FD006B9DC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198476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6168" y="714356"/>
            <a:ext cx="3934493" cy="72074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83347" y="714357"/>
            <a:ext cx="6866524" cy="541180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ru-RU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96168" y="1500175"/>
            <a:ext cx="3934493" cy="462598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FB0DB2DA-D9CE-49F5-B626-4BE58FDDF4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27.02.2023</a:t>
            </a:fld>
            <a:endParaRPr lang="ru-RU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E71195BB-D760-453E-B01D-E1263BD0D9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B567854E-D03B-460B-949B-4A0BB61084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116881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98313" y="4800600"/>
            <a:ext cx="7647623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498313" y="857232"/>
            <a:ext cx="7647623" cy="3870343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uk-UA" noProof="0"/>
              <a:t>Клацніть піктограму, щоб додати зображення</a:t>
            </a:r>
            <a:endParaRPr lang="ru-RU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498313" y="5367338"/>
            <a:ext cx="7647623" cy="804862"/>
          </a:xfrm>
        </p:spPr>
        <p:txBody>
          <a:bodyPr/>
          <a:lstStyle>
            <a:lvl1pPr marL="0" indent="0">
              <a:buNone/>
              <a:defRPr sz="1400">
                <a:solidFill>
                  <a:srgbClr val="009900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7CD66F07-0B3A-45C6-94F3-B29A15C12C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27.02.2023</a:t>
            </a:fld>
            <a:endParaRPr lang="ru-RU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9C9AC6CA-721E-49CD-AE42-21A9306B9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6A7BFC3B-0D61-4ACC-9E65-49D6CED83B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445633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ru-R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B33AE9-1480-41F9-8CEF-7174098412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27.02.2023</a:t>
            </a:fld>
            <a:endParaRPr lang="ru-R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CF3C1C4-CC84-49E0-BBA3-4E2018D85A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7C58DC-1209-4692-A64A-91981D58DA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179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40877" y="274639"/>
            <a:ext cx="2867859" cy="5851525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37302" y="274639"/>
            <a:ext cx="8391142" cy="5851525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ru-R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DAFE55E-6F85-4C54-9421-7CE822A32F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27.02.2023</a:t>
            </a:fld>
            <a:endParaRPr lang="ru-R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986CB7-D769-4091-B3C5-EB8533A42C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92E0B0-0775-44CB-8001-0DC4F47073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5998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55953" y="2130426"/>
            <a:ext cx="10834132" cy="1470025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911906" y="3886200"/>
            <a:ext cx="8922227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uk-UA"/>
              <a:t>Клацніть, щоб редагувати стиль зразка підзаголовка</a:t>
            </a:r>
            <a:endParaRPr lang="ru-R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F709E-D5A1-4982-9757-96A917059D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27.02.2023</a:t>
            </a:fld>
            <a:endParaRPr lang="ru-R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7A30188-C076-4F45-AC72-63BA0E1E86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B74475-4F16-46DE-9DB8-C19102A102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18188268"/>
      </p:ext>
    </p:extLst>
  </p:cSld>
  <p:clrMapOvr>
    <a:masterClrMapping/>
  </p:clrMapOvr>
  <p:transition>
    <p:blinds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6207" y="274638"/>
            <a:ext cx="11053204" cy="1143000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ru-RU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896207" y="1600201"/>
            <a:ext cx="10953626" cy="4525963"/>
          </a:xfrm>
        </p:spPr>
        <p:txBody>
          <a:bodyPr/>
          <a:lstStyle/>
          <a:p>
            <a:pPr lvl="0"/>
            <a:r>
              <a:rPr lang="uk-UA" noProof="0"/>
              <a:t>Вставлення таблиці</a:t>
            </a:r>
            <a:endParaRPr lang="ru-RU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A8E621-1A6E-4F3F-9718-D2A54C41F2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27.02.2023</a:t>
            </a:fld>
            <a:endParaRPr lang="ru-R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5F0857C-727C-4D94-8CF4-28B0F092D4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B9BEB87-B807-4EF2-AE5D-59569BC9E6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0974915"/>
      </p:ext>
    </p:extLst>
  </p:cSld>
  <p:clrMapOvr>
    <a:masterClrMapping/>
  </p:clrMapOvr>
  <p:transition>
    <p:blinds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58433512-A927-4CAD-B905-3442FADB4DD0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896207" y="274638"/>
            <a:ext cx="11053204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заголовка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74E5C86A-DF06-457B-A907-0F036BC45015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896207" y="1600201"/>
            <a:ext cx="10953626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BFCA5AD-EDB0-4FC1-AA2B-913D96AF28B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37302" y="6356351"/>
            <a:ext cx="297407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fld id="{5B106E36-FD25-4E2D-B0AA-010F637433A0}" type="datetimeFigureOut">
              <a:rPr lang="ru-RU" smtClean="0"/>
              <a:pPr/>
              <a:t>27.02.2023</a:t>
            </a:fld>
            <a:endParaRPr lang="ru-R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6168FB-21B9-4282-A286-0007E57E71D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354897" y="6356351"/>
            <a:ext cx="40362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endParaRPr lang="ru-R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2E4B7AD-CB5B-415D-A207-F25399FDA1F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134660" y="6356351"/>
            <a:ext cx="2974076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36270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ransition>
    <p:blinds dir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rgbClr val="D60093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D60093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D60093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D60093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D60093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D60093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D60093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D60093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D60093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s://uk.wikipedia.org/wiki/%D0%9D%D0%BE%D1%80%D0%BC%D0%B0%D0%BB%D1%8C%D0%BD%D1%96_%D1%83%D0%BC%D0%BE%D0%B2%D0%B8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uk.wikipedia.org/wiki/%D0%92%D0%BE%D0%B4%D0%B5%D0%BD%D1%8C" TargetMode="External"/><Relationship Id="rId2" Type="http://schemas.openxmlformats.org/officeDocument/2006/relationships/hyperlink" Target="https://uk.wikipedia.org/wiki/%D0%9C%D0%BE%D0%BD%D0%BE%D0%BE%D0%BA%D1%81%D0%B8%D0%B4_%D0%B2%D1%83%D0%B3%D0%BB%D0%B5%D1%86%D1%8E" TargetMode="External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uk.wikipedia.org/wiki/%D0%9E%D0%BA%D1%81%D0%B8%D0%B4_%D0%BC%D1%96%D0%B4%D1%96(II)" TargetMode="External"/><Relationship Id="rId4" Type="http://schemas.openxmlformats.org/officeDocument/2006/relationships/hyperlink" Target="https://uk.wikipedia.org/wiki/%D0%9E%D0%BA%D1%81%D0%B8%D0%B4_%D1%86%D0%B8%D0%BD%D0%BA%D1%83" TargetMode="Externa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uk.wikipedia.org/wiki/%D0%A1%D0%BE%D0%BB%D0%BE%D0%B4%D0%BA%D0%B8%D0%B9_%D1%81%D0%BC%D0%B0%D0%BA" TargetMode="Externa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hyperlink" Target="https://www.classtime.com/code/3JK6Z2" TargetMode="Externa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hyperlink" Target="https://miyklas.com.ua/p/himija/10-klas/povtorennia-pochatkovikh-poniat-pro-organichni-spoluki-324210/oksigenovmisni-organichni-spoluki-324261/re-b6823ff0-9759-4def-b9fc-2724f39c67c2" TargetMode="Externa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50" name="Picture 10" descr="Chemistry' Sticker by abbyresnic | Seni buku, Buku kliping, Sampul buku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0805684">
            <a:off x="1475122" y="3966668"/>
            <a:ext cx="2221455" cy="2132598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58045" y="2428868"/>
            <a:ext cx="10834132" cy="1470025"/>
          </a:xfrm>
        </p:spPr>
        <p:txBody>
          <a:bodyPr>
            <a:normAutofit fontScale="90000"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uk-UA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Метанол, етанол, </a:t>
            </a:r>
            <a:r>
              <a:rPr lang="uk-UA" b="1" spc="5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гліцерол</a:t>
            </a:r>
            <a:r>
              <a:rPr lang="uk-UA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: молекулярні і структурні формули, фізичні властивості</a:t>
            </a:r>
            <a:endParaRPr lang="ru-RU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itchFamily="34" charset="0"/>
            </a:endParaRPr>
          </a:p>
        </p:txBody>
      </p:sp>
      <p:pic>
        <p:nvPicPr>
          <p:cNvPr id="10242" name="Picture 2" descr="Багатоатомні спирти — Вікіпедія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68769">
            <a:off x="9053418" y="694075"/>
            <a:ext cx="2619375" cy="1457326"/>
          </a:xfrm>
          <a:prstGeom prst="rect">
            <a:avLst/>
          </a:prstGeom>
          <a:noFill/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50039469-FFAC-45E3-9F38-A6736140E83E}"/>
              </a:ext>
            </a:extLst>
          </p:cNvPr>
          <p:cNvSpPr txBox="1"/>
          <p:nvPr/>
        </p:nvSpPr>
        <p:spPr>
          <a:xfrm>
            <a:off x="1548483" y="1572927"/>
            <a:ext cx="176240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Тема уроку:</a:t>
            </a:r>
          </a:p>
        </p:txBody>
      </p:sp>
    </p:spTree>
  </p:cSld>
  <p:clrMapOvr>
    <a:masterClrMapping/>
  </p:clrMapOvr>
  <p:transition>
    <p:blinds dir="vert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407945" y="557819"/>
            <a:ext cx="11930146" cy="1357322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Заголовок 1"/>
          <p:cNvSpPr>
            <a:spLocks noGrp="1"/>
          </p:cNvSpPr>
          <p:nvPr>
            <p:ph idx="1"/>
          </p:nvPr>
        </p:nvSpPr>
        <p:spPr>
          <a:xfrm>
            <a:off x="923210" y="656168"/>
            <a:ext cx="10899616" cy="2571768"/>
          </a:xfrm>
        </p:spPr>
        <p:txBody>
          <a:bodyPr>
            <a:normAutofit fontScale="92500" lnSpcReduction="20000"/>
          </a:bodyPr>
          <a:lstStyle/>
          <a:p>
            <a:pPr algn="just">
              <a:buNone/>
            </a:pPr>
            <a:r>
              <a:rPr lang="ru-RU" dirty="0">
                <a:latin typeface="Century" pitchFamily="18" charset="0"/>
              </a:rPr>
              <a:t>Спиртами </a:t>
            </a:r>
            <a:r>
              <a:rPr lang="ru-RU" dirty="0" err="1">
                <a:latin typeface="Century" pitchFamily="18" charset="0"/>
              </a:rPr>
              <a:t>називаються</a:t>
            </a:r>
            <a:r>
              <a:rPr lang="ru-RU" dirty="0">
                <a:latin typeface="Century" pitchFamily="18" charset="0"/>
              </a:rPr>
              <a:t> </a:t>
            </a:r>
            <a:r>
              <a:rPr lang="ru-RU" dirty="0" err="1">
                <a:latin typeface="Century" pitchFamily="18" charset="0"/>
              </a:rPr>
              <a:t>похідні</a:t>
            </a:r>
            <a:r>
              <a:rPr lang="ru-RU" dirty="0">
                <a:latin typeface="Century" pitchFamily="18" charset="0"/>
              </a:rPr>
              <a:t> </a:t>
            </a:r>
            <a:r>
              <a:rPr lang="ru-RU" dirty="0" err="1">
                <a:latin typeface="Century" pitchFamily="18" charset="0"/>
              </a:rPr>
              <a:t>вуглеводнів</a:t>
            </a:r>
            <a:r>
              <a:rPr lang="ru-RU" dirty="0">
                <a:latin typeface="Century" pitchFamily="18" charset="0"/>
              </a:rPr>
              <a:t>, </a:t>
            </a:r>
            <a:r>
              <a:rPr lang="ru-RU" dirty="0" err="1">
                <a:latin typeface="Century" pitchFamily="18" charset="0"/>
              </a:rPr>
              <a:t>що</a:t>
            </a:r>
            <a:r>
              <a:rPr lang="ru-RU" dirty="0">
                <a:latin typeface="Century" pitchFamily="18" charset="0"/>
              </a:rPr>
              <a:t> </a:t>
            </a:r>
            <a:r>
              <a:rPr lang="ru-RU" dirty="0" err="1">
                <a:latin typeface="Century" pitchFamily="18" charset="0"/>
              </a:rPr>
              <a:t>містять</a:t>
            </a:r>
            <a:r>
              <a:rPr lang="ru-RU" dirty="0">
                <a:latin typeface="Century" pitchFamily="18" charset="0"/>
              </a:rPr>
              <a:t> </a:t>
            </a:r>
            <a:r>
              <a:rPr lang="ru-RU" dirty="0" err="1">
                <a:latin typeface="Century" pitchFamily="18" charset="0"/>
              </a:rPr>
              <a:t>групу</a:t>
            </a:r>
            <a:r>
              <a:rPr lang="ru-RU" dirty="0">
                <a:latin typeface="Century" pitchFamily="18" charset="0"/>
              </a:rPr>
              <a:t> </a:t>
            </a:r>
            <a:r>
              <a:rPr lang="ru-RU" dirty="0" err="1">
                <a:latin typeface="Century" pitchFamily="18" charset="0"/>
              </a:rPr>
              <a:t>або</a:t>
            </a:r>
            <a:r>
              <a:rPr lang="ru-RU" dirty="0">
                <a:latin typeface="Century" pitchFamily="18" charset="0"/>
              </a:rPr>
              <a:t> </a:t>
            </a:r>
            <a:r>
              <a:rPr lang="ru-RU" dirty="0" err="1">
                <a:latin typeface="Century" pitchFamily="18" charset="0"/>
              </a:rPr>
              <a:t>декілька</a:t>
            </a:r>
            <a:r>
              <a:rPr lang="ru-RU" dirty="0">
                <a:latin typeface="Century" pitchFamily="18" charset="0"/>
              </a:rPr>
              <a:t> </a:t>
            </a:r>
            <a:r>
              <a:rPr lang="ru-RU" dirty="0" err="1">
                <a:latin typeface="Century" pitchFamily="18" charset="0"/>
              </a:rPr>
              <a:t>груп</a:t>
            </a:r>
            <a:r>
              <a:rPr lang="ru-RU" dirty="0">
                <a:latin typeface="Century" pitchFamily="18" charset="0"/>
              </a:rPr>
              <a:t> -ОН, яка </a:t>
            </a:r>
            <a:r>
              <a:rPr lang="ru-RU" dirty="0" err="1">
                <a:latin typeface="Century" pitchFamily="18" charset="0"/>
              </a:rPr>
              <a:t>називається</a:t>
            </a:r>
            <a:r>
              <a:rPr lang="ru-RU" dirty="0">
                <a:latin typeface="Century" pitchFamily="18" charset="0"/>
              </a:rPr>
              <a:t> </a:t>
            </a:r>
            <a:r>
              <a:rPr lang="ru-RU" b="1" dirty="0" err="1">
                <a:solidFill>
                  <a:srgbClr val="FF0000"/>
                </a:solidFill>
                <a:latin typeface="Century" pitchFamily="18" charset="0"/>
              </a:rPr>
              <a:t>гідроксильною</a:t>
            </a:r>
            <a:r>
              <a:rPr lang="ru-RU" b="1" dirty="0">
                <a:solidFill>
                  <a:srgbClr val="FF0000"/>
                </a:solidFill>
                <a:latin typeface="Century" pitchFamily="18" charset="0"/>
              </a:rPr>
              <a:t> </a:t>
            </a:r>
            <a:r>
              <a:rPr lang="ru-RU" b="1" dirty="0" err="1">
                <a:solidFill>
                  <a:srgbClr val="FF0000"/>
                </a:solidFill>
                <a:latin typeface="Century" pitchFamily="18" charset="0"/>
              </a:rPr>
              <a:t>групою</a:t>
            </a:r>
            <a:r>
              <a:rPr lang="ru-RU" dirty="0">
                <a:latin typeface="Century" pitchFamily="18" charset="0"/>
              </a:rPr>
              <a:t>, </a:t>
            </a:r>
            <a:r>
              <a:rPr lang="ru-RU" dirty="0" err="1">
                <a:latin typeface="Century" pitchFamily="18" charset="0"/>
              </a:rPr>
              <a:t>або</a:t>
            </a:r>
            <a:r>
              <a:rPr lang="ru-RU" dirty="0">
                <a:latin typeface="Century" pitchFamily="18" charset="0"/>
              </a:rPr>
              <a:t> </a:t>
            </a:r>
            <a:r>
              <a:rPr lang="ru-RU" dirty="0" err="1">
                <a:latin typeface="Century" pitchFamily="18" charset="0"/>
              </a:rPr>
              <a:t>гідроксилом</a:t>
            </a:r>
            <a:r>
              <a:rPr lang="ru-RU" dirty="0">
                <a:latin typeface="Century" pitchFamily="18" charset="0"/>
              </a:rPr>
              <a:t>. </a:t>
            </a:r>
          </a:p>
          <a:p>
            <a:pPr algn="just">
              <a:buNone/>
            </a:pPr>
            <a:endParaRPr lang="ru-RU" dirty="0">
              <a:latin typeface="Century" pitchFamily="18" charset="0"/>
            </a:endParaRPr>
          </a:p>
          <a:p>
            <a:pPr algn="just">
              <a:buNone/>
            </a:pPr>
            <a:r>
              <a:rPr lang="ru-RU" dirty="0">
                <a:latin typeface="Century" pitchFamily="18" charset="0"/>
              </a:rPr>
              <a:t>В </a:t>
            </a:r>
            <a:r>
              <a:rPr lang="ru-RU" dirty="0" err="1">
                <a:latin typeface="Century" pitchFamily="18" charset="0"/>
              </a:rPr>
              <a:t>залежності</a:t>
            </a:r>
            <a:r>
              <a:rPr lang="ru-RU" dirty="0">
                <a:latin typeface="Century" pitchFamily="18" charset="0"/>
              </a:rPr>
              <a:t> </a:t>
            </a:r>
            <a:r>
              <a:rPr lang="ru-RU" dirty="0" err="1">
                <a:latin typeface="Century" pitchFamily="18" charset="0"/>
              </a:rPr>
              <a:t>від</a:t>
            </a:r>
            <a:r>
              <a:rPr lang="ru-RU" dirty="0">
                <a:latin typeface="Century" pitchFamily="18" charset="0"/>
              </a:rPr>
              <a:t> </a:t>
            </a:r>
            <a:r>
              <a:rPr lang="ru-RU" dirty="0" err="1">
                <a:latin typeface="Century" pitchFamily="18" charset="0"/>
              </a:rPr>
              <a:t>кількості</a:t>
            </a:r>
            <a:r>
              <a:rPr lang="ru-RU" dirty="0">
                <a:latin typeface="Century" pitchFamily="18" charset="0"/>
              </a:rPr>
              <a:t> </a:t>
            </a:r>
            <a:r>
              <a:rPr lang="ru-RU" dirty="0" err="1">
                <a:latin typeface="Century" pitchFamily="18" charset="0"/>
              </a:rPr>
              <a:t>гідроксильних</a:t>
            </a:r>
            <a:r>
              <a:rPr lang="ru-RU" dirty="0">
                <a:latin typeface="Century" pitchFamily="18" charset="0"/>
              </a:rPr>
              <a:t> </a:t>
            </a:r>
            <a:r>
              <a:rPr lang="ru-RU" dirty="0" err="1">
                <a:latin typeface="Century" pitchFamily="18" charset="0"/>
              </a:rPr>
              <a:t>груп</a:t>
            </a:r>
            <a:r>
              <a:rPr lang="ru-RU" dirty="0">
                <a:latin typeface="Century" pitchFamily="18" charset="0"/>
              </a:rPr>
              <a:t> у </a:t>
            </a:r>
            <a:r>
              <a:rPr lang="ru-RU" dirty="0" err="1">
                <a:latin typeface="Century" pitchFamily="18" charset="0"/>
              </a:rPr>
              <a:t>молекулі</a:t>
            </a:r>
            <a:r>
              <a:rPr lang="ru-RU" dirty="0">
                <a:latin typeface="Century" pitchFamily="18" charset="0"/>
              </a:rPr>
              <a:t> </a:t>
            </a:r>
            <a:r>
              <a:rPr lang="ru-RU" dirty="0" err="1">
                <a:latin typeface="Century" pitchFamily="18" charset="0"/>
              </a:rPr>
              <a:t>відрізняють</a:t>
            </a:r>
            <a:r>
              <a:rPr lang="ru-RU" dirty="0">
                <a:latin typeface="Century" pitchFamily="18" charset="0"/>
              </a:rPr>
              <a:t> одно-, </a:t>
            </a:r>
            <a:r>
              <a:rPr lang="ru-RU" dirty="0" err="1">
                <a:latin typeface="Century" pitchFamily="18" charset="0"/>
              </a:rPr>
              <a:t>дво</a:t>
            </a:r>
            <a:r>
              <a:rPr lang="ru-RU" dirty="0">
                <a:latin typeface="Century" pitchFamily="18" charset="0"/>
              </a:rPr>
              <a:t>-, три- </a:t>
            </a:r>
            <a:r>
              <a:rPr lang="ru-RU" dirty="0" err="1">
                <a:latin typeface="Century" pitchFamily="18" charset="0"/>
              </a:rPr>
              <a:t>і</a:t>
            </a:r>
            <a:r>
              <a:rPr lang="ru-RU" dirty="0">
                <a:latin typeface="Century" pitchFamily="18" charset="0"/>
              </a:rPr>
              <a:t> </a:t>
            </a:r>
            <a:r>
              <a:rPr lang="ru-RU" dirty="0" err="1">
                <a:latin typeface="Century" pitchFamily="18" charset="0"/>
              </a:rPr>
              <a:t>багато-атомні</a:t>
            </a:r>
            <a:r>
              <a:rPr lang="ru-RU" dirty="0">
                <a:latin typeface="Century" pitchFamily="18" charset="0"/>
              </a:rPr>
              <a:t> </a:t>
            </a:r>
            <a:r>
              <a:rPr lang="ru-RU" dirty="0" err="1">
                <a:latin typeface="Century" pitchFamily="18" charset="0"/>
              </a:rPr>
              <a:t>спирти</a:t>
            </a:r>
            <a:r>
              <a:rPr lang="ru-RU" dirty="0">
                <a:latin typeface="Century" pitchFamily="18" charset="0"/>
              </a:rPr>
              <a:t>. </a:t>
            </a:r>
          </a:p>
          <a:p>
            <a:pPr algn="just">
              <a:buNone/>
            </a:pPr>
            <a:endParaRPr lang="uk-UA" dirty="0">
              <a:latin typeface="Century" pitchFamily="18" charset="0"/>
            </a:endParaRPr>
          </a:p>
          <a:p>
            <a:pPr algn="just">
              <a:buNone/>
            </a:pPr>
            <a:endParaRPr lang="uk-UA" dirty="0">
              <a:latin typeface="Century" pitchFamily="18" charset="0"/>
            </a:endParaRPr>
          </a:p>
          <a:p>
            <a:pPr algn="just">
              <a:buNone/>
            </a:pPr>
            <a:endParaRPr lang="uk-UA" dirty="0">
              <a:latin typeface="Century" pitchFamily="18" charset="0"/>
            </a:endParaRPr>
          </a:p>
          <a:p>
            <a:pPr algn="just">
              <a:buNone/>
            </a:pPr>
            <a:endParaRPr lang="uk-UA" dirty="0">
              <a:latin typeface="Century" pitchFamily="18" charset="0"/>
            </a:endParaRPr>
          </a:p>
          <a:p>
            <a:pPr algn="just">
              <a:buNone/>
            </a:pPr>
            <a:endParaRPr lang="uk-UA" dirty="0">
              <a:latin typeface="Century" pitchFamily="18" charset="0"/>
            </a:endParaRPr>
          </a:p>
          <a:p>
            <a:pPr algn="just">
              <a:buNone/>
            </a:pPr>
            <a:endParaRPr lang="ru-RU" dirty="0">
              <a:latin typeface="Century" pitchFamily="18" charset="0"/>
            </a:endParaRPr>
          </a:p>
        </p:txBody>
      </p:sp>
      <p:pic>
        <p:nvPicPr>
          <p:cNvPr id="7" name="Рисунок 6" descr="capture-20210323-121248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30324" y="3207755"/>
            <a:ext cx="9685387" cy="1129670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943119" y="4350066"/>
            <a:ext cx="10899616" cy="1323439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400" dirty="0" err="1">
                <a:latin typeface="Century" pitchFamily="18" charset="0"/>
              </a:rPr>
              <a:t>Спирти</a:t>
            </a:r>
            <a:r>
              <a:rPr lang="ru-RU" sz="2400" dirty="0">
                <a:latin typeface="Century" pitchFamily="18" charset="0"/>
              </a:rPr>
              <a:t>, як </a:t>
            </a:r>
            <a:r>
              <a:rPr lang="ru-RU" sz="2400" dirty="0" err="1">
                <a:latin typeface="Century" pitchFamily="18" charset="0"/>
              </a:rPr>
              <a:t>і</a:t>
            </a:r>
            <a:r>
              <a:rPr lang="ru-RU" sz="2400" dirty="0">
                <a:latin typeface="Century" pitchFamily="18" charset="0"/>
              </a:rPr>
              <a:t> </a:t>
            </a:r>
            <a:r>
              <a:rPr lang="ru-RU" sz="2400" dirty="0" err="1">
                <a:latin typeface="Century" pitchFamily="18" charset="0"/>
              </a:rPr>
              <a:t>вуглеводні</a:t>
            </a:r>
            <a:r>
              <a:rPr lang="ru-RU" sz="2400" dirty="0">
                <a:latin typeface="Century" pitchFamily="18" charset="0"/>
              </a:rPr>
              <a:t>, </a:t>
            </a:r>
            <a:r>
              <a:rPr lang="ru-RU" sz="2400" dirty="0" err="1">
                <a:latin typeface="Century" pitchFamily="18" charset="0"/>
              </a:rPr>
              <a:t>утворюють</a:t>
            </a:r>
            <a:r>
              <a:rPr lang="ru-RU" sz="2400" dirty="0">
                <a:latin typeface="Century" pitchFamily="18" charset="0"/>
              </a:rPr>
              <a:t> </a:t>
            </a:r>
            <a:r>
              <a:rPr lang="ru-RU" sz="2400" b="1" dirty="0" err="1">
                <a:latin typeface="Century" pitchFamily="18" charset="0"/>
              </a:rPr>
              <a:t>гомологічні</a:t>
            </a:r>
            <a:r>
              <a:rPr lang="ru-RU" sz="2400" b="1" dirty="0">
                <a:latin typeface="Century" pitchFamily="18" charset="0"/>
              </a:rPr>
              <a:t> ряди</a:t>
            </a:r>
            <a:r>
              <a:rPr lang="ru-RU" sz="2400" dirty="0">
                <a:latin typeface="Century" pitchFamily="18" charset="0"/>
              </a:rPr>
              <a:t>. </a:t>
            </a:r>
            <a:r>
              <a:rPr lang="ru-RU" sz="2400" dirty="0" err="1">
                <a:latin typeface="Century" pitchFamily="18" charset="0"/>
              </a:rPr>
              <a:t>Кожний</a:t>
            </a:r>
            <a:r>
              <a:rPr lang="ru-RU" sz="2400" dirty="0">
                <a:latin typeface="Century" pitchFamily="18" charset="0"/>
              </a:rPr>
              <a:t> </a:t>
            </a:r>
            <a:r>
              <a:rPr lang="ru-RU" sz="2400" dirty="0" err="1">
                <a:latin typeface="Century" pitchFamily="18" charset="0"/>
              </a:rPr>
              <a:t>наступний</a:t>
            </a:r>
            <a:r>
              <a:rPr lang="ru-RU" sz="2400" dirty="0">
                <a:latin typeface="Century" pitchFamily="18" charset="0"/>
              </a:rPr>
              <a:t> член </a:t>
            </a:r>
            <a:r>
              <a:rPr lang="ru-RU" sz="2400" dirty="0" err="1">
                <a:latin typeface="Century" pitchFamily="18" charset="0"/>
              </a:rPr>
              <a:t>цього</a:t>
            </a:r>
            <a:r>
              <a:rPr lang="ru-RU" sz="2400" dirty="0">
                <a:latin typeface="Century" pitchFamily="18" charset="0"/>
              </a:rPr>
              <a:t> ряду </a:t>
            </a:r>
            <a:r>
              <a:rPr lang="ru-RU" sz="2400" dirty="0" err="1">
                <a:latin typeface="Century" pitchFamily="18" charset="0"/>
              </a:rPr>
              <a:t>відрізняється</a:t>
            </a:r>
            <a:r>
              <a:rPr lang="ru-RU" sz="2400" dirty="0">
                <a:latin typeface="Century" pitchFamily="18" charset="0"/>
              </a:rPr>
              <a:t> </a:t>
            </a:r>
            <a:r>
              <a:rPr lang="ru-RU" sz="2400" dirty="0" err="1">
                <a:latin typeface="Century" pitchFamily="18" charset="0"/>
              </a:rPr>
              <a:t>від</a:t>
            </a:r>
            <a:r>
              <a:rPr lang="ru-RU" sz="2400" dirty="0">
                <a:latin typeface="Century" pitchFamily="18" charset="0"/>
              </a:rPr>
              <a:t> </a:t>
            </a:r>
            <a:r>
              <a:rPr lang="ru-RU" sz="2400" dirty="0" err="1">
                <a:latin typeface="Century" pitchFamily="18" charset="0"/>
              </a:rPr>
              <a:t>попереднього</a:t>
            </a:r>
            <a:r>
              <a:rPr lang="ru-RU" sz="2400" dirty="0">
                <a:latin typeface="Century" pitchFamily="18" charset="0"/>
              </a:rPr>
              <a:t> на </a:t>
            </a:r>
            <a:r>
              <a:rPr lang="ru-RU" sz="2400" dirty="0" err="1">
                <a:latin typeface="Century" pitchFamily="18" charset="0"/>
              </a:rPr>
              <a:t>гомологічну</a:t>
            </a:r>
            <a:r>
              <a:rPr lang="ru-RU" sz="2400" dirty="0">
                <a:latin typeface="Century" pitchFamily="18" charset="0"/>
              </a:rPr>
              <a:t> </a:t>
            </a:r>
            <a:r>
              <a:rPr lang="ru-RU" sz="2400" dirty="0" err="1">
                <a:latin typeface="Century" pitchFamily="18" charset="0"/>
              </a:rPr>
              <a:t>різницю</a:t>
            </a:r>
            <a:r>
              <a:rPr lang="ru-RU" sz="2400" dirty="0">
                <a:latin typeface="Century" pitchFamily="18" charset="0"/>
              </a:rPr>
              <a:t> </a:t>
            </a:r>
            <a:r>
              <a:rPr lang="ru-RU" sz="3200" b="1" dirty="0">
                <a:latin typeface="Century" pitchFamily="18" charset="0"/>
              </a:rPr>
              <a:t>-</a:t>
            </a:r>
            <a:r>
              <a:rPr lang="en-US" sz="3200" b="1" dirty="0">
                <a:latin typeface="Century" pitchFamily="18" charset="0"/>
              </a:rPr>
              <a:t>CH</a:t>
            </a:r>
            <a:r>
              <a:rPr lang="en-US" sz="2000" b="1" dirty="0">
                <a:latin typeface="Century" pitchFamily="18" charset="0"/>
              </a:rPr>
              <a:t>2</a:t>
            </a:r>
            <a:r>
              <a:rPr lang="en-US" sz="3200" b="1" dirty="0">
                <a:latin typeface="Century" pitchFamily="18" charset="0"/>
              </a:rPr>
              <a:t> -. </a:t>
            </a:r>
            <a:endParaRPr lang="ru-RU" sz="2400" b="1" dirty="0">
              <a:latin typeface="Century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4015565" y="1357298"/>
            <a:ext cx="5000660" cy="135732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>
                <a:latin typeface="Constantia" pitchFamily="18" charset="0"/>
              </a:rPr>
              <a:t>Загальна</a:t>
            </a:r>
            <a:r>
              <a:rPr lang="ru-RU" dirty="0">
                <a:latin typeface="Constantia" pitchFamily="18" charset="0"/>
              </a:rPr>
              <a:t> формула </a:t>
            </a:r>
            <a:r>
              <a:rPr lang="ru-RU" dirty="0" err="1">
                <a:latin typeface="Constantia" pitchFamily="18" charset="0"/>
              </a:rPr>
              <a:t>одноатомних</a:t>
            </a:r>
            <a:r>
              <a:rPr lang="ru-RU" dirty="0">
                <a:latin typeface="Constantia" pitchFamily="18" charset="0"/>
              </a:rPr>
              <a:t> </a:t>
            </a:r>
            <a:r>
              <a:rPr lang="ru-RU" dirty="0" err="1">
                <a:latin typeface="Constantia" pitchFamily="18" charset="0"/>
              </a:rPr>
              <a:t>спиртів</a:t>
            </a:r>
            <a:r>
              <a:rPr lang="ru-RU" dirty="0">
                <a:latin typeface="Constantia" pitchFamily="18" charset="0"/>
              </a:rPr>
              <a:t>.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ru-RU" sz="7200" dirty="0">
                <a:latin typeface="Constantia" pitchFamily="18" charset="0"/>
              </a:rPr>
              <a:t>С</a:t>
            </a:r>
            <a:r>
              <a:rPr lang="en-US" sz="4800" dirty="0">
                <a:latin typeface="Constantia" pitchFamily="18" charset="0"/>
              </a:rPr>
              <a:t>n</a:t>
            </a:r>
            <a:r>
              <a:rPr lang="en-US" sz="7200" dirty="0">
                <a:latin typeface="Constantia" pitchFamily="18" charset="0"/>
              </a:rPr>
              <a:t>H</a:t>
            </a:r>
            <a:r>
              <a:rPr lang="en-US" sz="4800" dirty="0">
                <a:latin typeface="Constantia" pitchFamily="18" charset="0"/>
              </a:rPr>
              <a:t>2n+1</a:t>
            </a:r>
            <a:r>
              <a:rPr lang="en-US" sz="7200" dirty="0">
                <a:latin typeface="Constantia" pitchFamily="18" charset="0"/>
              </a:rPr>
              <a:t>OH</a:t>
            </a:r>
            <a:endParaRPr lang="ru-RU" sz="7200" dirty="0">
              <a:latin typeface="Constantia" pitchFamily="18" charset="0"/>
            </a:endParaRPr>
          </a:p>
        </p:txBody>
      </p:sp>
      <p:pic>
        <p:nvPicPr>
          <p:cNvPr id="25602" name="Picture 2" descr="спирти"/>
          <p:cNvPicPr>
            <a:picLocks noChangeAspect="1" noChangeArrowheads="1"/>
          </p:cNvPicPr>
          <p:nvPr/>
        </p:nvPicPr>
        <p:blipFill>
          <a:blip r:embed="rId2" cstate="print"/>
          <a:srcRect l="3527" t="18581" r="3604" b="7829"/>
          <a:stretch>
            <a:fillRect/>
          </a:stretch>
        </p:blipFill>
        <p:spPr bwMode="auto">
          <a:xfrm>
            <a:off x="2929745" y="2714620"/>
            <a:ext cx="6886548" cy="409706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44427" y="1386377"/>
            <a:ext cx="4500594" cy="257176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400" i="1" dirty="0" err="1">
                <a:latin typeface="Century" pitchFamily="18" charset="0"/>
              </a:rPr>
              <a:t>Інші</a:t>
            </a:r>
            <a:r>
              <a:rPr lang="ru-RU" sz="2400" i="1" dirty="0">
                <a:latin typeface="Century" pitchFamily="18" charset="0"/>
              </a:rPr>
              <a:t> </a:t>
            </a:r>
            <a:r>
              <a:rPr lang="ru-RU" sz="2400" i="1" dirty="0" err="1">
                <a:latin typeface="Century" pitchFamily="18" charset="0"/>
              </a:rPr>
              <a:t>назви</a:t>
            </a:r>
            <a:r>
              <a:rPr lang="ru-RU" sz="2400" i="1" dirty="0">
                <a:latin typeface="Century" pitchFamily="18" charset="0"/>
              </a:rPr>
              <a:t>:</a:t>
            </a:r>
            <a:r>
              <a:rPr lang="ru-RU" sz="2400" dirty="0">
                <a:latin typeface="Century" pitchFamily="18" charset="0"/>
              </a:rPr>
              <a:t> </a:t>
            </a:r>
          </a:p>
          <a:p>
            <a:r>
              <a:rPr lang="ru-RU" sz="2400" dirty="0" err="1">
                <a:latin typeface="Century" pitchFamily="18" charset="0"/>
              </a:rPr>
              <a:t>метиловий</a:t>
            </a:r>
            <a:r>
              <a:rPr lang="ru-RU" sz="2400" dirty="0">
                <a:latin typeface="Century" pitchFamily="18" charset="0"/>
              </a:rPr>
              <a:t> спирт</a:t>
            </a:r>
          </a:p>
          <a:p>
            <a:r>
              <a:rPr lang="ru-RU" sz="2400" dirty="0">
                <a:latin typeface="Century" pitchFamily="18" charset="0"/>
              </a:rPr>
              <a:t> </a:t>
            </a:r>
            <a:r>
              <a:rPr lang="ru-RU" sz="2400" dirty="0" err="1">
                <a:latin typeface="Century" pitchFamily="18" charset="0"/>
              </a:rPr>
              <a:t>карбінол</a:t>
            </a:r>
            <a:endParaRPr lang="ru-RU" sz="2400" dirty="0">
              <a:latin typeface="Century" pitchFamily="18" charset="0"/>
            </a:endParaRPr>
          </a:p>
          <a:p>
            <a:r>
              <a:rPr lang="ru-RU" sz="2400" dirty="0">
                <a:latin typeface="Century" pitchFamily="18" charset="0"/>
              </a:rPr>
              <a:t> </a:t>
            </a:r>
            <a:r>
              <a:rPr lang="ru-RU" sz="2400" dirty="0" err="1">
                <a:latin typeface="Century" pitchFamily="18" charset="0"/>
              </a:rPr>
              <a:t>деревний</a:t>
            </a:r>
            <a:r>
              <a:rPr lang="ru-RU" sz="2400" dirty="0">
                <a:latin typeface="Century" pitchFamily="18" charset="0"/>
              </a:rPr>
              <a:t> спирт</a:t>
            </a:r>
          </a:p>
        </p:txBody>
      </p:sp>
      <p:sp>
        <p:nvSpPr>
          <p:cNvPr id="4" name="Пятиугольник 3"/>
          <p:cNvSpPr/>
          <p:nvPr/>
        </p:nvSpPr>
        <p:spPr>
          <a:xfrm>
            <a:off x="0" y="0"/>
            <a:ext cx="4872821" cy="785794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ятиугольник 4"/>
          <p:cNvSpPr/>
          <p:nvPr/>
        </p:nvSpPr>
        <p:spPr>
          <a:xfrm>
            <a:off x="0" y="0"/>
            <a:ext cx="4372755" cy="785794"/>
          </a:xfrm>
          <a:prstGeom prst="homePlat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3600" dirty="0">
                <a:latin typeface="Century" pitchFamily="18" charset="0"/>
              </a:rPr>
              <a:t>МЕТАНОЛ</a:t>
            </a:r>
            <a:endParaRPr lang="ru-RU" sz="3600" dirty="0">
              <a:latin typeface="Century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872821" y="4744690"/>
            <a:ext cx="6943729" cy="1200329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400" dirty="0">
                <a:latin typeface="Century" pitchFamily="18" charset="0"/>
              </a:rPr>
              <a:t>За </a:t>
            </a:r>
            <a:r>
              <a:rPr lang="ru-RU" sz="2400" dirty="0" err="1">
                <a:latin typeface="Century" pitchFamily="18" charset="0"/>
                <a:hlinkClick r:id="rId2" tooltip="Нормальні умови"/>
              </a:rPr>
              <a:t>нормальних</a:t>
            </a:r>
            <a:r>
              <a:rPr lang="ru-RU" sz="2400" dirty="0">
                <a:latin typeface="Century" pitchFamily="18" charset="0"/>
                <a:hlinkClick r:id="rId2" tooltip="Нормальні умови"/>
              </a:rPr>
              <a:t> умов</a:t>
            </a:r>
            <a:r>
              <a:rPr lang="ru-RU" sz="2400" dirty="0">
                <a:latin typeface="Century" pitchFamily="18" charset="0"/>
              </a:rPr>
              <a:t> </a:t>
            </a:r>
            <a:r>
              <a:rPr lang="ru-RU" sz="2400" b="1" dirty="0">
                <a:latin typeface="Century" pitchFamily="18" charset="0"/>
              </a:rPr>
              <a:t>метанол</a:t>
            </a:r>
            <a:r>
              <a:rPr lang="ru-RU" sz="2400" dirty="0">
                <a:latin typeface="Century" pitchFamily="18" charset="0"/>
              </a:rPr>
              <a:t> — </a:t>
            </a:r>
            <a:r>
              <a:rPr lang="ru-RU" sz="2400" dirty="0" err="1">
                <a:latin typeface="Century" pitchFamily="18" charset="0"/>
              </a:rPr>
              <a:t>це</a:t>
            </a:r>
            <a:r>
              <a:rPr lang="ru-RU" sz="2400" dirty="0">
                <a:latin typeface="Century" pitchFamily="18" charset="0"/>
              </a:rPr>
              <a:t> </a:t>
            </a:r>
            <a:r>
              <a:rPr lang="ru-RU" sz="2400" dirty="0" err="1">
                <a:latin typeface="Century" pitchFamily="18" charset="0"/>
              </a:rPr>
              <a:t>прозора</a:t>
            </a:r>
            <a:r>
              <a:rPr lang="ru-RU" sz="2400" dirty="0">
                <a:latin typeface="Century" pitchFamily="18" charset="0"/>
              </a:rPr>
              <a:t>, </a:t>
            </a:r>
            <a:r>
              <a:rPr lang="ru-RU" sz="2400" dirty="0" err="1">
                <a:latin typeface="Century" pitchFamily="18" charset="0"/>
              </a:rPr>
              <a:t>безбарвна</a:t>
            </a:r>
            <a:r>
              <a:rPr lang="ru-RU" sz="2400" dirty="0">
                <a:latin typeface="Century" pitchFamily="18" charset="0"/>
              </a:rPr>
              <a:t>, </a:t>
            </a:r>
            <a:r>
              <a:rPr lang="ru-RU" sz="2400" dirty="0" err="1">
                <a:latin typeface="Century" pitchFamily="18" charset="0"/>
              </a:rPr>
              <a:t>легкозаймиста</a:t>
            </a:r>
            <a:r>
              <a:rPr lang="ru-RU" sz="2400" dirty="0">
                <a:latin typeface="Century" pitchFamily="18" charset="0"/>
              </a:rPr>
              <a:t> </a:t>
            </a:r>
            <a:r>
              <a:rPr lang="ru-RU" sz="2400" dirty="0" err="1">
                <a:latin typeface="Century" pitchFamily="18" charset="0"/>
              </a:rPr>
              <a:t>і</a:t>
            </a:r>
            <a:r>
              <a:rPr lang="ru-RU" sz="2400" dirty="0">
                <a:latin typeface="Century" pitchFamily="18" charset="0"/>
              </a:rPr>
              <a:t> летка </a:t>
            </a:r>
            <a:r>
              <a:rPr lang="ru-RU" sz="2400" dirty="0" err="1">
                <a:latin typeface="Century" pitchFamily="18" charset="0"/>
              </a:rPr>
              <a:t>рідина</a:t>
            </a:r>
            <a:r>
              <a:rPr lang="ru-RU" sz="2400" dirty="0">
                <a:latin typeface="Century" pitchFamily="18" charset="0"/>
              </a:rPr>
              <a:t> </a:t>
            </a:r>
            <a:r>
              <a:rPr lang="ru-RU" sz="2400" dirty="0" err="1">
                <a:latin typeface="Century" pitchFamily="18" charset="0"/>
              </a:rPr>
              <a:t>зі</a:t>
            </a:r>
            <a:r>
              <a:rPr lang="ru-RU" sz="2400" dirty="0">
                <a:latin typeface="Century" pitchFamily="18" charset="0"/>
              </a:rPr>
              <a:t> </a:t>
            </a:r>
            <a:r>
              <a:rPr lang="ru-RU" sz="2400" dirty="0" err="1">
                <a:latin typeface="Century" pitchFamily="18" charset="0"/>
              </a:rPr>
              <a:t>слабким</a:t>
            </a:r>
            <a:r>
              <a:rPr lang="ru-RU" sz="2400" dirty="0">
                <a:latin typeface="Century" pitchFamily="18" charset="0"/>
              </a:rPr>
              <a:t> </a:t>
            </a:r>
            <a:r>
              <a:rPr lang="ru-RU" sz="2400" dirty="0" err="1">
                <a:latin typeface="Century" pitchFamily="18" charset="0"/>
              </a:rPr>
              <a:t>спиртовим</a:t>
            </a:r>
            <a:r>
              <a:rPr lang="ru-RU" sz="2400" dirty="0">
                <a:latin typeface="Century" pitchFamily="18" charset="0"/>
              </a:rPr>
              <a:t> запахом.</a:t>
            </a:r>
          </a:p>
        </p:txBody>
      </p:sp>
      <p:pic>
        <p:nvPicPr>
          <p:cNvPr id="1028" name="Picture 4" descr="Methanol-2D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8523" y="3974251"/>
            <a:ext cx="1802489" cy="1540878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809503" y="5494062"/>
            <a:ext cx="4000528" cy="3571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dirty="0">
                <a:latin typeface="Century" pitchFamily="18" charset="0"/>
              </a:rPr>
              <a:t>Структурна формула</a:t>
            </a:r>
            <a:endParaRPr lang="ru-RU" sz="2000" dirty="0">
              <a:latin typeface="Century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2217534" y="650305"/>
            <a:ext cx="321471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</a:t>
            </a:r>
            <a:r>
              <a:rPr lang="en-US" sz="4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OH</a:t>
            </a:r>
            <a:endParaRPr lang="ru-RU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4729945" y="857232"/>
            <a:ext cx="7786742" cy="571504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dirty="0">
                <a:solidFill>
                  <a:schemeClr val="tx1"/>
                </a:solidFill>
                <a:latin typeface="MicraC" pitchFamily="50" charset="0"/>
              </a:rPr>
              <a:t>-ОН</a:t>
            </a:r>
            <a:r>
              <a:rPr lang="uk-UA" sz="2400" dirty="0">
                <a:solidFill>
                  <a:schemeClr val="tx1"/>
                </a:solidFill>
                <a:latin typeface="MicraC" pitchFamily="50" charset="0"/>
              </a:rPr>
              <a:t> функціональна група.</a:t>
            </a:r>
            <a:endParaRPr lang="ru-RU" sz="2400" dirty="0">
              <a:solidFill>
                <a:schemeClr val="tx1"/>
              </a:solidFill>
              <a:latin typeface="MicraC" pitchFamily="50" charset="0"/>
            </a:endParaRPr>
          </a:p>
        </p:txBody>
      </p:sp>
      <p:pic>
        <p:nvPicPr>
          <p:cNvPr id="1030" name="Picture 6" descr="Как отличить метиловый спирт от этилового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12521" y="1800341"/>
            <a:ext cx="4704034" cy="2685814"/>
          </a:xfrm>
          <a:prstGeom prst="rect">
            <a:avLst/>
          </a:prstGeom>
          <a:noFill/>
        </p:spPr>
      </p:pic>
      <p:sp>
        <p:nvSpPr>
          <p:cNvPr id="13" name="Прямоугольник 12"/>
          <p:cNvSpPr/>
          <p:nvPr/>
        </p:nvSpPr>
        <p:spPr>
          <a:xfrm>
            <a:off x="1229483" y="3143248"/>
            <a:ext cx="3911327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Утворення</a:t>
            </a:r>
            <a:r>
              <a:rPr lang="ru-RU" sz="2400" b="1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назви</a:t>
            </a:r>
            <a:r>
              <a:rPr lang="ru-RU" sz="2400" b="1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: </a:t>
            </a:r>
          </a:p>
          <a:p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МЕТАН + </a:t>
            </a:r>
            <a:r>
              <a:rPr lang="ru-RU" sz="2400" b="1" dirty="0" err="1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ол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= МЕТАНОЛ</a:t>
            </a:r>
          </a:p>
          <a:p>
            <a:endParaRPr lang="ru-RU" b="1" dirty="0">
              <a:solidFill>
                <a:schemeClr val="accent4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86607" y="3571876"/>
            <a:ext cx="10501386" cy="107157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37301" y="1600201"/>
            <a:ext cx="11807947" cy="5043509"/>
          </a:xfrm>
        </p:spPr>
        <p:txBody>
          <a:bodyPr/>
          <a:lstStyle/>
          <a:p>
            <a:pPr>
              <a:buNone/>
            </a:pPr>
            <a:r>
              <a:rPr lang="ru-RU" sz="2800" dirty="0" err="1">
                <a:latin typeface="Century" pitchFamily="18" charset="0"/>
              </a:rPr>
              <a:t>Сучасний</a:t>
            </a:r>
            <a:r>
              <a:rPr lang="ru-RU" sz="2800" dirty="0">
                <a:latin typeface="Century" pitchFamily="18" charset="0"/>
              </a:rPr>
              <a:t> метод </a:t>
            </a:r>
            <a:r>
              <a:rPr lang="ru-RU" sz="2800" dirty="0" err="1">
                <a:latin typeface="Century" pitchFamily="18" charset="0"/>
              </a:rPr>
              <a:t>отримання</a:t>
            </a:r>
            <a:r>
              <a:rPr lang="ru-RU" sz="2800" dirty="0">
                <a:latin typeface="Century" pitchFamily="18" charset="0"/>
              </a:rPr>
              <a:t> — </a:t>
            </a:r>
            <a:r>
              <a:rPr lang="ru-RU" sz="2800" dirty="0" err="1">
                <a:latin typeface="Century" pitchFamily="18" charset="0"/>
              </a:rPr>
              <a:t>каталітичний</a:t>
            </a:r>
            <a:r>
              <a:rPr lang="ru-RU" sz="2800" dirty="0">
                <a:latin typeface="Century" pitchFamily="18" charset="0"/>
              </a:rPr>
              <a:t> синтез </a:t>
            </a:r>
            <a:r>
              <a:rPr lang="ru-RU" sz="2800" dirty="0" err="1">
                <a:latin typeface="Century" pitchFamily="18" charset="0"/>
              </a:rPr>
              <a:t>з</a:t>
            </a:r>
            <a:r>
              <a:rPr lang="ru-RU" sz="2800" dirty="0">
                <a:latin typeface="Century" pitchFamily="18" charset="0"/>
              </a:rPr>
              <a:t> </a:t>
            </a:r>
            <a:r>
              <a:rPr lang="ru-RU" sz="2800" dirty="0">
                <a:latin typeface="Century" pitchFamily="18" charset="0"/>
                <a:hlinkClick r:id="rId2" tooltip="Монооксид вуглецю"/>
              </a:rPr>
              <a:t>оксиду карбону (</a:t>
            </a:r>
            <a:r>
              <a:rPr lang="en-US" sz="2800" dirty="0">
                <a:latin typeface="Century" pitchFamily="18" charset="0"/>
                <a:hlinkClick r:id="rId2" tooltip="Монооксид вуглецю"/>
              </a:rPr>
              <a:t>II)</a:t>
            </a:r>
            <a:r>
              <a:rPr lang="en-US" sz="2800" dirty="0">
                <a:latin typeface="Century" pitchFamily="18" charset="0"/>
              </a:rPr>
              <a:t> </a:t>
            </a:r>
            <a:r>
              <a:rPr lang="ru-RU" sz="2800" dirty="0" err="1">
                <a:latin typeface="Century" pitchFamily="18" charset="0"/>
              </a:rPr>
              <a:t>і</a:t>
            </a:r>
            <a:r>
              <a:rPr lang="ru-RU" sz="2800" dirty="0">
                <a:latin typeface="Century" pitchFamily="18" charset="0"/>
              </a:rPr>
              <a:t> </a:t>
            </a:r>
            <a:r>
              <a:rPr lang="ru-RU" sz="2800" dirty="0" err="1">
                <a:latin typeface="Century" pitchFamily="18" charset="0"/>
                <a:hlinkClick r:id="rId3" tooltip="Водень"/>
              </a:rPr>
              <a:t>водню</a:t>
            </a:r>
            <a:r>
              <a:rPr lang="ru-RU" sz="2800" dirty="0">
                <a:latin typeface="Century" pitchFamily="18" charset="0"/>
              </a:rPr>
              <a:t> (температура 250 °</a:t>
            </a:r>
            <a:r>
              <a:rPr lang="en-US" sz="2800" dirty="0">
                <a:latin typeface="Century" pitchFamily="18" charset="0"/>
              </a:rPr>
              <a:t>C, </a:t>
            </a:r>
            <a:r>
              <a:rPr lang="ru-RU" sz="2800" dirty="0" err="1">
                <a:latin typeface="Century" pitchFamily="18" charset="0"/>
              </a:rPr>
              <a:t>тиск</a:t>
            </a:r>
            <a:r>
              <a:rPr lang="ru-RU" sz="2800" dirty="0">
                <a:latin typeface="Century" pitchFamily="18" charset="0"/>
              </a:rPr>
              <a:t> 7 </a:t>
            </a:r>
            <a:r>
              <a:rPr lang="ru-RU" sz="2800" dirty="0" err="1">
                <a:latin typeface="Century" pitchFamily="18" charset="0"/>
              </a:rPr>
              <a:t>Мпа</a:t>
            </a:r>
            <a:r>
              <a:rPr lang="ru-RU" sz="2800" dirty="0">
                <a:latin typeface="Century" pitchFamily="18" charset="0"/>
              </a:rPr>
              <a:t>, </a:t>
            </a:r>
            <a:r>
              <a:rPr lang="ru-RU" sz="2800" dirty="0" err="1">
                <a:latin typeface="Century" pitchFamily="18" charset="0"/>
              </a:rPr>
              <a:t>каталізатор</a:t>
            </a:r>
            <a:r>
              <a:rPr lang="ru-RU" sz="2800" dirty="0">
                <a:latin typeface="Century" pitchFamily="18" charset="0"/>
              </a:rPr>
              <a:t> </a:t>
            </a:r>
            <a:r>
              <a:rPr lang="ru-RU" sz="2800" dirty="0" err="1">
                <a:latin typeface="Century" pitchFamily="18" charset="0"/>
              </a:rPr>
              <a:t>суміш</a:t>
            </a:r>
            <a:r>
              <a:rPr lang="ru-RU" sz="2800" dirty="0">
                <a:latin typeface="Century" pitchFamily="18" charset="0"/>
              </a:rPr>
              <a:t> </a:t>
            </a:r>
            <a:r>
              <a:rPr lang="ru-RU" sz="2800" dirty="0" err="1">
                <a:latin typeface="Century" pitchFamily="18" charset="0"/>
              </a:rPr>
              <a:t>оксидів</a:t>
            </a:r>
            <a:r>
              <a:rPr lang="ru-RU" sz="2800" dirty="0">
                <a:latin typeface="Century" pitchFamily="18" charset="0"/>
              </a:rPr>
              <a:t> </a:t>
            </a:r>
            <a:r>
              <a:rPr lang="ru-RU" sz="2800" dirty="0">
                <a:latin typeface="Century" pitchFamily="18" charset="0"/>
                <a:hlinkClick r:id="rId4" tooltip="Оксид цинку"/>
              </a:rPr>
              <a:t>цинку</a:t>
            </a:r>
            <a:r>
              <a:rPr lang="ru-RU" sz="2800" dirty="0">
                <a:latin typeface="Century" pitchFamily="18" charset="0"/>
              </a:rPr>
              <a:t> </a:t>
            </a:r>
            <a:r>
              <a:rPr lang="ru-RU" sz="2800" dirty="0" err="1">
                <a:latin typeface="Century" pitchFamily="18" charset="0"/>
              </a:rPr>
              <a:t>і</a:t>
            </a:r>
            <a:r>
              <a:rPr lang="ru-RU" sz="2800" dirty="0">
                <a:latin typeface="Century" pitchFamily="18" charset="0"/>
              </a:rPr>
              <a:t> </a:t>
            </a:r>
            <a:r>
              <a:rPr lang="ru-RU" sz="2800" dirty="0" err="1">
                <a:latin typeface="Century" pitchFamily="18" charset="0"/>
                <a:hlinkClick r:id="rId5" tooltip="Оксид міді(II)"/>
              </a:rPr>
              <a:t>купруму</a:t>
            </a:r>
            <a:r>
              <a:rPr lang="ru-RU" sz="2800" dirty="0">
                <a:latin typeface="Century" pitchFamily="18" charset="0"/>
              </a:rPr>
              <a:t>):</a:t>
            </a:r>
          </a:p>
          <a:p>
            <a:pPr algn="ctr">
              <a:buNone/>
            </a:pPr>
            <a:endParaRPr lang="ru-RU" sz="4000" dirty="0">
              <a:latin typeface="MicraC" pitchFamily="50" charset="0"/>
            </a:endParaRPr>
          </a:p>
          <a:p>
            <a:pPr algn="ctr">
              <a:buNone/>
            </a:pP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 + 2Н</a:t>
            </a:r>
            <a:r>
              <a:rPr lang="ru-RU" sz="40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→ 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</a:t>
            </a:r>
            <a:r>
              <a:rPr lang="en-US" sz="40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OH</a:t>
            </a:r>
            <a:endParaRPr lang="uk-UA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endParaRPr lang="ru-RU" sz="2800" dirty="0">
              <a:latin typeface="Century" pitchFamily="18" charset="0"/>
            </a:endParaRPr>
          </a:p>
          <a:p>
            <a:pPr>
              <a:buNone/>
            </a:pPr>
            <a:r>
              <a:rPr lang="ru-RU" sz="2800" dirty="0" err="1">
                <a:latin typeface="Century" pitchFamily="18" charset="0"/>
              </a:rPr>
              <a:t>Реакцію</a:t>
            </a:r>
            <a:r>
              <a:rPr lang="ru-RU" sz="2800" dirty="0">
                <a:latin typeface="Century" pitchFamily="18" charset="0"/>
              </a:rPr>
              <a:t> </a:t>
            </a:r>
            <a:r>
              <a:rPr lang="ru-RU" sz="2800" dirty="0" err="1">
                <a:latin typeface="Century" pitchFamily="18" charset="0"/>
              </a:rPr>
              <a:t>можуть</a:t>
            </a:r>
            <a:r>
              <a:rPr lang="ru-RU" sz="2800" dirty="0">
                <a:latin typeface="Century" pitchFamily="18" charset="0"/>
              </a:rPr>
              <a:t> </a:t>
            </a:r>
            <a:r>
              <a:rPr lang="ru-RU" sz="2800" dirty="0" err="1">
                <a:latin typeface="Century" pitchFamily="18" charset="0"/>
              </a:rPr>
              <a:t>прискорити</a:t>
            </a:r>
            <a:r>
              <a:rPr lang="ru-RU" sz="2800" dirty="0">
                <a:latin typeface="Century" pitchFamily="18" charset="0"/>
              </a:rPr>
              <a:t> </a:t>
            </a:r>
            <a:r>
              <a:rPr lang="ru-RU" sz="2800" dirty="0" err="1">
                <a:latin typeface="Century" pitchFamily="18" charset="0"/>
              </a:rPr>
              <a:t>каталізатори</a:t>
            </a:r>
            <a:r>
              <a:rPr lang="ru-RU" sz="2800" dirty="0">
                <a:latin typeface="Century" pitchFamily="18" charset="0"/>
              </a:rPr>
              <a:t>, </a:t>
            </a:r>
            <a:r>
              <a:rPr lang="ru-RU" sz="2800" dirty="0" err="1">
                <a:latin typeface="Century" pitchFamily="18" charset="0"/>
              </a:rPr>
              <a:t>такі</a:t>
            </a:r>
            <a:r>
              <a:rPr lang="ru-RU" sz="2800" dirty="0">
                <a:latin typeface="Century" pitchFamily="18" charset="0"/>
              </a:rPr>
              <a:t> як </a:t>
            </a:r>
            <a:r>
              <a:rPr lang="ru-RU" sz="2800" dirty="0" err="1">
                <a:latin typeface="Century" pitchFamily="18" charset="0"/>
              </a:rPr>
              <a:t>оксиди</a:t>
            </a:r>
            <a:r>
              <a:rPr lang="ru-RU" sz="2800" dirty="0">
                <a:latin typeface="Century" pitchFamily="18" charset="0"/>
              </a:rPr>
              <a:t> </a:t>
            </a:r>
            <a:r>
              <a:rPr lang="ru-RU" sz="2800" dirty="0" err="1">
                <a:latin typeface="Century" pitchFamily="18" charset="0"/>
              </a:rPr>
              <a:t>міді</a:t>
            </a:r>
            <a:r>
              <a:rPr lang="ru-RU" sz="2800" dirty="0">
                <a:latin typeface="Century" pitchFamily="18" charset="0"/>
              </a:rPr>
              <a:t>, цинку </a:t>
            </a:r>
            <a:r>
              <a:rPr lang="ru-RU" sz="2800" dirty="0" err="1">
                <a:latin typeface="Century" pitchFamily="18" charset="0"/>
              </a:rPr>
              <a:t>або</a:t>
            </a:r>
            <a:r>
              <a:rPr lang="ru-RU" sz="2800" dirty="0">
                <a:latin typeface="Century" pitchFamily="18" charset="0"/>
              </a:rPr>
              <a:t> хрому.</a:t>
            </a:r>
          </a:p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158177" y="214290"/>
            <a:ext cx="8858312" cy="11430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000" dirty="0">
                <a:latin typeface="Century" pitchFamily="18" charset="0"/>
              </a:rPr>
              <a:t>Отримання:</a:t>
            </a:r>
            <a:endParaRPr lang="ru-RU" sz="4000" dirty="0">
              <a:latin typeface="Century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57979" y="428604"/>
            <a:ext cx="11471434" cy="1143000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Метиловий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спирт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надзвичайно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отруйний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dirty="0">
                <a:latin typeface="Century" pitchFamily="18" charset="0"/>
              </a:rPr>
              <a:t>Попадання в організм людини біля 30 г метанолу викликають смерть, а менші дози руйнують зоровий нерв і ведуть до втрати зору.</a:t>
            </a:r>
          </a:p>
        </p:txBody>
      </p:sp>
      <p:pic>
        <p:nvPicPr>
          <p:cNvPr id="5122" name="Picture 2" descr="Метиловий спирт: вплив на організм людини, перші ознаки та симптоми  отруєння, перша допомога та наслідки. Як перевірити спирт етиловий або  метиловий в алкоголі в домашніх умовах, які їх відмінності? З чого роблять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453139" y="3068960"/>
            <a:ext cx="3409644" cy="255723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2" name="Picture 4" descr="Global Ethanol Market Size Growth 2023 Forecast Research Report 201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99606" y="3238382"/>
            <a:ext cx="4248472" cy="1967700"/>
          </a:xfrm>
          <a:prstGeom prst="rect">
            <a:avLst/>
          </a:prstGeom>
          <a:noFill/>
        </p:spPr>
      </p:pic>
      <p:sp>
        <p:nvSpPr>
          <p:cNvPr id="5" name="Пятиугольник 4"/>
          <p:cNvSpPr/>
          <p:nvPr/>
        </p:nvSpPr>
        <p:spPr>
          <a:xfrm>
            <a:off x="0" y="0"/>
            <a:ext cx="4872821" cy="785794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ятиугольник 3"/>
          <p:cNvSpPr/>
          <p:nvPr/>
        </p:nvSpPr>
        <p:spPr>
          <a:xfrm>
            <a:off x="0" y="0"/>
            <a:ext cx="4372755" cy="785794"/>
          </a:xfrm>
          <a:prstGeom prst="homePlat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3600" dirty="0">
                <a:latin typeface="Century" pitchFamily="18" charset="0"/>
              </a:rPr>
              <a:t>ЕТАНОЛ</a:t>
            </a:r>
            <a:endParaRPr lang="ru-RU" sz="3600" dirty="0">
              <a:latin typeface="Century" pitchFamily="18" charset="0"/>
            </a:endParaRPr>
          </a:p>
        </p:txBody>
      </p:sp>
      <p:pic>
        <p:nvPicPr>
          <p:cNvPr id="17410" name="Picture 2" descr="Етанол або алкоголь - AlcoDope"/>
          <p:cNvPicPr>
            <a:picLocks noChangeAspect="1" noChangeArrowheads="1"/>
          </p:cNvPicPr>
          <p:nvPr/>
        </p:nvPicPr>
        <p:blipFill>
          <a:blip r:embed="rId3" cstate="print"/>
          <a:srcRect t="12234" b="28818"/>
          <a:stretch>
            <a:fillRect/>
          </a:stretch>
        </p:blipFill>
        <p:spPr bwMode="auto">
          <a:xfrm>
            <a:off x="5652939" y="1538346"/>
            <a:ext cx="5908671" cy="2609682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1044427" y="5281256"/>
            <a:ext cx="4147350" cy="35716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dirty="0">
                <a:latin typeface="Century" pitchFamily="18" charset="0"/>
              </a:rPr>
              <a:t>Структурна формула</a:t>
            </a:r>
            <a:endParaRPr lang="ru-RU" sz="2400" dirty="0">
              <a:latin typeface="Century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436410" y="1398161"/>
            <a:ext cx="308687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vi-V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етиловий спирт</a:t>
            </a:r>
            <a:endParaRPr lang="uk-U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vi-V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винний спирт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2420214" y="786649"/>
            <a:ext cx="364333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ru-RU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ОН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5292900" y="4417546"/>
            <a:ext cx="6727668" cy="156966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400" dirty="0" err="1">
                <a:latin typeface="Century" pitchFamily="18" charset="0"/>
              </a:rPr>
              <a:t>Безбарвна</a:t>
            </a:r>
            <a:r>
              <a:rPr lang="ru-RU" sz="2400" dirty="0">
                <a:latin typeface="Century" pitchFamily="18" charset="0"/>
              </a:rPr>
              <a:t> легко </a:t>
            </a:r>
            <a:r>
              <a:rPr lang="ru-RU" sz="2400" dirty="0" err="1">
                <a:latin typeface="Century" pitchFamily="18" charset="0"/>
              </a:rPr>
              <a:t>рухлива</a:t>
            </a:r>
            <a:r>
              <a:rPr lang="ru-RU" sz="2400" dirty="0">
                <a:latin typeface="Century" pitchFamily="18" charset="0"/>
              </a:rPr>
              <a:t> </a:t>
            </a:r>
            <a:r>
              <a:rPr lang="ru-RU" sz="2400" dirty="0" err="1">
                <a:latin typeface="Century" pitchFamily="18" charset="0"/>
              </a:rPr>
              <a:t>рідина</a:t>
            </a:r>
            <a:r>
              <a:rPr lang="ru-RU" sz="2400" dirty="0">
                <a:latin typeface="Century" pitchFamily="18" charset="0"/>
              </a:rPr>
              <a:t>, </a:t>
            </a:r>
            <a:r>
              <a:rPr lang="ru-RU" sz="2400" dirty="0" err="1">
                <a:latin typeface="Century" pitchFamily="18" charset="0"/>
              </a:rPr>
              <a:t>з</a:t>
            </a:r>
            <a:r>
              <a:rPr lang="ru-RU" sz="2400" dirty="0">
                <a:latin typeface="Century" pitchFamily="18" charset="0"/>
              </a:rPr>
              <a:t> </a:t>
            </a:r>
            <a:r>
              <a:rPr lang="ru-RU" sz="2400" dirty="0" err="1">
                <a:latin typeface="Century" pitchFamily="18" charset="0"/>
              </a:rPr>
              <a:t>характерних</a:t>
            </a:r>
            <a:r>
              <a:rPr lang="ru-RU" sz="2400" dirty="0">
                <a:latin typeface="Century" pitchFamily="18" charset="0"/>
              </a:rPr>
              <a:t> запахом </a:t>
            </a:r>
            <a:r>
              <a:rPr lang="ru-RU" sz="2400" dirty="0" err="1">
                <a:latin typeface="Century" pitchFamily="18" charset="0"/>
              </a:rPr>
              <a:t>і</a:t>
            </a:r>
            <a:r>
              <a:rPr lang="ru-RU" sz="2400" dirty="0">
                <a:latin typeface="Century" pitchFamily="18" charset="0"/>
              </a:rPr>
              <a:t> </a:t>
            </a:r>
            <a:r>
              <a:rPr lang="ru-RU" sz="2400" dirty="0" err="1">
                <a:latin typeface="Century" pitchFamily="18" charset="0"/>
              </a:rPr>
              <a:t>пекучим</a:t>
            </a:r>
            <a:r>
              <a:rPr lang="ru-RU" sz="2400" dirty="0">
                <a:latin typeface="Century" pitchFamily="18" charset="0"/>
              </a:rPr>
              <a:t> смаком. </a:t>
            </a:r>
            <a:r>
              <a:rPr lang="ru-RU" sz="2400" dirty="0" err="1">
                <a:latin typeface="Century" pitchFamily="18" charset="0"/>
              </a:rPr>
              <a:t>Змішується</a:t>
            </a:r>
            <a:r>
              <a:rPr lang="ru-RU" sz="2400" dirty="0">
                <a:latin typeface="Century" pitchFamily="18" charset="0"/>
              </a:rPr>
              <a:t> у </a:t>
            </a:r>
            <a:r>
              <a:rPr lang="ru-RU" sz="2400" dirty="0" err="1">
                <a:latin typeface="Century" pitchFamily="18" charset="0"/>
              </a:rPr>
              <a:t>всіх</a:t>
            </a:r>
            <a:r>
              <a:rPr lang="ru-RU" sz="2400" dirty="0">
                <a:latin typeface="Century" pitchFamily="18" charset="0"/>
              </a:rPr>
              <a:t> </a:t>
            </a:r>
            <a:r>
              <a:rPr lang="ru-RU" sz="2400" dirty="0" err="1">
                <a:latin typeface="Century" pitchFamily="18" charset="0"/>
              </a:rPr>
              <a:t>співвідношеннях</a:t>
            </a:r>
            <a:r>
              <a:rPr lang="ru-RU" sz="2400" dirty="0">
                <a:latin typeface="Century" pitchFamily="18" charset="0"/>
              </a:rPr>
              <a:t> </a:t>
            </a:r>
            <a:r>
              <a:rPr lang="ru-RU" sz="2400" dirty="0" err="1">
                <a:latin typeface="Century" pitchFamily="18" charset="0"/>
              </a:rPr>
              <a:t>з</a:t>
            </a:r>
            <a:r>
              <a:rPr lang="ru-RU" sz="2400" dirty="0">
                <a:latin typeface="Century" pitchFamily="18" charset="0"/>
              </a:rPr>
              <a:t> водою, </a:t>
            </a:r>
            <a:r>
              <a:rPr lang="ru-RU" sz="2400" dirty="0" err="1">
                <a:latin typeface="Century" pitchFamily="18" charset="0"/>
              </a:rPr>
              <a:t>іншими</a:t>
            </a:r>
            <a:r>
              <a:rPr lang="ru-RU" sz="2400" dirty="0">
                <a:latin typeface="Century" pitchFamily="18" charset="0"/>
              </a:rPr>
              <a:t> спиртами.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1686708" y="2255641"/>
            <a:ext cx="6372225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b="1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Утворення</a:t>
            </a:r>
            <a:r>
              <a:rPr lang="ru-RU" sz="2400" b="1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назви</a:t>
            </a:r>
            <a:r>
              <a:rPr lang="ru-RU" sz="2400" b="1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: </a:t>
            </a:r>
          </a:p>
          <a:p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ЕТАН + </a:t>
            </a:r>
            <a:r>
              <a:rPr lang="ru-RU" sz="2400" b="1" dirty="0" err="1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ол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= ЕТАНОЛ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ятиугольник 5"/>
          <p:cNvSpPr/>
          <p:nvPr/>
        </p:nvSpPr>
        <p:spPr>
          <a:xfrm>
            <a:off x="468363" y="4008484"/>
            <a:ext cx="5658639" cy="428628"/>
          </a:xfrm>
          <a:prstGeom prst="homePlate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ятиугольник 3"/>
          <p:cNvSpPr/>
          <p:nvPr/>
        </p:nvSpPr>
        <p:spPr>
          <a:xfrm>
            <a:off x="468363" y="1430728"/>
            <a:ext cx="6658771" cy="428628"/>
          </a:xfrm>
          <a:prstGeom prst="homePlate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>
                <a:latin typeface="Century" pitchFamily="18" charset="0"/>
              </a:rPr>
              <a:t>Отримання</a:t>
            </a:r>
            <a:endParaRPr lang="ru-RU" dirty="0">
              <a:latin typeface="Century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14635" y="1430728"/>
            <a:ext cx="10953626" cy="5003124"/>
          </a:xfrm>
        </p:spPr>
        <p:txBody>
          <a:bodyPr>
            <a:normAutofit fontScale="92500" lnSpcReduction="20000"/>
          </a:bodyPr>
          <a:lstStyle/>
          <a:p>
            <a:r>
              <a:rPr lang="uk-UA" dirty="0">
                <a:latin typeface="Century" pitchFamily="18" charset="0"/>
              </a:rPr>
              <a:t>1. </a:t>
            </a:r>
            <a:r>
              <a:rPr lang="uk-UA" b="1" dirty="0">
                <a:latin typeface="Century" pitchFamily="18" charset="0"/>
              </a:rPr>
              <a:t>Гідроліз галогенопохідних.    </a:t>
            </a:r>
            <a:r>
              <a:rPr lang="uk-UA" dirty="0">
                <a:latin typeface="Century" pitchFamily="18" charset="0"/>
              </a:rPr>
              <a:t>При обробці </a:t>
            </a:r>
            <a:r>
              <a:rPr lang="uk-UA" dirty="0" err="1">
                <a:latin typeface="Century" pitchFamily="18" charset="0"/>
              </a:rPr>
              <a:t>галагенопохідних</a:t>
            </a:r>
            <a:r>
              <a:rPr lang="uk-UA" dirty="0">
                <a:latin typeface="Century" pitchFamily="18" charset="0"/>
              </a:rPr>
              <a:t> водним розчином лугу, іде заміщення галогену на гідроксил. </a:t>
            </a:r>
          </a:p>
          <a:p>
            <a:pPr>
              <a:buNone/>
            </a:pPr>
            <a:r>
              <a:rPr lang="uk-UA" dirty="0">
                <a:latin typeface="Century" pitchFamily="18" charset="0"/>
              </a:rPr>
              <a:t>   СН</a:t>
            </a:r>
            <a:r>
              <a:rPr lang="uk-UA" sz="2000" dirty="0">
                <a:latin typeface="Century" pitchFamily="18" charset="0"/>
              </a:rPr>
              <a:t>3</a:t>
            </a:r>
            <a:r>
              <a:rPr lang="uk-UA" dirty="0">
                <a:latin typeface="Century" pitchFamily="18" charset="0"/>
              </a:rPr>
              <a:t>СН</a:t>
            </a:r>
            <a:r>
              <a:rPr lang="uk-UA" sz="2000" dirty="0">
                <a:latin typeface="Century" pitchFamily="18" charset="0"/>
              </a:rPr>
              <a:t>2</a:t>
            </a:r>
            <a:r>
              <a:rPr lang="uk-UA" dirty="0">
                <a:latin typeface="Century" pitchFamily="18" charset="0"/>
              </a:rPr>
              <a:t>Br + </a:t>
            </a:r>
            <a:r>
              <a:rPr lang="uk-UA" dirty="0" err="1">
                <a:latin typeface="Century" pitchFamily="18" charset="0"/>
              </a:rPr>
              <a:t>NaOH</a:t>
            </a:r>
            <a:r>
              <a:rPr lang="uk-UA" dirty="0">
                <a:latin typeface="Century" pitchFamily="18" charset="0"/>
              </a:rPr>
              <a:t> → СН</a:t>
            </a:r>
            <a:r>
              <a:rPr lang="uk-UA" sz="2000" dirty="0">
                <a:latin typeface="Century" pitchFamily="18" charset="0"/>
              </a:rPr>
              <a:t>3</a:t>
            </a:r>
            <a:r>
              <a:rPr lang="uk-UA" dirty="0">
                <a:latin typeface="Century" pitchFamily="18" charset="0"/>
              </a:rPr>
              <a:t>СН</a:t>
            </a:r>
            <a:r>
              <a:rPr lang="uk-UA" sz="2000" dirty="0">
                <a:latin typeface="Century" pitchFamily="18" charset="0"/>
              </a:rPr>
              <a:t>2</a:t>
            </a:r>
            <a:r>
              <a:rPr lang="uk-UA" dirty="0">
                <a:latin typeface="Century" pitchFamily="18" charset="0"/>
              </a:rPr>
              <a:t>OH + </a:t>
            </a:r>
            <a:r>
              <a:rPr lang="uk-UA" dirty="0" err="1">
                <a:latin typeface="Century" pitchFamily="18" charset="0"/>
              </a:rPr>
              <a:t>NaBr</a:t>
            </a:r>
            <a:r>
              <a:rPr lang="uk-UA" dirty="0">
                <a:latin typeface="Century" pitchFamily="18" charset="0"/>
              </a:rPr>
              <a:t> </a:t>
            </a:r>
          </a:p>
          <a:p>
            <a:pPr>
              <a:buNone/>
            </a:pPr>
            <a:r>
              <a:rPr lang="uk-UA" dirty="0">
                <a:latin typeface="Century" pitchFamily="18" charset="0"/>
              </a:rPr>
              <a:t>     </a:t>
            </a:r>
            <a:r>
              <a:rPr lang="uk-UA" dirty="0" err="1">
                <a:latin typeface="Century" pitchFamily="18" charset="0"/>
              </a:rPr>
              <a:t>Брометан</a:t>
            </a:r>
            <a:r>
              <a:rPr lang="uk-UA" dirty="0">
                <a:latin typeface="Century" pitchFamily="18" charset="0"/>
              </a:rPr>
              <a:t>                        етанол </a:t>
            </a:r>
          </a:p>
          <a:p>
            <a:pPr>
              <a:buNone/>
            </a:pPr>
            <a:endParaRPr lang="uk-UA" dirty="0">
              <a:latin typeface="Century" pitchFamily="18" charset="0"/>
            </a:endParaRPr>
          </a:p>
          <a:p>
            <a:r>
              <a:rPr lang="uk-UA" dirty="0">
                <a:latin typeface="Century" pitchFamily="18" charset="0"/>
              </a:rPr>
              <a:t>2. </a:t>
            </a:r>
            <a:r>
              <a:rPr lang="uk-UA" b="1" dirty="0">
                <a:latin typeface="Century" pitchFamily="18" charset="0"/>
              </a:rPr>
              <a:t>Гідратація </a:t>
            </a:r>
            <a:r>
              <a:rPr lang="uk-UA" b="1" dirty="0" err="1">
                <a:latin typeface="Century" pitchFamily="18" charset="0"/>
              </a:rPr>
              <a:t>алкенів</a:t>
            </a:r>
            <a:r>
              <a:rPr lang="uk-UA" dirty="0">
                <a:latin typeface="Century" pitchFamily="18" charset="0"/>
              </a:rPr>
              <a:t>.        Приєднання води до </a:t>
            </a:r>
            <a:r>
              <a:rPr lang="uk-UA" dirty="0" err="1">
                <a:latin typeface="Century" pitchFamily="18" charset="0"/>
              </a:rPr>
              <a:t>алкенів</a:t>
            </a:r>
            <a:r>
              <a:rPr lang="uk-UA" dirty="0">
                <a:latin typeface="Century" pitchFamily="18" charset="0"/>
              </a:rPr>
              <a:t> відбувається в присутності кислот (сульфатної або фосфатної): </a:t>
            </a:r>
          </a:p>
          <a:p>
            <a:pPr>
              <a:buNone/>
            </a:pPr>
            <a:r>
              <a:rPr lang="uk-UA" dirty="0">
                <a:latin typeface="Century" pitchFamily="18" charset="0"/>
              </a:rPr>
              <a:t>     СН</a:t>
            </a:r>
            <a:r>
              <a:rPr lang="uk-UA" sz="2000" dirty="0">
                <a:latin typeface="Century" pitchFamily="18" charset="0"/>
              </a:rPr>
              <a:t>2</a:t>
            </a:r>
            <a:r>
              <a:rPr lang="uk-UA" dirty="0">
                <a:latin typeface="Century" pitchFamily="18" charset="0"/>
              </a:rPr>
              <a:t>=СН</a:t>
            </a:r>
            <a:r>
              <a:rPr lang="uk-UA" sz="2000" dirty="0">
                <a:latin typeface="Century" pitchFamily="18" charset="0"/>
              </a:rPr>
              <a:t>2</a:t>
            </a:r>
            <a:r>
              <a:rPr lang="uk-UA" dirty="0">
                <a:latin typeface="Century" pitchFamily="18" charset="0"/>
              </a:rPr>
              <a:t> + Н</a:t>
            </a:r>
            <a:r>
              <a:rPr lang="uk-UA" sz="2000" dirty="0">
                <a:latin typeface="Century" pitchFamily="18" charset="0"/>
              </a:rPr>
              <a:t>2</a:t>
            </a:r>
            <a:r>
              <a:rPr lang="uk-UA" dirty="0">
                <a:latin typeface="Century" pitchFamily="18" charset="0"/>
              </a:rPr>
              <a:t>О → СН</a:t>
            </a:r>
            <a:r>
              <a:rPr lang="uk-UA" sz="2000" dirty="0">
                <a:latin typeface="Century" pitchFamily="18" charset="0"/>
              </a:rPr>
              <a:t>3</a:t>
            </a:r>
            <a:r>
              <a:rPr lang="uk-UA" dirty="0">
                <a:latin typeface="Century" pitchFamily="18" charset="0"/>
              </a:rPr>
              <a:t>СН</a:t>
            </a:r>
            <a:r>
              <a:rPr lang="uk-UA" sz="2000" dirty="0">
                <a:latin typeface="Century" pitchFamily="18" charset="0"/>
              </a:rPr>
              <a:t>2</a:t>
            </a:r>
            <a:r>
              <a:rPr lang="uk-UA" dirty="0">
                <a:latin typeface="Century" pitchFamily="18" charset="0"/>
              </a:rPr>
              <a:t>OH </a:t>
            </a:r>
          </a:p>
          <a:p>
            <a:pPr>
              <a:buNone/>
            </a:pPr>
            <a:r>
              <a:rPr lang="uk-UA" dirty="0">
                <a:latin typeface="Century" pitchFamily="18" charset="0"/>
              </a:rPr>
              <a:t>        </a:t>
            </a:r>
            <a:r>
              <a:rPr lang="uk-UA" dirty="0" err="1">
                <a:latin typeface="Century" pitchFamily="18" charset="0"/>
              </a:rPr>
              <a:t>етен</a:t>
            </a:r>
            <a:r>
              <a:rPr lang="uk-UA" dirty="0">
                <a:latin typeface="Century" pitchFamily="18" charset="0"/>
              </a:rPr>
              <a:t>                            етанол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937173" y="4076780"/>
            <a:ext cx="7072362" cy="1571636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800855" y="2357430"/>
            <a:ext cx="11215766" cy="100013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6541" y="357166"/>
            <a:ext cx="11644394" cy="1714512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3200" dirty="0">
                <a:latin typeface="Century" pitchFamily="18" charset="0"/>
              </a:rPr>
              <a:t>У </a:t>
            </a:r>
            <a:r>
              <a:rPr lang="ru-RU" sz="3200" b="1" dirty="0" err="1">
                <a:latin typeface="Century" pitchFamily="18" charset="0"/>
              </a:rPr>
              <a:t>промисловості</a:t>
            </a:r>
            <a:r>
              <a:rPr lang="ru-RU" sz="3200" b="1" dirty="0">
                <a:latin typeface="Century" pitchFamily="18" charset="0"/>
              </a:rPr>
              <a:t> </a:t>
            </a:r>
            <a:r>
              <a:rPr lang="ru-RU" sz="3200" b="1" dirty="0" err="1">
                <a:latin typeface="Century" pitchFamily="18" charset="0"/>
              </a:rPr>
              <a:t>етанол</a:t>
            </a:r>
            <a:r>
              <a:rPr lang="ru-RU" sz="3200" b="1" dirty="0">
                <a:latin typeface="Century" pitchFamily="18" charset="0"/>
              </a:rPr>
              <a:t> </a:t>
            </a:r>
            <a:r>
              <a:rPr lang="ru-RU" sz="3200" b="1" dirty="0" err="1">
                <a:latin typeface="Century" pitchFamily="18" charset="0"/>
              </a:rPr>
              <a:t>одержують</a:t>
            </a:r>
            <a:r>
              <a:rPr lang="ru-RU" sz="3200" b="1" dirty="0">
                <a:latin typeface="Century" pitchFamily="18" charset="0"/>
              </a:rPr>
              <a:t> </a:t>
            </a:r>
            <a:r>
              <a:rPr lang="ru-RU" sz="3200" b="1" dirty="0" err="1">
                <a:latin typeface="Century" pitchFamily="18" charset="0"/>
              </a:rPr>
              <a:t>бродінням</a:t>
            </a:r>
            <a:r>
              <a:rPr lang="ru-RU" sz="3200" b="1" dirty="0">
                <a:latin typeface="Century" pitchFamily="18" charset="0"/>
              </a:rPr>
              <a:t> </a:t>
            </a:r>
            <a:r>
              <a:rPr lang="ru-RU" sz="3200" dirty="0" err="1">
                <a:latin typeface="Century" pitchFamily="18" charset="0"/>
              </a:rPr>
              <a:t>вуглеводів</a:t>
            </a:r>
            <a:r>
              <a:rPr lang="ru-RU" sz="3200" dirty="0">
                <a:latin typeface="Century" pitchFamily="18" charset="0"/>
              </a:rPr>
              <a:t> </a:t>
            </a:r>
            <a:r>
              <a:rPr lang="ru-RU" sz="3200" dirty="0" err="1">
                <a:latin typeface="Century" pitchFamily="18" charset="0"/>
              </a:rPr>
              <a:t>рослинного</a:t>
            </a:r>
            <a:r>
              <a:rPr lang="ru-RU" sz="3200" dirty="0">
                <a:latin typeface="Century" pitchFamily="18" charset="0"/>
              </a:rPr>
              <a:t> </a:t>
            </a:r>
            <a:r>
              <a:rPr lang="ru-RU" sz="3200" dirty="0" err="1">
                <a:latin typeface="Century" pitchFamily="18" charset="0"/>
              </a:rPr>
              <a:t>походження</a:t>
            </a:r>
            <a:r>
              <a:rPr lang="ru-RU" sz="3200" dirty="0">
                <a:latin typeface="Century" pitchFamily="18" charset="0"/>
              </a:rPr>
              <a:t> та </a:t>
            </a:r>
            <a:r>
              <a:rPr lang="ru-RU" sz="3200" dirty="0" err="1">
                <a:latin typeface="Century" pitchFamily="18" charset="0"/>
              </a:rPr>
              <a:t>гідратацією</a:t>
            </a:r>
            <a:r>
              <a:rPr lang="ru-RU" sz="3200" dirty="0">
                <a:latin typeface="Century" pitchFamily="18" charset="0"/>
              </a:rPr>
              <a:t> </a:t>
            </a:r>
            <a:r>
              <a:rPr lang="ru-RU" sz="3200" dirty="0" err="1">
                <a:latin typeface="Century" pitchFamily="18" charset="0"/>
              </a:rPr>
              <a:t>етилену</a:t>
            </a:r>
            <a:r>
              <a:rPr lang="ru-RU" sz="3200" dirty="0">
                <a:latin typeface="Century" pitchFamily="18" charset="0"/>
              </a:rPr>
              <a:t> у </a:t>
            </a:r>
            <a:r>
              <a:rPr lang="ru-RU" sz="3200" dirty="0" err="1">
                <a:latin typeface="Century" pitchFamily="18" charset="0"/>
              </a:rPr>
              <a:t>присутності</a:t>
            </a:r>
            <a:r>
              <a:rPr lang="ru-RU" sz="3200" dirty="0">
                <a:latin typeface="Century" pitchFamily="18" charset="0"/>
              </a:rPr>
              <a:t> </a:t>
            </a:r>
            <a:r>
              <a:rPr lang="ru-RU" sz="3200" dirty="0" err="1">
                <a:latin typeface="Century" pitchFamily="18" charset="0"/>
              </a:rPr>
              <a:t>концентрованої</a:t>
            </a:r>
            <a:r>
              <a:rPr lang="ru-RU" sz="3200" dirty="0">
                <a:latin typeface="Century" pitchFamily="18" charset="0"/>
              </a:rPr>
              <a:t> H</a:t>
            </a:r>
            <a:r>
              <a:rPr lang="ru-RU" sz="2000" dirty="0">
                <a:latin typeface="Century" pitchFamily="18" charset="0"/>
              </a:rPr>
              <a:t>2</a:t>
            </a:r>
            <a:r>
              <a:rPr lang="ru-RU" sz="3200" dirty="0">
                <a:latin typeface="Century" pitchFamily="18" charset="0"/>
              </a:rPr>
              <a:t>SO</a:t>
            </a:r>
            <a:r>
              <a:rPr lang="ru-RU" sz="2000" dirty="0">
                <a:latin typeface="Century" pitchFamily="18" charset="0"/>
              </a:rPr>
              <a:t>4</a:t>
            </a:r>
            <a:r>
              <a:rPr lang="ru-RU" sz="3200" dirty="0">
                <a:latin typeface="Century" pitchFamily="18" charset="0"/>
              </a:rPr>
              <a:t>: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43665" y="2500306"/>
            <a:ext cx="11665071" cy="3625858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12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→2</a:t>
            </a:r>
            <a:r>
              <a:rPr lang="ru-RU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OH + 2CO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ru-RU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458" name="AutoShape 2" descr="Реакція бродіння глюкози. Види, значення та продукт бродіння - Наука 2021"/>
          <p:cNvSpPr>
            <a:spLocks noChangeAspect="1" noChangeArrowheads="1"/>
          </p:cNvSpPr>
          <p:nvPr/>
        </p:nvSpPr>
        <p:spPr bwMode="auto">
          <a:xfrm>
            <a:off x="155575" y="-136525"/>
            <a:ext cx="296863" cy="296863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9460" name="AutoShape 4" descr="Реакція бродіння глюкози. Види, значення та продукт бродіння - Наука 2021"/>
          <p:cNvSpPr>
            <a:spLocks noChangeAspect="1" noChangeArrowheads="1"/>
          </p:cNvSpPr>
          <p:nvPr/>
        </p:nvSpPr>
        <p:spPr bwMode="auto">
          <a:xfrm>
            <a:off x="155575" y="-136525"/>
            <a:ext cx="296863" cy="296863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9462" name="AutoShape 6" descr="Реакція бродіння глюкози. Види, значення та продукт бродіння - Наука 2021"/>
          <p:cNvSpPr>
            <a:spLocks noChangeAspect="1" noChangeArrowheads="1"/>
          </p:cNvSpPr>
          <p:nvPr/>
        </p:nvSpPr>
        <p:spPr bwMode="auto">
          <a:xfrm>
            <a:off x="155575" y="-136525"/>
            <a:ext cx="296863" cy="296863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9464" name="AutoShape 8" descr="Реакція бродіння глюкози. Види, значення та продукт бродіння - Наука 2021"/>
          <p:cNvSpPr>
            <a:spLocks noChangeAspect="1" noChangeArrowheads="1"/>
          </p:cNvSpPr>
          <p:nvPr/>
        </p:nvSpPr>
        <p:spPr bwMode="auto">
          <a:xfrm>
            <a:off x="155575" y="-136525"/>
            <a:ext cx="296863" cy="296863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9466" name="AutoShape 10" descr="Спиртове бродіння - Wikiwand"/>
          <p:cNvSpPr>
            <a:spLocks noChangeAspect="1" noChangeArrowheads="1"/>
          </p:cNvSpPr>
          <p:nvPr/>
        </p:nvSpPr>
        <p:spPr bwMode="auto">
          <a:xfrm>
            <a:off x="155575" y="-136525"/>
            <a:ext cx="296863" cy="296863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9468" name="Picture 12" descr="Спиртове бродіння - Wikiwand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74038" y="3833330"/>
            <a:ext cx="4572000" cy="3051176"/>
          </a:xfrm>
          <a:prstGeom prst="rect">
            <a:avLst/>
          </a:prstGeom>
          <a:noFill/>
        </p:spPr>
      </p:pic>
      <p:sp>
        <p:nvSpPr>
          <p:cNvPr id="11" name="Прямоугольник 10"/>
          <p:cNvSpPr/>
          <p:nvPr/>
        </p:nvSpPr>
        <p:spPr>
          <a:xfrm>
            <a:off x="1287241" y="4126349"/>
            <a:ext cx="6372225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Входить до складу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алкогольних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напоїв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У невеликих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кількостях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викликає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стан алкогольного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сп’яніння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збільшення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дози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веде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наркотичного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стану.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46417" y="87940"/>
            <a:ext cx="11053204" cy="1143000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dirty="0">
                <a:latin typeface="Bookman Old Style" pitchFamily="18" charset="0"/>
              </a:rPr>
              <a:t>ЯК </a:t>
            </a:r>
            <a:r>
              <a:rPr lang="uk-UA" dirty="0">
                <a:latin typeface="Bookman Old Style" pitchFamily="18" charset="0"/>
              </a:rPr>
              <a:t>ВІДРІЗНИТИ МЕТАНОЛ ТА ЕТАНОЛ?</a:t>
            </a:r>
            <a:endParaRPr lang="ru-RU" dirty="0">
              <a:latin typeface="Bookman Old Style" pitchFamily="18" charset="0"/>
            </a:endParaRPr>
          </a:p>
        </p:txBody>
      </p:sp>
      <p:pic>
        <p:nvPicPr>
          <p:cNvPr id="4" name="Picture 4" descr="этиловый спирт отличие от метилового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15301" y="1357298"/>
            <a:ext cx="8715436" cy="5035032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2729681" y="6143620"/>
            <a:ext cx="7286676" cy="71438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Спалювання спирту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Стрелка вниз 6"/>
          <p:cNvSpPr/>
          <p:nvPr/>
        </p:nvSpPr>
        <p:spPr>
          <a:xfrm rot="1718008">
            <a:off x="10098943" y="1945323"/>
            <a:ext cx="500066" cy="2857520"/>
          </a:xfrm>
          <a:prstGeom prst="downArrow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516291" y="1357298"/>
            <a:ext cx="3229747" cy="1428760"/>
          </a:xfrm>
          <a:prstGeom prst="ellipse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МЕТАНОЛ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Стрелка вправо 9"/>
          <p:cNvSpPr/>
          <p:nvPr/>
        </p:nvSpPr>
        <p:spPr>
          <a:xfrm rot="2003715">
            <a:off x="843493" y="2871189"/>
            <a:ext cx="3357586" cy="642942"/>
          </a:xfrm>
          <a:prstGeom prst="rightArrow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Овал 8"/>
          <p:cNvSpPr/>
          <p:nvPr/>
        </p:nvSpPr>
        <p:spPr>
          <a:xfrm>
            <a:off x="229351" y="1357298"/>
            <a:ext cx="3229747" cy="1428760"/>
          </a:xfrm>
          <a:prstGeom prst="ellipse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ЕТАНОЛ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FCAF72B3-BB50-41C6-A847-59C4F06878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7302" y="236538"/>
            <a:ext cx="11471434" cy="1143000"/>
          </a:xfrm>
        </p:spPr>
        <p:txBody>
          <a:bodyPr/>
          <a:lstStyle/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Багатоатомні спирти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кутник 4">
            <a:extLst>
              <a:ext uri="{FF2B5EF4-FFF2-40B4-BE49-F238E27FC236}">
                <a16:creationId xmlns:a16="http://schemas.microsoft.com/office/drawing/2014/main" id="{58222CA2-832D-4BB1-8F5F-38582C96E9B8}"/>
              </a:ext>
            </a:extLst>
          </p:cNvPr>
          <p:cNvSpPr/>
          <p:nvPr/>
        </p:nvSpPr>
        <p:spPr>
          <a:xfrm>
            <a:off x="524967" y="1502424"/>
            <a:ext cx="1169610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Багатоатомними</a:t>
            </a: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спиртами називають похідні вуглеводнів, у молекулах яких два і більше атомів Гідрогену заміщені на гідроксильні групи.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1">
            <a:extLst>
              <a:ext uri="{FF2B5EF4-FFF2-40B4-BE49-F238E27FC236}">
                <a16:creationId xmlns:a16="http://schemas.microsoft.com/office/drawing/2014/main" id="{55A3EFF8-E6B7-42A0-B931-EC3390521B6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6642" y="2418207"/>
            <a:ext cx="12112748" cy="4093428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0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Спирти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kumimoji="0" lang="en-US" altLang="en-US" sz="20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двома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гідроксильними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групами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називають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kumimoji="0" lang="en-US" altLang="en-US" sz="2000" b="1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двохатомними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з </a:t>
            </a:r>
            <a:r>
              <a:rPr kumimoji="0" lang="en-US" altLang="en-US" sz="20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трьома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— </a:t>
            </a:r>
            <a:r>
              <a:rPr kumimoji="0" lang="en-US" altLang="en-US" sz="2000" b="1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трьохатомними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0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0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Прикладом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kumimoji="0" lang="en-US" altLang="en-US" sz="2000" b="1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двохатомного</a:t>
            </a:r>
            <a:r>
              <a:rPr kumimoji="0" lang="en-US" altLang="en-US" sz="2000" b="1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1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спирту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є </a:t>
            </a:r>
            <a:r>
              <a:rPr kumimoji="0" lang="en-US" altLang="en-US" sz="2000" b="1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етиленгліколь</a:t>
            </a:r>
            <a:r>
              <a:rPr kumimoji="0" lang="en-US" altLang="en-US" sz="2000" b="1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kumimoji="0" lang="en-US" altLang="en-US" sz="2000" b="0" i="0" u="none" strike="noStrike" cap="none" normalizeH="0" baseline="-25000" dirty="0">
                <a:ln>
                  <a:noFill/>
                </a:ln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kumimoji="0" lang="en-US" altLang="en-US" sz="2000" b="0" i="0" u="none" strike="noStrike" cap="none" normalizeH="0" baseline="-25000" dirty="0">
                <a:ln>
                  <a:noFill/>
                </a:ln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kumimoji="0" lang="en-US" altLang="en-US" sz="2000" b="0" i="0" u="none" strike="noStrike" cap="none" normalizeH="0" baseline="-25000" dirty="0">
                <a:ln>
                  <a:noFill/>
                </a:ln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kumimoji="0" lang="en-US" altLang="en-US" sz="20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Його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структурні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формули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0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0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        </a:t>
            </a:r>
            <a:endParaRPr kumimoji="0" lang="uk-UA" altLang="en-US" sz="2000" b="0" i="0" u="none" strike="noStrike" cap="none" normalizeH="0" baseline="0" dirty="0">
              <a:ln>
                <a:noFill/>
              </a:ln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alt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2000" b="0" i="0" u="none" strike="noStrike" cap="none" normalizeH="0" baseline="0" dirty="0">
              <a:ln>
                <a:noFill/>
              </a:ln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0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0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Етиленгліколь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kumimoji="0" lang="en-US" altLang="en-US" sz="20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безбарвна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густа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kumimoji="0" lang="en-US" altLang="en-US" sz="2000" b="1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рідина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kumimoji="0" lang="en-US" altLang="en-US" sz="20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важча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за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воду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en-US" altLang="en-US" sz="20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солодка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смак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kumimoji="0" lang="en-US" altLang="en-US" sz="20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Змішується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kumimoji="0" lang="en-US" altLang="en-US" sz="20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водою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у </a:t>
            </a:r>
            <a:r>
              <a:rPr kumimoji="0" lang="en-US" altLang="en-US" sz="20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будь-яких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співвідношеннях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0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Етиленгліколь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є </a:t>
            </a:r>
            <a:r>
              <a:rPr kumimoji="0" lang="en-US" altLang="en-US" sz="2000" b="1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отруйним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en-US" altLang="en-US" sz="20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kumimoji="0" lang="en-US" altLang="en-US" sz="2000" b="0" i="0" u="none" strike="noStrike" cap="none" normalizeH="0" baseline="0" dirty="0">
              <a:ln>
                <a:noFill/>
              </a:ln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D81BB0A5-3F62-4D12-9129-42DE57B439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931" y="3645024"/>
            <a:ext cx="1800225" cy="12763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4952437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5158662" y="12470"/>
            <a:ext cx="4143404" cy="64294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000"/>
          </a:p>
        </p:txBody>
      </p:sp>
      <p:sp>
        <p:nvSpPr>
          <p:cNvPr id="4" name="Пятиугольник 3"/>
          <p:cNvSpPr/>
          <p:nvPr/>
        </p:nvSpPr>
        <p:spPr>
          <a:xfrm>
            <a:off x="0" y="0"/>
            <a:ext cx="4872821" cy="785794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ятиугольник 4"/>
          <p:cNvSpPr/>
          <p:nvPr/>
        </p:nvSpPr>
        <p:spPr>
          <a:xfrm>
            <a:off x="0" y="0"/>
            <a:ext cx="4372755" cy="785794"/>
          </a:xfrm>
          <a:prstGeom prst="homePlat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3600" dirty="0">
                <a:latin typeface="Century" pitchFamily="18" charset="0"/>
              </a:rPr>
              <a:t>ГЛІЦЕРОЛ</a:t>
            </a:r>
            <a:endParaRPr lang="ru-RU" sz="3600" dirty="0">
              <a:latin typeface="Century" pitchFamily="18" charset="0"/>
            </a:endParaRPr>
          </a:p>
        </p:txBody>
      </p:sp>
      <p:pic>
        <p:nvPicPr>
          <p:cNvPr id="23554" name="Picture 2" descr="Метанол, етанол, гліцерин: будова молекул, фізичні властивості. Застосування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45430" y="3308049"/>
            <a:ext cx="3967839" cy="2414594"/>
          </a:xfrm>
          <a:prstGeom prst="rect">
            <a:avLst/>
          </a:prstGeom>
          <a:noFill/>
        </p:spPr>
      </p:pic>
      <p:pic>
        <p:nvPicPr>
          <p:cNvPr id="23556" name="Picture 4" descr="Глицерин раствор 25 г - инструкция, цена, состав. Купить в Аптека Доброго  Дня | аналоги, отзывы на Add.u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33259" y="3068960"/>
            <a:ext cx="2653683" cy="2653683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1105676" y="1660251"/>
            <a:ext cx="10019871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Чистий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гліцерин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являє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собою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прозору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безбарвну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дуже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густу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в'язку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сиропоподібну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без запаху,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важчу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 воду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неотруйну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4" tooltip="Солодкий смак"/>
              </a:rPr>
              <a:t>солодкувату</a:t>
            </a:r>
            <a:r>
              <a:rPr lang="ru-RU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4" tooltip="Солодкий смак"/>
              </a:rPr>
              <a:t> на смак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рідину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5364907" y="142932"/>
            <a:ext cx="442915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err="1">
                <a:latin typeface="Constantia" pitchFamily="18" charset="0"/>
              </a:rPr>
              <a:t>Гліцерол</a:t>
            </a:r>
            <a:r>
              <a:rPr lang="ru-RU" dirty="0">
                <a:latin typeface="Constantia" pitchFamily="18" charset="0"/>
              </a:rPr>
              <a:t> (гр. </a:t>
            </a:r>
            <a:r>
              <a:rPr lang="en-US" dirty="0" err="1">
                <a:latin typeface="Constantia" pitchFamily="18" charset="0"/>
              </a:rPr>
              <a:t>glykeros</a:t>
            </a:r>
            <a:r>
              <a:rPr lang="en-US" dirty="0">
                <a:latin typeface="Constantia" pitchFamily="18" charset="0"/>
              </a:rPr>
              <a:t> – </a:t>
            </a:r>
            <a:r>
              <a:rPr lang="ru-RU" dirty="0" err="1">
                <a:latin typeface="Constantia" pitchFamily="18" charset="0"/>
              </a:rPr>
              <a:t>солодкий</a:t>
            </a:r>
            <a:r>
              <a:rPr lang="ru-RU" dirty="0">
                <a:latin typeface="Constantia" pitchFamily="18" charset="0"/>
              </a:rPr>
              <a:t>)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C47042E1-C75E-4184-80D3-3EA1142DA47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60451" y="1004029"/>
            <a:ext cx="5537798" cy="461665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400" b="1" i="0" u="none" strike="noStrike" cap="none" normalizeH="0" baseline="0" dirty="0" err="1">
                <a:ln>
                  <a:noFill/>
                </a:ln>
                <a:solidFill>
                  <a:srgbClr val="4E4E3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Трьохатомний</a:t>
            </a: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rgbClr val="4E4E3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kumimoji="0" lang="en-US" altLang="en-US" sz="2400" b="1" i="0" u="none" strike="noStrike" cap="none" normalizeH="0" baseline="0" dirty="0" err="1">
                <a:ln>
                  <a:noFill/>
                </a:ln>
                <a:solidFill>
                  <a:srgbClr val="4E4E3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спирт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4E4E3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kumimoji="0" lang="en-US" altLang="en-US" sz="2400" b="1" i="0" u="none" strike="noStrike" cap="none" normalizeH="0" baseline="0" dirty="0" err="1">
                <a:ln>
                  <a:noFill/>
                </a:ln>
                <a:solidFill>
                  <a:srgbClr val="76A9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гліцерол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4E4E3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76A9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kumimoji="0" lang="en-US" altLang="en-US" sz="2400" b="0" i="0" u="none" strike="noStrike" cap="none" normalizeH="0" baseline="-25000" dirty="0">
                <a:ln>
                  <a:noFill/>
                </a:ln>
                <a:solidFill>
                  <a:srgbClr val="76A9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76A9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kumimoji="0" lang="en-US" altLang="en-US" sz="2400" b="0" i="0" u="none" strike="noStrike" cap="none" normalizeH="0" baseline="-25000" dirty="0">
                <a:ln>
                  <a:noFill/>
                </a:ln>
                <a:solidFill>
                  <a:srgbClr val="76A9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76A9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kumimoji="0" lang="en-US" altLang="en-US" sz="2400" b="0" i="0" u="none" strike="noStrike" cap="none" normalizeH="0" baseline="-25000" dirty="0">
                <a:ln>
                  <a:noFill/>
                </a:ln>
                <a:solidFill>
                  <a:srgbClr val="76A9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kumimoji="0" lang="en-US" altLang="en-US" sz="2400" b="0" i="0" u="none" strike="noStrike" cap="none" normalizeH="0" baseline="-2500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Добування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гліцеролу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57979" y="1428736"/>
            <a:ext cx="11471434" cy="452596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Гліцерол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добувають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гідролізом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рослинних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тваринних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жирів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ctr">
              <a:buNone/>
            </a:pP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Жири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як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естери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триатомного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спирту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гліцеролу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вищих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карбонових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кислот, у кислому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або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лужному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середовищі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гідролізують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гліцеролу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  <p:pic>
        <p:nvPicPr>
          <p:cNvPr id="24578" name="Picture 2" descr="Жири, їхній склад, хімічна будова. Гідроліз, гідрування жирів. Біологічна  роль жирів - ОКСИГЕНОВМІСНІ ОРГАНІЧНІ СПОЛУКИ - УСІ УРОКИ ХІМІЇ - 11 клас -  конспекти уроків - План уроку - Конспект уроку - Плани уроків - розробки  уроків з хімії - ХІМІЯ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78920" y="3212976"/>
            <a:ext cx="7429552" cy="285509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Узагальнення знань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372227" y="1357298"/>
            <a:ext cx="11930146" cy="514353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Виконати тестування за посиланням або 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QR</a:t>
            </a:r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-кодом: </a:t>
            </a:r>
          </a:p>
          <a:p>
            <a:pPr algn="ctr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https://www.classtime.com/code/3JK6Z2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064B6C38-F993-4366-A14E-CF464ADA4E4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0000" t="30050" r="23422" b="17450"/>
          <a:stretch/>
        </p:blipFill>
        <p:spPr>
          <a:xfrm>
            <a:off x="9374856" y="4221088"/>
            <a:ext cx="2016224" cy="224024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4AE9377-A06D-4291-B7BE-D898D7596B89}"/>
              </a:ext>
            </a:extLst>
          </p:cNvPr>
          <p:cNvSpPr txBox="1"/>
          <p:nvPr/>
        </p:nvSpPr>
        <p:spPr>
          <a:xfrm>
            <a:off x="900411" y="5186810"/>
            <a:ext cx="375181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b="1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Тестування проходити під власним прізвищем та лише один раз! Результат буде в </a:t>
            </a:r>
            <a:r>
              <a:rPr lang="uk-UA" b="1" u="sng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Тімс</a:t>
            </a:r>
            <a:r>
              <a:rPr lang="uk-UA" b="1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b="1" u="sng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CDAC91D8-22FD-4712-A3C5-1A6B738D17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6378" y="764704"/>
            <a:ext cx="11053282" cy="1143000"/>
          </a:xfrm>
        </p:spPr>
        <p:txBody>
          <a:bodyPr/>
          <a:lstStyle/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Домашнє завдання </a:t>
            </a:r>
          </a:p>
        </p:txBody>
      </p:sp>
      <p:sp>
        <p:nvSpPr>
          <p:cNvPr id="5" name="Прямокутник 4">
            <a:extLst>
              <a:ext uri="{FF2B5EF4-FFF2-40B4-BE49-F238E27FC236}">
                <a16:creationId xmlns:a16="http://schemas.microsoft.com/office/drawing/2014/main" id="{57B14638-4623-45D8-B7D8-A71818949BC1}"/>
              </a:ext>
            </a:extLst>
          </p:cNvPr>
          <p:cNvSpPr/>
          <p:nvPr/>
        </p:nvSpPr>
        <p:spPr>
          <a:xfrm>
            <a:off x="3387554" y="2644170"/>
            <a:ext cx="5970930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Опрацювати параграфи </a:t>
            </a:r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30-31</a:t>
            </a:r>
          </a:p>
          <a:p>
            <a:pPr algn="ctr"/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С.176 завдання №368, 371, 389*</a:t>
            </a:r>
          </a:p>
          <a:p>
            <a:pPr algn="ctr"/>
            <a:endParaRPr lang="uk-UA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207468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287708D-8A81-4DFC-B98F-11AF33507D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6378" y="548680"/>
            <a:ext cx="11053282" cy="1143000"/>
          </a:xfrm>
        </p:spPr>
        <p:txBody>
          <a:bodyPr/>
          <a:lstStyle/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Джерела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913E0AE-7DE7-4C1F-8F68-3BA838016A3A}"/>
              </a:ext>
            </a:extLst>
          </p:cNvPr>
          <p:cNvSpPr txBox="1"/>
          <p:nvPr/>
        </p:nvSpPr>
        <p:spPr>
          <a:xfrm>
            <a:off x="1332459" y="1844824"/>
            <a:ext cx="1008112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Бутенко А.М. Хімія для загальноосвітніх навчальних закладів з поглибленим вивченням хімії : </a:t>
            </a:r>
            <a:r>
              <a:rPr lang="uk-UA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підруч</a:t>
            </a: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для 9 </a:t>
            </a:r>
            <a:r>
              <a:rPr lang="uk-UA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</a:t>
            </a: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uk-UA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загальноосвіт</a:t>
            </a: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навч. закладів / А.М. Бутенко. – Х. : Гімназія, 2017. – 320 с.</a:t>
            </a:r>
          </a:p>
          <a:p>
            <a:pPr marL="457200" indent="-457200">
              <a:buFont typeface="+mj-lt"/>
              <a:buAutoNum type="arabicPeriod"/>
            </a:pP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Хімія : </a:t>
            </a:r>
            <a:r>
              <a:rPr lang="uk-UA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підруч</a:t>
            </a: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для 9 </a:t>
            </a:r>
            <a:r>
              <a:rPr lang="uk-UA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</a:t>
            </a: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uk-UA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загальноосвіт</a:t>
            </a: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навч. закладів / О.В. Григорович. – Харків : Вид-во «Ранок», 2017. - 256 с.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https://miyklas.com.ua/p/himija/10-klas/povtorennia-pochatkovikh-poniat-pro-organichni-spoluki-324210/oksigenovmisni-organichni-spoluki-324261/re-b6823ff0-9759-4def-b9fc-2724f39c67c2</a:t>
            </a: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011979168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3">
  <a:themeElements>
    <a:clrScheme name="Офіс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Офіс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Тема3" id="{EC40FE06-5254-4639-9276-9289DB77F8D6}" vid="{56494680-1BCB-40EE-BDE7-486B8C04FB10}"/>
    </a:ext>
  </a:extLst>
</a:theme>
</file>

<file path=ppt/theme/theme2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Тема3</Template>
  <TotalTime>247</TotalTime>
  <Words>662</Words>
  <Application>Microsoft Office PowerPoint</Application>
  <PresentationFormat>Довільний</PresentationFormat>
  <Paragraphs>86</Paragraphs>
  <Slides>16</Slides>
  <Notes>1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16</vt:i4>
      </vt:variant>
    </vt:vector>
  </HeadingPairs>
  <TitlesOfParts>
    <vt:vector size="25" baseType="lpstr">
      <vt:lpstr>Arial</vt:lpstr>
      <vt:lpstr>Arial Black</vt:lpstr>
      <vt:lpstr>Bookman Old Style</vt:lpstr>
      <vt:lpstr>Calibri</vt:lpstr>
      <vt:lpstr>Century</vt:lpstr>
      <vt:lpstr>Constantia</vt:lpstr>
      <vt:lpstr>MicraC</vt:lpstr>
      <vt:lpstr>Times New Roman</vt:lpstr>
      <vt:lpstr>Тема3</vt:lpstr>
      <vt:lpstr>Метанол, етанол, гліцерол: молекулярні і структурні формули, фізичні властивості</vt:lpstr>
      <vt:lpstr>Презентація PowerPoint</vt:lpstr>
      <vt:lpstr>Загальна формула одноатомних спиртів.</vt:lpstr>
      <vt:lpstr>Презентація PowerPoint</vt:lpstr>
      <vt:lpstr>Презентація PowerPoint</vt:lpstr>
      <vt:lpstr>Метиловий спирт надзвичайно отруйний</vt:lpstr>
      <vt:lpstr>Презентація PowerPoint</vt:lpstr>
      <vt:lpstr>Отримання</vt:lpstr>
      <vt:lpstr>У промисловості етанол одержують бродінням вуглеводів рослинного походження та гідратацією етилену у присутності концентрованої H2SO4:</vt:lpstr>
      <vt:lpstr>ЯК ВІДРІЗНИТИ МЕТАНОЛ ТА ЕТАНОЛ?</vt:lpstr>
      <vt:lpstr>Багатоатомні спирти</vt:lpstr>
      <vt:lpstr>Презентація PowerPoint</vt:lpstr>
      <vt:lpstr>Добування гліцеролу</vt:lpstr>
      <vt:lpstr>Узагальнення знань</vt:lpstr>
      <vt:lpstr>Домашнє завдання </vt:lpstr>
      <vt:lpstr>Джерела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Метанол, етанол, гліцерол: молекулярні і структурні формули, фізичні властивості.</dc:title>
  <dc:creator>admin</dc:creator>
  <cp:lastModifiedBy>Стрельченко Дмитро Сергійович</cp:lastModifiedBy>
  <cp:revision>23</cp:revision>
  <dcterms:created xsi:type="dcterms:W3CDTF">2021-03-23T09:40:00Z</dcterms:created>
  <dcterms:modified xsi:type="dcterms:W3CDTF">2023-02-27T14:06:38Z</dcterms:modified>
</cp:coreProperties>
</file>