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7"/>
  </p:notesMasterIdLst>
  <p:sldIdLst>
    <p:sldId id="256" r:id="rId2"/>
    <p:sldId id="301" r:id="rId3"/>
    <p:sldId id="302" r:id="rId4"/>
    <p:sldId id="282" r:id="rId5"/>
    <p:sldId id="303" r:id="rId6"/>
    <p:sldId id="257" r:id="rId7"/>
    <p:sldId id="266" r:id="rId8"/>
    <p:sldId id="286" r:id="rId9"/>
    <p:sldId id="297" r:id="rId10"/>
    <p:sldId id="265" r:id="rId11"/>
    <p:sldId id="299" r:id="rId12"/>
    <p:sldId id="293" r:id="rId13"/>
    <p:sldId id="304" r:id="rId14"/>
    <p:sldId id="305" r:id="rId15"/>
    <p:sldId id="295" r:id="rId16"/>
    <p:sldId id="290" r:id="rId17"/>
    <p:sldId id="292" r:id="rId18"/>
    <p:sldId id="296" r:id="rId19"/>
    <p:sldId id="307" r:id="rId20"/>
    <p:sldId id="308" r:id="rId21"/>
    <p:sldId id="309" r:id="rId22"/>
    <p:sldId id="310" r:id="rId23"/>
    <p:sldId id="288" r:id="rId24"/>
    <p:sldId id="268" r:id="rId25"/>
    <p:sldId id="267" r:id="rId26"/>
    <p:sldId id="278" r:id="rId27"/>
    <p:sldId id="279" r:id="rId28"/>
    <p:sldId id="280" r:id="rId29"/>
    <p:sldId id="270" r:id="rId30"/>
    <p:sldId id="281" r:id="rId31"/>
    <p:sldId id="271" r:id="rId32"/>
    <p:sldId id="272" r:id="rId33"/>
    <p:sldId id="273" r:id="rId34"/>
    <p:sldId id="274" r:id="rId35"/>
    <p:sldId id="294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4502D04-8C32-463C-B66D-FDF990FB2CB0}" type="datetimeFigureOut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2D4DB0-3CE9-4C44-98F1-89EB63B21A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0384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AA3C9-E772-4C7C-8679-B5ADB84C0287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0C19A-7A1E-42C6-88B5-BC9E35EB27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891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88907-FF25-42A4-8EC4-B16320A86747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0B2BE-79DC-4AE8-84E9-D61ED42EA0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02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EAD1C-A074-42E4-9D38-CC0E001B8E4F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3318-78D4-4523-ACB1-633694AD6F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5560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75700-4C54-4C25-90FF-A45495270953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F4C16-3B5E-49D6-A485-60E3A088C5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05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E39EE-2CB5-4707-A0DE-DA7CC93AFCE7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A22F5-A6B5-4013-92FF-DCA3218FF9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23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1689B-78F5-4F36-9215-0DA7616EA495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1218C-85AC-4BBD-A07A-F3A4D72EE3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408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1B01F-D9BC-4FA2-8E54-0DECF5844E7E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17003-0B52-4F77-B75F-CD1068193D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22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CBDFE-8709-461A-B796-650FC44E7329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5E500-2DF5-44B4-95EC-509748E234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986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20E1A-F7BE-42E3-A9EC-C5BD30E19D12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289BF-9529-48AC-91AC-F06DBB416A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067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A9FA4-76AA-49C7-B081-FED9B31B9D26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2E707-DC9D-49AC-A207-63A81E08ED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984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46729-BB7D-4BFC-8A2E-6537C934B730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80BBA-DC0E-4EDE-B1D6-EA7C2B4079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280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BE4D9E23-5D4C-4656-97A7-E8C0B72A0403}" type="datetime1">
              <a:rPr lang="ru-RU"/>
              <a:pPr>
                <a:defRPr/>
              </a:pPr>
              <a:t>31.12.2022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A1E89E8-BFCC-4AC7-8304-C3B76E440A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75" r:id="rId2"/>
    <p:sldLayoutId id="2147483784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5" r:id="rId9"/>
    <p:sldLayoutId id="2147483781" r:id="rId10"/>
    <p:sldLayoutId id="2147483782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09_03/inter_01.swf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30.xml"/><Relationship Id="rId3" Type="http://schemas.openxmlformats.org/officeDocument/2006/relationships/slide" Target="slide25.xml"/><Relationship Id="rId7" Type="http://schemas.openxmlformats.org/officeDocument/2006/relationships/slide" Target="slide34.xml"/><Relationship Id="rId12" Type="http://schemas.openxmlformats.org/officeDocument/2006/relationships/slide" Target="slide32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6.xml"/><Relationship Id="rId11" Type="http://schemas.openxmlformats.org/officeDocument/2006/relationships/slide" Target="slide31.xml"/><Relationship Id="rId5" Type="http://schemas.openxmlformats.org/officeDocument/2006/relationships/slide" Target="slide27.xml"/><Relationship Id="rId10" Type="http://schemas.openxmlformats.org/officeDocument/2006/relationships/slide" Target="slide28.xml"/><Relationship Id="rId4" Type="http://schemas.openxmlformats.org/officeDocument/2006/relationships/slide" Target="slide33.xml"/><Relationship Id="rId9" Type="http://schemas.openxmlformats.org/officeDocument/2006/relationships/slide" Target="slide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603182" cy="3740423"/>
          </a:xfrm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dirty="0" smtClean="0">
                <a:latin typeface="Bookman Old Style" pitchFamily="18" charset="0"/>
              </a:rPr>
              <a:t>Періодичний закон та періодична </a:t>
            </a:r>
            <a:r>
              <a:rPr lang="uk-UA" smtClean="0">
                <a:latin typeface="Bookman Old Style" pitchFamily="18" charset="0"/>
              </a:rPr>
              <a:t>система </a:t>
            </a:r>
            <a:r>
              <a:rPr lang="uk-UA" smtClean="0">
                <a:latin typeface="Bookman Old Style" pitchFamily="18" charset="0"/>
              </a:rPr>
              <a:t>Д.І.Менделєєва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defRPr/>
            </a:pPr>
            <a:fld id="{057C59BF-B4FB-48A6-B2BC-7FFD4C659D76}" type="slidenum">
              <a:rPr lang="ru-RU"/>
              <a:pPr>
                <a:defRPr/>
              </a:pPr>
              <a:t>1</a:t>
            </a:fld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/>
        </p:nvSpPr>
        <p:spPr>
          <a:xfrm>
            <a:off x="4310063" y="4214812"/>
            <a:ext cx="4833937" cy="2022499"/>
          </a:xfrm>
          <a:prstGeom prst="rect">
            <a:avLst/>
          </a:prstGeom>
        </p:spPr>
        <p:txBody>
          <a:bodyPr/>
          <a:lstStyle>
            <a:lvl1pPr marL="0" indent="0" algn="ctr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None/>
              <a:defRPr kumimoji="0" sz="22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None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None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None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uk-UA" sz="2000" b="1" dirty="0" smtClean="0"/>
              <a:t>Підготувала вчитель хімії </a:t>
            </a:r>
            <a:r>
              <a:rPr lang="uk-UA" sz="2000" b="1" dirty="0" err="1" smtClean="0"/>
              <a:t>Шполянського</a:t>
            </a:r>
            <a:r>
              <a:rPr lang="uk-UA" sz="2000" b="1" dirty="0" smtClean="0"/>
              <a:t> ліцею№5 </a:t>
            </a:r>
            <a:r>
              <a:rPr lang="uk-UA" sz="2000" b="1" dirty="0" err="1" smtClean="0"/>
              <a:t>Шполянської</a:t>
            </a:r>
            <a:r>
              <a:rPr lang="uk-UA" sz="2000" b="1" dirty="0" smtClean="0"/>
              <a:t> міської ради </a:t>
            </a:r>
            <a:r>
              <a:rPr lang="uk-UA" sz="2000" b="1" dirty="0" err="1" smtClean="0"/>
              <a:t>об’єднаої</a:t>
            </a:r>
            <a:r>
              <a:rPr lang="uk-UA" sz="2000" b="1" dirty="0" smtClean="0"/>
              <a:t> територіальної громади Черкаської області </a:t>
            </a:r>
            <a:endParaRPr lang="uk-UA" sz="2000" b="1" dirty="0" smtClean="0"/>
          </a:p>
          <a:p>
            <a:pPr fontAlgn="auto">
              <a:spcAft>
                <a:spcPts val="0"/>
              </a:spcAft>
              <a:defRPr/>
            </a:pPr>
            <a:r>
              <a:rPr lang="uk-UA" sz="2000" b="1" dirty="0" smtClean="0"/>
              <a:t>Кошова </a:t>
            </a:r>
            <a:r>
              <a:rPr lang="uk-UA" sz="2000" b="1" dirty="0" smtClean="0"/>
              <a:t>Світлана Іванівна</a:t>
            </a:r>
            <a:endParaRPr lang="uk-UA" sz="2000" b="1" dirty="0" smtClean="0"/>
          </a:p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5125" name="Рисунок 3" descr="d62fe18e73b22dd2d7ddc56b48dbffea.gif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00438"/>
            <a:ext cx="22860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Місце для вмісту 2"/>
          <p:cNvSpPr>
            <a:spLocks noGrp="1"/>
          </p:cNvSpPr>
          <p:nvPr>
            <p:ph idx="1"/>
          </p:nvPr>
        </p:nvSpPr>
        <p:spPr>
          <a:xfrm>
            <a:off x="0" y="428625"/>
            <a:ext cx="9144000" cy="4714875"/>
          </a:xfrm>
        </p:spPr>
        <p:txBody>
          <a:bodyPr/>
          <a:lstStyle/>
          <a:p>
            <a:endParaRPr lang="uk-UA" sz="4800" b="1" smtClean="0"/>
          </a:p>
          <a:p>
            <a:pPr algn="ctr">
              <a:buFont typeface="Wingdings 2" pitchFamily="18" charset="2"/>
              <a:buNone/>
            </a:pPr>
            <a:r>
              <a:rPr lang="uk-UA" sz="4800" b="1" smtClean="0"/>
              <a:t>Епіграф уроку:</a:t>
            </a:r>
            <a:endParaRPr lang="ru-RU" sz="4800" b="1" smtClean="0"/>
          </a:p>
          <a:p>
            <a:pPr>
              <a:buFont typeface="Wingdings 2" pitchFamily="18" charset="2"/>
              <a:buNone/>
            </a:pPr>
            <a:r>
              <a:rPr lang="uk-UA" sz="3600" smtClean="0"/>
              <a:t>«</a:t>
            </a:r>
            <a:r>
              <a:rPr lang="ru-RU" sz="3600" smtClean="0"/>
              <a:t>Природа має лиш один секрет —</a:t>
            </a:r>
            <a:br>
              <a:rPr lang="ru-RU" sz="3600" smtClean="0"/>
            </a:br>
            <a:r>
              <a:rPr lang="ru-RU" sz="3600" smtClean="0"/>
              <a:t>Чи тут, чи там, у Космосу глибинах,</a:t>
            </a:r>
            <a:br>
              <a:rPr lang="ru-RU" sz="3600" smtClean="0"/>
            </a:br>
            <a:r>
              <a:rPr lang="ru-RU" sz="3600" smtClean="0"/>
              <a:t>Все: від малих піщинок до планет —</a:t>
            </a:r>
            <a:br>
              <a:rPr lang="ru-RU" sz="3600" smtClean="0"/>
            </a:br>
            <a:r>
              <a:rPr lang="ru-RU" sz="3600" smtClean="0"/>
              <a:t>Із елементів складене єдиних.</a:t>
            </a:r>
            <a:r>
              <a:rPr lang="uk-UA" sz="3600" smtClean="0"/>
              <a:t>»</a:t>
            </a:r>
          </a:p>
          <a:p>
            <a:pPr algn="r">
              <a:buFont typeface="Wingdings 2" pitchFamily="18" charset="2"/>
              <a:buNone/>
            </a:pPr>
            <a:r>
              <a:rPr lang="ru-RU" sz="3600" smtClean="0"/>
              <a:t>С. Щипачов </a:t>
            </a:r>
          </a:p>
          <a:p>
            <a:endParaRPr lang="ru-RU" smtClean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04943D-2B7B-4866-83AE-EC488DDFEFC7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Місце для вмісту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57864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uk-UA" sz="4000" b="1" smtClean="0"/>
              <a:t>У тридесятім царстві,</a:t>
            </a:r>
            <a:endParaRPr lang="ru-RU" sz="4000" b="1" smtClean="0"/>
          </a:p>
          <a:p>
            <a:pPr algn="ctr">
              <a:buFont typeface="Wingdings 2" pitchFamily="18" charset="2"/>
              <a:buNone/>
            </a:pPr>
            <a:r>
              <a:rPr lang="uk-UA" sz="4000" b="1" smtClean="0"/>
              <a:t>В усім відомім государстві</a:t>
            </a:r>
            <a:endParaRPr lang="ru-RU" sz="4000" b="1" smtClean="0"/>
          </a:p>
          <a:p>
            <a:pPr algn="ctr">
              <a:buFont typeface="Wingdings 2" pitchFamily="18" charset="2"/>
              <a:buNone/>
            </a:pPr>
            <a:r>
              <a:rPr lang="uk-UA" sz="4000" b="1" smtClean="0"/>
              <a:t>Були собі сім братів</a:t>
            </a:r>
            <a:endParaRPr lang="ru-RU" sz="4000" b="1" smtClean="0"/>
          </a:p>
          <a:p>
            <a:pPr algn="ctr">
              <a:buFont typeface="Wingdings 2" pitchFamily="18" charset="2"/>
              <a:buNone/>
            </a:pPr>
            <a:r>
              <a:rPr lang="uk-UA" sz="4000" b="1" smtClean="0"/>
              <a:t>І вісім сестер.</a:t>
            </a:r>
            <a:endParaRPr lang="ru-RU" sz="4000" b="1" smtClean="0"/>
          </a:p>
          <a:p>
            <a:pPr algn="ctr">
              <a:buFont typeface="Wingdings 2" pitchFamily="18" charset="2"/>
              <a:buNone/>
            </a:pPr>
            <a:r>
              <a:rPr lang="uk-UA" sz="4000" b="1" smtClean="0"/>
              <a:t>Кожна мала по дві дочки,</a:t>
            </a:r>
            <a:endParaRPr lang="ru-RU" sz="4000" b="1" smtClean="0"/>
          </a:p>
          <a:p>
            <a:pPr algn="ctr">
              <a:buFont typeface="Wingdings 2" pitchFamily="18" charset="2"/>
              <a:buNone/>
            </a:pPr>
            <a:r>
              <a:rPr lang="uk-UA" sz="4000" b="1" smtClean="0"/>
              <a:t>А брати - по два синочки.</a:t>
            </a:r>
            <a:endParaRPr lang="ru-RU" sz="4000" b="1" smtClean="0"/>
          </a:p>
          <a:p>
            <a:pPr algn="ctr">
              <a:buFont typeface="Wingdings 2" pitchFamily="18" charset="2"/>
              <a:buNone/>
            </a:pPr>
            <a:r>
              <a:rPr lang="uk-UA" sz="4000" b="1" smtClean="0"/>
              <a:t>Якщо хімію ти знаєш,</a:t>
            </a:r>
            <a:endParaRPr lang="ru-RU" sz="4000" b="1" smtClean="0"/>
          </a:p>
          <a:p>
            <a:pPr algn="ctr">
              <a:buFont typeface="Wingdings 2" pitchFamily="18" charset="2"/>
              <a:buNone/>
            </a:pPr>
            <a:r>
              <a:rPr lang="uk-UA" sz="4000" b="1" smtClean="0"/>
              <a:t>Умить загадку відгадаєш.</a:t>
            </a:r>
            <a:endParaRPr lang="ru-RU" sz="4000" b="1" smtClean="0"/>
          </a:p>
          <a:p>
            <a:endParaRPr lang="ru-RU" smtClean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A24D26-2528-4D27-81C5-A653FC458FC1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Mendel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3C442D"/>
              </a:clrFrom>
              <a:clrTo>
                <a:srgbClr val="3C442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285992"/>
            <a:ext cx="2661014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50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/>
              <a:t>Періодична система Д.І.Менделєєва</a:t>
            </a:r>
            <a:endParaRPr lang="ru-RU" dirty="0"/>
          </a:p>
        </p:txBody>
      </p:sp>
      <p:pic>
        <p:nvPicPr>
          <p:cNvPr id="4" name="Содержимое 3" descr="менделєєв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3"/>
          <a:stretch>
            <a:fillRect/>
          </a:stretch>
        </p:blipFill>
        <p:spPr>
          <a:xfrm>
            <a:off x="2857500" y="1643063"/>
            <a:ext cx="3619500" cy="3929062"/>
          </a:xfrm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F5A17E97-0172-435F-8DCC-B9C5B5F708EF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5411450"/>
            <a:ext cx="823802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Дмитро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 </a:t>
            </a:r>
            <a:r>
              <a:rPr lang="ru-RU" sz="4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Іванович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 </a:t>
            </a:r>
            <a:r>
              <a:rPr lang="ru-RU" sz="4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Менделєєв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(1834-1907)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pic>
        <p:nvPicPr>
          <p:cNvPr id="7" name="Рисунок 6" descr="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2264" y="2285992"/>
            <a:ext cx="2286016" cy="1729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15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386_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642918"/>
            <a:ext cx="2643174" cy="2936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19" name="Місце для вмісту 2"/>
          <p:cNvSpPr>
            <a:spLocks noGrp="1"/>
          </p:cNvSpPr>
          <p:nvPr>
            <p:ph idx="1"/>
          </p:nvPr>
        </p:nvSpPr>
        <p:spPr>
          <a:xfrm>
            <a:off x="500063" y="571500"/>
            <a:ext cx="8186737" cy="60007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uk-UA" smtClean="0"/>
              <a:t>  </a:t>
            </a:r>
            <a:r>
              <a:rPr lang="uk-UA" sz="4400" smtClean="0"/>
              <a:t>Д.І.Менделєєв писав: «Періодичному закону майбутнє не загрожує руйнуванням, а лише надбудову та розвиток пророчить». </a:t>
            </a:r>
          </a:p>
          <a:p>
            <a:pPr>
              <a:buFont typeface="Wingdings 2" pitchFamily="18" charset="2"/>
              <a:buNone/>
            </a:pPr>
            <a:r>
              <a:rPr lang="uk-UA" sz="4000" smtClean="0">
                <a:latin typeface="Arial" charset="0"/>
                <a:cs typeface="Arial" charset="0"/>
              </a:rPr>
              <a:t>Чи правий був  великий учений? </a:t>
            </a:r>
            <a:endParaRPr lang="ru-RU" sz="4000" smtClean="0">
              <a:latin typeface="Arial" charset="0"/>
              <a:cs typeface="Arial" charset="0"/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CBAD31-EF97-4CC6-A26E-DFB84E6A692A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357188" y="0"/>
            <a:ext cx="8229600" cy="1143000"/>
          </a:xfrm>
        </p:spPr>
        <p:txBody>
          <a:bodyPr/>
          <a:lstStyle/>
          <a:p>
            <a:pPr eaLnBrk="1" hangingPunct="1"/>
            <a:r>
              <a:rPr lang="uk-UA" sz="6000" b="1" smtClean="0">
                <a:latin typeface="Bookman Old Style" pitchFamily="18" charset="0"/>
              </a:rPr>
              <a:t>Завдання уроку</a:t>
            </a:r>
            <a:endParaRPr lang="ru-RU" sz="6000" b="1" smtClean="0">
              <a:latin typeface="Bookman Old Style" pitchFamily="18" charset="0"/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214313" y="1500188"/>
            <a:ext cx="8572500" cy="4929187"/>
          </a:xfrm>
        </p:spPr>
        <p:txBody>
          <a:bodyPr>
            <a:normAutofit fontScale="6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Узагальнити й систематизувати знання про періодичну систему хімічних елементів Д.І.</a:t>
            </a:r>
            <a:r>
              <a:rPr lang="uk-UA" sz="4000" dirty="0" err="1" smtClean="0">
                <a:latin typeface="Arial" pitchFamily="34" charset="0"/>
                <a:cs typeface="Arial" pitchFamily="34" charset="0"/>
              </a:rPr>
              <a:t>Менделеєва</a:t>
            </a:r>
            <a:r>
              <a:rPr lang="uk-UA" sz="4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Продовжити формування вмінь і навичок по визначенню електронної будови атома за його положенням у періодичній системі та знаходження хімічних елементів у періодичній системі за електронною формулою атома;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Показати взаємозв’язок періодичної зміни електронних структур атомів хімічних елементів та їх властивостей;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Показати значення періодичного закону та періодичної системи хімічних елементів Д.І.</a:t>
            </a:r>
            <a:r>
              <a:rPr lang="uk-UA" sz="4000" dirty="0" err="1" smtClean="0">
                <a:latin typeface="Arial" pitchFamily="34" charset="0"/>
                <a:cs typeface="Arial" pitchFamily="34" charset="0"/>
              </a:rPr>
              <a:t>Менделеєва</a:t>
            </a:r>
            <a:r>
              <a:rPr lang="uk-UA" sz="4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uk-UA" sz="3600" dirty="0" smtClean="0">
              <a:latin typeface="+mj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4D2A1DA9-C164-4FA9-A698-DBB31D3A4229}" type="slidenum">
              <a:rPr lang="ru-RU"/>
              <a:pPr>
                <a:defRPr/>
              </a:pPr>
              <a:t>6</a:t>
            </a:fld>
            <a:endParaRPr lang="ru-RU"/>
          </a:p>
        </p:txBody>
      </p:sp>
      <p:pic>
        <p:nvPicPr>
          <p:cNvPr id="10245" name="Picture 5" descr="D:\Кеша\ОСНОВА\Химия 9 клас\Уроки_Химия 9 класс\Урок 2\Рис 02-05 Ато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200" y="0"/>
            <a:ext cx="1574800" cy="136842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175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rgbClr val="002060"/>
                </a:solidFill>
                <a:latin typeface="Book Antiqua" pitchFamily="18" charset="0"/>
              </a:rPr>
              <a:t>Х</a:t>
            </a:r>
            <a:r>
              <a:rPr lang="uk-UA" sz="6000" b="1" dirty="0" smtClean="0">
                <a:solidFill>
                  <a:srgbClr val="FF0000"/>
                </a:solidFill>
                <a:latin typeface="Book Antiqua" pitchFamily="18" charset="0"/>
              </a:rPr>
              <a:t>і</a:t>
            </a:r>
            <a:r>
              <a:rPr lang="uk-UA" sz="6000" b="1" dirty="0" smtClean="0">
                <a:solidFill>
                  <a:srgbClr val="7030A0"/>
                </a:solidFill>
                <a:latin typeface="Book Antiqua" pitchFamily="18" charset="0"/>
              </a:rPr>
              <a:t>м</a:t>
            </a:r>
            <a:r>
              <a:rPr lang="uk-UA" sz="6000" b="1" dirty="0" smtClean="0">
                <a:solidFill>
                  <a:srgbClr val="FF0000"/>
                </a:solidFill>
                <a:latin typeface="Book Antiqua" pitchFamily="18" charset="0"/>
              </a:rPr>
              <a:t>і</a:t>
            </a:r>
            <a:r>
              <a:rPr lang="uk-UA" sz="6000" b="1" dirty="0" smtClean="0">
                <a:solidFill>
                  <a:srgbClr val="00B050"/>
                </a:solidFill>
                <a:latin typeface="Book Antiqua" pitchFamily="18" charset="0"/>
              </a:rPr>
              <a:t>ч</a:t>
            </a:r>
            <a:r>
              <a:rPr lang="uk-UA" sz="6000" b="1" dirty="0" smtClean="0">
                <a:solidFill>
                  <a:srgbClr val="7030A0"/>
                </a:solidFill>
                <a:latin typeface="Book Antiqua" pitchFamily="18" charset="0"/>
              </a:rPr>
              <a:t>н</a:t>
            </a: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Book Antiqua" pitchFamily="18" charset="0"/>
              </a:rPr>
              <a:t>а</a:t>
            </a:r>
            <a:r>
              <a:rPr lang="uk-UA" sz="6000" b="1" dirty="0" smtClean="0">
                <a:solidFill>
                  <a:srgbClr val="FFC000"/>
                </a:solidFill>
                <a:latin typeface="Book Antiqua" pitchFamily="18" charset="0"/>
              </a:rPr>
              <a:t> </a:t>
            </a:r>
            <a:r>
              <a:rPr lang="uk-UA" sz="6000" b="1" dirty="0" smtClean="0">
                <a:solidFill>
                  <a:srgbClr val="00B050"/>
                </a:solidFill>
                <a:latin typeface="Book Antiqua" pitchFamily="18" charset="0"/>
              </a:rPr>
              <a:t>ф</a:t>
            </a:r>
            <a:r>
              <a:rPr lang="uk-UA" sz="6000" b="1" dirty="0" smtClean="0">
                <a:solidFill>
                  <a:srgbClr val="FF0000"/>
                </a:solidFill>
                <a:latin typeface="Book Antiqua" pitchFamily="18" charset="0"/>
              </a:rPr>
              <a:t>о</a:t>
            </a:r>
            <a:r>
              <a:rPr lang="uk-UA" sz="6000" b="1" dirty="0" smtClean="0">
                <a:solidFill>
                  <a:schemeClr val="accent2">
                    <a:lumMod val="75000"/>
                  </a:schemeClr>
                </a:solidFill>
                <a:latin typeface="Book Antiqua" pitchFamily="18" charset="0"/>
              </a:rPr>
              <a:t>р</a:t>
            </a:r>
            <a:r>
              <a:rPr lang="uk-UA" sz="6000" b="1" dirty="0" smtClean="0">
                <a:solidFill>
                  <a:srgbClr val="00B050"/>
                </a:solidFill>
                <a:latin typeface="Book Antiqua" pitchFamily="18" charset="0"/>
              </a:rPr>
              <a:t>т</a:t>
            </a:r>
            <a:r>
              <a:rPr lang="uk-UA" sz="6000" b="1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у</a:t>
            </a:r>
            <a:r>
              <a:rPr lang="uk-UA" sz="6000" b="1" dirty="0" smtClean="0">
                <a:solidFill>
                  <a:srgbClr val="002060"/>
                </a:solidFill>
                <a:latin typeface="Book Antiqua" pitchFamily="18" charset="0"/>
              </a:rPr>
              <a:t>н</a:t>
            </a:r>
            <a:r>
              <a:rPr lang="uk-UA" sz="6000" b="1" dirty="0" smtClean="0">
                <a:solidFill>
                  <a:srgbClr val="FF0000"/>
                </a:solidFill>
                <a:latin typeface="Book Antiqua" pitchFamily="18" charset="0"/>
              </a:rPr>
              <a:t>а</a:t>
            </a:r>
            <a:endParaRPr lang="ru-RU" sz="6000" b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E93E1586-707C-4D66-86AE-4FFBB968B2C7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071688" y="1571625"/>
            <a:ext cx="5000625" cy="4857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ирог 6">
            <a:hlinkClick r:id="rId2" action="ppaction://hlinksldjump"/>
          </p:cNvPr>
          <p:cNvSpPr/>
          <p:nvPr/>
        </p:nvSpPr>
        <p:spPr>
          <a:xfrm>
            <a:off x="2051720" y="1628800"/>
            <a:ext cx="4929222" cy="4857784"/>
          </a:xfrm>
          <a:prstGeom prst="pie">
            <a:avLst>
              <a:gd name="adj1" fmla="val 14355171"/>
              <a:gd name="adj2" fmla="val 16200000"/>
            </a:avLst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ирог 7">
            <a:hlinkClick r:id="rId3" action="ppaction://hlinksldjump"/>
          </p:cNvPr>
          <p:cNvSpPr/>
          <p:nvPr/>
        </p:nvSpPr>
        <p:spPr>
          <a:xfrm rot="1632493">
            <a:off x="2139475" y="1559650"/>
            <a:ext cx="4887333" cy="4916666"/>
          </a:xfrm>
          <a:prstGeom prst="pie">
            <a:avLst>
              <a:gd name="adj1" fmla="val 14487269"/>
              <a:gd name="adj2" fmla="val 16646115"/>
            </a:avLst>
          </a:prstGeom>
          <a:solidFill>
            <a:srgbClr val="00B0F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ирог 8">
            <a:hlinkClick r:id="rId4" action="ppaction://hlinksldjump"/>
          </p:cNvPr>
          <p:cNvSpPr/>
          <p:nvPr/>
        </p:nvSpPr>
        <p:spPr>
          <a:xfrm rot="17975365">
            <a:off x="2110018" y="1574564"/>
            <a:ext cx="4867010" cy="4893109"/>
          </a:xfrm>
          <a:prstGeom prst="pie">
            <a:avLst>
              <a:gd name="adj1" fmla="val 13625757"/>
              <a:gd name="adj2" fmla="val 15648911"/>
            </a:avLst>
          </a:pr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ирог 9">
            <a:hlinkClick r:id="rId5" action="ppaction://hlinksldjump"/>
          </p:cNvPr>
          <p:cNvSpPr/>
          <p:nvPr/>
        </p:nvSpPr>
        <p:spPr>
          <a:xfrm rot="5249524">
            <a:off x="2194596" y="1512802"/>
            <a:ext cx="4786346" cy="4970395"/>
          </a:xfrm>
          <a:prstGeom prst="pie">
            <a:avLst>
              <a:gd name="adj1" fmla="val 14989420"/>
              <a:gd name="adj2" fmla="val 16898606"/>
            </a:avLst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ирог 10">
            <a:hlinkClick r:id="rId6" action="ppaction://hlinksldjump"/>
          </p:cNvPr>
          <p:cNvSpPr/>
          <p:nvPr/>
        </p:nvSpPr>
        <p:spPr>
          <a:xfrm rot="3437290">
            <a:off x="2147578" y="1571970"/>
            <a:ext cx="4929222" cy="4857784"/>
          </a:xfrm>
          <a:prstGeom prst="pie">
            <a:avLst>
              <a:gd name="adj1" fmla="val 14825137"/>
              <a:gd name="adj2" fmla="val 16753602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ирог 11">
            <a:hlinkClick r:id="rId7" action="ppaction://hlinksldjump"/>
          </p:cNvPr>
          <p:cNvSpPr/>
          <p:nvPr/>
        </p:nvSpPr>
        <p:spPr>
          <a:xfrm rot="19711954">
            <a:off x="2061342" y="1579639"/>
            <a:ext cx="4974978" cy="4920112"/>
          </a:xfrm>
          <a:prstGeom prst="pie">
            <a:avLst>
              <a:gd name="adj1" fmla="val 13957321"/>
              <a:gd name="adj2" fmla="val 16200000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ирог 13">
            <a:hlinkClick r:id="rId8" action="ppaction://hlinksldjump"/>
          </p:cNvPr>
          <p:cNvSpPr/>
          <p:nvPr/>
        </p:nvSpPr>
        <p:spPr>
          <a:xfrm rot="12070916">
            <a:off x="2081213" y="1503363"/>
            <a:ext cx="4886325" cy="4916487"/>
          </a:xfrm>
          <a:prstGeom prst="pie">
            <a:avLst>
              <a:gd name="adj1" fmla="val 14218115"/>
              <a:gd name="adj2" fmla="val 16200000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Пирог 14">
            <a:hlinkClick r:id="rId9" action="ppaction://hlinksldjump"/>
          </p:cNvPr>
          <p:cNvSpPr/>
          <p:nvPr/>
        </p:nvSpPr>
        <p:spPr>
          <a:xfrm rot="9728713">
            <a:off x="2130425" y="1560513"/>
            <a:ext cx="4883150" cy="4878387"/>
          </a:xfrm>
          <a:prstGeom prst="pie">
            <a:avLst>
              <a:gd name="adj1" fmla="val 14335731"/>
              <a:gd name="adj2" fmla="val 16583894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ирог 15">
            <a:hlinkClick r:id="rId10" action="ppaction://hlinksldjump"/>
          </p:cNvPr>
          <p:cNvSpPr/>
          <p:nvPr/>
        </p:nvSpPr>
        <p:spPr>
          <a:xfrm rot="7863315">
            <a:off x="2158049" y="1570459"/>
            <a:ext cx="4887333" cy="4916666"/>
          </a:xfrm>
          <a:prstGeom prst="pie">
            <a:avLst>
              <a:gd name="adj1" fmla="val 14256945"/>
              <a:gd name="adj2" fmla="val 16200000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ирог 16">
            <a:hlinkClick r:id="rId11" action="ppaction://hlinksldjump"/>
          </p:cNvPr>
          <p:cNvSpPr/>
          <p:nvPr/>
        </p:nvSpPr>
        <p:spPr>
          <a:xfrm rot="14387945">
            <a:off x="2087563" y="1552575"/>
            <a:ext cx="4889500" cy="4832350"/>
          </a:xfrm>
          <a:prstGeom prst="pie">
            <a:avLst>
              <a:gd name="adj1" fmla="val 13869496"/>
              <a:gd name="adj2" fmla="val 1560286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ирог 17">
            <a:hlinkClick r:id="rId12" action="ppaction://hlinksldjump"/>
          </p:cNvPr>
          <p:cNvSpPr/>
          <p:nvPr/>
        </p:nvSpPr>
        <p:spPr>
          <a:xfrm rot="15467629">
            <a:off x="2062163" y="1509712"/>
            <a:ext cx="4895850" cy="4879975"/>
          </a:xfrm>
          <a:prstGeom prst="pie">
            <a:avLst>
              <a:gd name="adj1" fmla="val 14487269"/>
              <a:gd name="adj2" fmla="val 1620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156 0.05116 L -2.5E-6 -0.09329 " pathEditMode="relative" rAng="0" ptsTypes="AA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7200"/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001156" cy="5929354"/>
          </a:xfrm>
          <a:ln>
            <a:miter lim="800000"/>
            <a:headEnd/>
            <a:tailEnd/>
          </a:ln>
        </p:spPr>
        <p:txBody>
          <a:bodyPr numCol="2">
            <a:normAutofit fontScale="625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Елемент відомий всім.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Маю масу 27.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Чомусь товстий досить я...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Як фамілія моя? 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Питання до загадки: чому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цей елемент «товстий» ?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Поверх мій другий,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А далі - ні звука,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Бо спілкуватись не люблю,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Великий я бука.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В лампах міщусь, всім </a:t>
            </a:r>
            <a:r>
              <a:rPr lang="uk-UA" sz="4400" dirty="0" err="1" smtClean="0"/>
              <a:t>відом</a:t>
            </a:r>
            <a:r>
              <a:rPr lang="uk-UA" sz="4400" dirty="0" smtClean="0"/>
              <a:t>,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Ну а звуть мене... 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Питання </a:t>
            </a:r>
            <a:r>
              <a:rPr lang="uk-UA" sz="4400" dirty="0" err="1" smtClean="0"/>
              <a:t>.Чому</a:t>
            </a:r>
            <a:r>
              <a:rPr lang="uk-UA" sz="4400" dirty="0" smtClean="0"/>
              <a:t> цей </a:t>
            </a:r>
            <a:r>
              <a:rPr lang="uk-UA" sz="4400" dirty="0" err="1" smtClean="0"/>
              <a:t>елемент«великий</a:t>
            </a:r>
            <a:r>
              <a:rPr lang="uk-UA" sz="4400" dirty="0" smtClean="0"/>
              <a:t> бука»? Чому він не любить спілкуватись?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endParaRPr lang="uk-UA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В першу квартиру запрошую вас.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Разом із киснем - «гримучий» я газ.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Вверх дирижаблі колись підіймав.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uk-UA" sz="4400" dirty="0" smtClean="0"/>
              <a:t>Хто знає хімію, всяк мене знав.</a:t>
            </a: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endParaRPr lang="uk-UA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3"/>
              <a:buChar char=""/>
              <a:defRPr/>
            </a:pPr>
            <a:endParaRPr lang="ru-RU" sz="4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 3"/>
              <a:buNone/>
              <a:defRPr/>
            </a:pPr>
            <a:endParaRPr lang="ru-RU" dirty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fld id="{E7334F0E-074F-4AF7-9DEA-62A14F2FABD0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12292" name="TextBox 5"/>
          <p:cNvSpPr txBox="1">
            <a:spLocks noChangeArrowheads="1"/>
          </p:cNvSpPr>
          <p:nvPr/>
        </p:nvSpPr>
        <p:spPr bwMode="auto">
          <a:xfrm>
            <a:off x="1857375" y="0"/>
            <a:ext cx="48577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4400">
                <a:solidFill>
                  <a:srgbClr val="0070C0"/>
                </a:solidFill>
              </a:rPr>
              <a:t>Відгадай елемент</a:t>
            </a:r>
            <a:endParaRPr lang="ru-RU" sz="44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 tmFilter="0,0; .5, 1; 1, 1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 tmFilter="0,0; .5, 1; 1, 1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 tmFilter="0,0; .5, 1; 1, 1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 tmFilter="0,0; .5, 1; 1, 1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 tmFilter="0,0; .5, 1; 1, 1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0" y="333375"/>
            <a:ext cx="9396413" cy="1295400"/>
          </a:xfrm>
        </p:spPr>
        <p:txBody>
          <a:bodyPr/>
          <a:lstStyle/>
          <a:p>
            <a:pPr eaLnBrk="1" hangingPunct="1"/>
            <a:r>
              <a:rPr lang="uk-UA" sz="3600" b="1" smtClean="0"/>
              <a:t>Характеристика хімічного елемента Фосфора</a:t>
            </a:r>
            <a:r>
              <a:rPr lang="en-US" sz="3600" smtClean="0"/>
              <a:t/>
            </a:r>
            <a:br>
              <a:rPr lang="en-US" sz="3600" smtClean="0"/>
            </a:br>
            <a:endParaRPr lang="en-US" sz="360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268413"/>
            <a:ext cx="8229600" cy="438943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2800" b="1" dirty="0" smtClean="0">
                <a:latin typeface="+mj-lt"/>
              </a:rPr>
              <a:t>Порядковий номер </a:t>
            </a:r>
            <a:r>
              <a:rPr lang="uk-UA" sz="2800" b="1" dirty="0" err="1" smtClean="0">
                <a:latin typeface="+mj-lt"/>
              </a:rPr>
              <a:t>Фосфора</a:t>
            </a:r>
            <a:r>
              <a:rPr lang="uk-UA" sz="2800" b="1" dirty="0" smtClean="0">
                <a:latin typeface="+mj-lt"/>
              </a:rPr>
              <a:t> 16, кількість протонів – 16</a:t>
            </a:r>
            <a:endParaRPr lang="en-US" sz="2800" b="1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2800" b="1" dirty="0" smtClean="0">
                <a:latin typeface="+mj-lt"/>
              </a:rPr>
              <a:t>Хімічний символ </a:t>
            </a:r>
            <a:r>
              <a:rPr lang="uk-UA" sz="2800" b="1" dirty="0" err="1" smtClean="0">
                <a:latin typeface="+mj-lt"/>
              </a:rPr>
              <a:t>Фосфора</a:t>
            </a:r>
            <a:r>
              <a:rPr lang="uk-UA" sz="2800" b="1" dirty="0" smtClean="0">
                <a:latin typeface="+mj-lt"/>
              </a:rPr>
              <a:t> –</a:t>
            </a:r>
            <a:r>
              <a:rPr lang="en-AU" sz="2800" b="1" dirty="0" smtClean="0">
                <a:latin typeface="+mj-lt"/>
              </a:rPr>
              <a:t>F</a:t>
            </a:r>
            <a:endParaRPr lang="en-US" sz="2800" b="1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2800" b="1" dirty="0" smtClean="0">
                <a:latin typeface="+mj-lt"/>
              </a:rPr>
              <a:t>Має 5 енергетичних рівнів, заповнених електронами</a:t>
            </a:r>
            <a:endParaRPr lang="en-US" sz="2800" b="1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2800" b="1" dirty="0" smtClean="0">
                <a:latin typeface="+mj-lt"/>
              </a:rPr>
              <a:t>На зовнішньому енергетичному рівні  - 2електрони</a:t>
            </a:r>
            <a:endParaRPr lang="en-US" sz="2800" b="1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2800" b="1" dirty="0" smtClean="0">
                <a:latin typeface="+mj-lt"/>
              </a:rPr>
              <a:t>Формула вищого оксиду – </a:t>
            </a:r>
            <a:r>
              <a:rPr lang="en-AU" sz="2800" b="1" dirty="0" smtClean="0">
                <a:latin typeface="+mj-lt"/>
              </a:rPr>
              <a:t>P</a:t>
            </a:r>
            <a:endParaRPr lang="en-US" sz="2800" b="1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2800" b="1" dirty="0" smtClean="0">
                <a:latin typeface="+mj-lt"/>
              </a:rPr>
              <a:t>Сполуку з воднем не утворює</a:t>
            </a:r>
            <a:endParaRPr lang="en-US" sz="2800" b="1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CDD94C-5932-4BB0-9C59-087F8E0B1578}" type="slidenum">
              <a:rPr lang="ru-RU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2F4E5CF3-3F05-430F-9A72-E5D42765AFC1}" type="slidenum">
              <a:rPr lang="ru-RU"/>
              <a:pPr>
                <a:defRPr/>
              </a:pPr>
              <a:t>10</a:t>
            </a:fld>
            <a:endParaRPr lang="ru-RU"/>
          </a:p>
        </p:txBody>
      </p:sp>
      <p:grpSp>
        <p:nvGrpSpPr>
          <p:cNvPr id="14339" name="Group 2"/>
          <p:cNvGrpSpPr>
            <a:grpSpLocks/>
          </p:cNvGrpSpPr>
          <p:nvPr/>
        </p:nvGrpSpPr>
        <p:grpSpPr bwMode="auto">
          <a:xfrm>
            <a:off x="395288" y="333375"/>
            <a:ext cx="8424862" cy="5759450"/>
            <a:chOff x="60" y="1779"/>
            <a:chExt cx="8610" cy="4920"/>
          </a:xfrm>
        </p:grpSpPr>
        <p:sp>
          <p:nvSpPr>
            <p:cNvPr id="14340" name="Скругленный прямоугольник 5"/>
            <p:cNvSpPr>
              <a:spLocks noChangeArrowheads="1"/>
            </p:cNvSpPr>
            <p:nvPr/>
          </p:nvSpPr>
          <p:spPr bwMode="auto">
            <a:xfrm>
              <a:off x="3210" y="177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243F6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4341" name="Скругленный прямоугольник 6"/>
            <p:cNvSpPr>
              <a:spLocks noChangeArrowheads="1"/>
            </p:cNvSpPr>
            <p:nvPr/>
          </p:nvSpPr>
          <p:spPr bwMode="auto">
            <a:xfrm>
              <a:off x="3210" y="246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4342" name="Скругленный прямоугольник 7"/>
            <p:cNvSpPr>
              <a:spLocks noChangeArrowheads="1"/>
            </p:cNvSpPr>
            <p:nvPr/>
          </p:nvSpPr>
          <p:spPr bwMode="auto">
            <a:xfrm>
              <a:off x="3210" y="530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4343" name="Скругленный прямоугольник 8"/>
            <p:cNvSpPr>
              <a:spLocks noChangeArrowheads="1"/>
            </p:cNvSpPr>
            <p:nvPr/>
          </p:nvSpPr>
          <p:spPr bwMode="auto">
            <a:xfrm>
              <a:off x="3210" y="318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4344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3210" y="461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4345" name="Скругленный прямоугольник 10"/>
            <p:cNvSpPr>
              <a:spLocks noChangeArrowheads="1"/>
            </p:cNvSpPr>
            <p:nvPr/>
          </p:nvSpPr>
          <p:spPr bwMode="auto">
            <a:xfrm>
              <a:off x="3210" y="392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4346" name="Скругленный прямоугольник 11"/>
            <p:cNvSpPr>
              <a:spLocks noChangeArrowheads="1"/>
            </p:cNvSpPr>
            <p:nvPr/>
          </p:nvSpPr>
          <p:spPr bwMode="auto">
            <a:xfrm>
              <a:off x="3210" y="599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4347" name="Скругленный прямоугольник 12"/>
            <p:cNvSpPr>
              <a:spLocks noChangeArrowheads="1"/>
            </p:cNvSpPr>
            <p:nvPr/>
          </p:nvSpPr>
          <p:spPr bwMode="auto">
            <a:xfrm>
              <a:off x="870" y="320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48" name="Скругленный прямоугольник 13"/>
            <p:cNvSpPr>
              <a:spLocks noChangeArrowheads="1"/>
            </p:cNvSpPr>
            <p:nvPr/>
          </p:nvSpPr>
          <p:spPr bwMode="auto">
            <a:xfrm>
              <a:off x="4770" y="531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49" name="Скругленный прямоугольник 14"/>
            <p:cNvSpPr>
              <a:spLocks noChangeArrowheads="1"/>
            </p:cNvSpPr>
            <p:nvPr/>
          </p:nvSpPr>
          <p:spPr bwMode="auto">
            <a:xfrm>
              <a:off x="3990" y="530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0" name="Скругленный прямоугольник 15"/>
            <p:cNvSpPr>
              <a:spLocks noChangeArrowheads="1"/>
            </p:cNvSpPr>
            <p:nvPr/>
          </p:nvSpPr>
          <p:spPr bwMode="auto">
            <a:xfrm>
              <a:off x="7890" y="600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1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7110" y="599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2" name="Скругленный прямоугольник 17"/>
            <p:cNvSpPr>
              <a:spLocks noChangeArrowheads="1"/>
            </p:cNvSpPr>
            <p:nvPr/>
          </p:nvSpPr>
          <p:spPr bwMode="auto">
            <a:xfrm>
              <a:off x="6330" y="600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3" name="Скругленный прямоугольник 18"/>
            <p:cNvSpPr>
              <a:spLocks noChangeArrowheads="1"/>
            </p:cNvSpPr>
            <p:nvPr/>
          </p:nvSpPr>
          <p:spPr bwMode="auto">
            <a:xfrm>
              <a:off x="5550" y="600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4" name="Скругленный прямоугольник 19"/>
            <p:cNvSpPr>
              <a:spLocks noChangeArrowheads="1"/>
            </p:cNvSpPr>
            <p:nvPr/>
          </p:nvSpPr>
          <p:spPr bwMode="auto">
            <a:xfrm>
              <a:off x="4770" y="600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5" name="Скругленный прямоугольник 20"/>
            <p:cNvSpPr>
              <a:spLocks noChangeArrowheads="1"/>
            </p:cNvSpPr>
            <p:nvPr/>
          </p:nvSpPr>
          <p:spPr bwMode="auto">
            <a:xfrm>
              <a:off x="3990" y="600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6" name="Скругленный прямоугольник 21"/>
            <p:cNvSpPr>
              <a:spLocks noChangeArrowheads="1"/>
            </p:cNvSpPr>
            <p:nvPr/>
          </p:nvSpPr>
          <p:spPr bwMode="auto">
            <a:xfrm>
              <a:off x="2430" y="599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uk-UA" sz="1100">
                  <a:latin typeface="Calibri" pitchFamily="34" charset="0"/>
                </a:rPr>
                <a:t>7.</a:t>
              </a:r>
              <a:endParaRPr lang="en-US"/>
            </a:p>
          </p:txBody>
        </p:sp>
        <p:sp>
          <p:nvSpPr>
            <p:cNvPr id="14357" name="Скругленный прямоугольник 22"/>
            <p:cNvSpPr>
              <a:spLocks noChangeArrowheads="1"/>
            </p:cNvSpPr>
            <p:nvPr/>
          </p:nvSpPr>
          <p:spPr bwMode="auto">
            <a:xfrm>
              <a:off x="5550" y="462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8" name="Скругленный прямоугольник 23"/>
            <p:cNvSpPr>
              <a:spLocks noChangeArrowheads="1"/>
            </p:cNvSpPr>
            <p:nvPr/>
          </p:nvSpPr>
          <p:spPr bwMode="auto">
            <a:xfrm>
              <a:off x="4770" y="461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59" name="Скругленный прямоугольник 24"/>
            <p:cNvSpPr>
              <a:spLocks noChangeArrowheads="1"/>
            </p:cNvSpPr>
            <p:nvPr/>
          </p:nvSpPr>
          <p:spPr bwMode="auto">
            <a:xfrm>
              <a:off x="3990" y="459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60" name="Скругленный прямоугольник 25"/>
            <p:cNvSpPr>
              <a:spLocks noChangeArrowheads="1"/>
            </p:cNvSpPr>
            <p:nvPr/>
          </p:nvSpPr>
          <p:spPr bwMode="auto">
            <a:xfrm>
              <a:off x="1650" y="465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uk-UA" sz="1100">
                  <a:latin typeface="Calibri" pitchFamily="34" charset="0"/>
                </a:rPr>
                <a:t>5.</a:t>
              </a:r>
              <a:endParaRPr lang="en-US"/>
            </a:p>
          </p:txBody>
        </p:sp>
        <p:sp>
          <p:nvSpPr>
            <p:cNvPr id="14361" name="Скругленный прямоугольник 26"/>
            <p:cNvSpPr>
              <a:spLocks noChangeArrowheads="1"/>
            </p:cNvSpPr>
            <p:nvPr/>
          </p:nvSpPr>
          <p:spPr bwMode="auto">
            <a:xfrm>
              <a:off x="2415" y="465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62" name="Скругленный прямоугольник 27"/>
            <p:cNvSpPr>
              <a:spLocks noChangeArrowheads="1"/>
            </p:cNvSpPr>
            <p:nvPr/>
          </p:nvSpPr>
          <p:spPr bwMode="auto">
            <a:xfrm>
              <a:off x="90" y="534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uk-UA" sz="1100">
                  <a:latin typeface="Calibri" pitchFamily="34" charset="0"/>
                </a:rPr>
                <a:t>6.</a:t>
              </a:r>
              <a:endParaRPr lang="en-US"/>
            </a:p>
          </p:txBody>
        </p:sp>
        <p:sp>
          <p:nvSpPr>
            <p:cNvPr id="14363" name="Скругленный прямоугольник 28"/>
            <p:cNvSpPr>
              <a:spLocks noChangeArrowheads="1"/>
            </p:cNvSpPr>
            <p:nvPr/>
          </p:nvSpPr>
          <p:spPr bwMode="auto">
            <a:xfrm>
              <a:off x="840" y="534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64" name="Скругленный прямоугольник 29"/>
            <p:cNvSpPr>
              <a:spLocks noChangeArrowheads="1"/>
            </p:cNvSpPr>
            <p:nvPr/>
          </p:nvSpPr>
          <p:spPr bwMode="auto">
            <a:xfrm>
              <a:off x="1620" y="534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65" name="Скругленный прямоугольник 30"/>
            <p:cNvSpPr>
              <a:spLocks noChangeArrowheads="1"/>
            </p:cNvSpPr>
            <p:nvPr/>
          </p:nvSpPr>
          <p:spPr bwMode="auto">
            <a:xfrm>
              <a:off x="2430" y="534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66" name="Скругленный прямоугольник 31"/>
            <p:cNvSpPr>
              <a:spLocks noChangeArrowheads="1"/>
            </p:cNvSpPr>
            <p:nvPr/>
          </p:nvSpPr>
          <p:spPr bwMode="auto">
            <a:xfrm>
              <a:off x="4770" y="320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67" name="Скругленный прямоугольник 32"/>
            <p:cNvSpPr>
              <a:spLocks noChangeArrowheads="1"/>
            </p:cNvSpPr>
            <p:nvPr/>
          </p:nvSpPr>
          <p:spPr bwMode="auto">
            <a:xfrm>
              <a:off x="3960" y="320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68" name="Скругленный прямоугольник 33"/>
            <p:cNvSpPr>
              <a:spLocks noChangeArrowheads="1"/>
            </p:cNvSpPr>
            <p:nvPr/>
          </p:nvSpPr>
          <p:spPr bwMode="auto">
            <a:xfrm>
              <a:off x="3975" y="390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69" name="Скругленный прямоугольник 34"/>
            <p:cNvSpPr>
              <a:spLocks noChangeArrowheads="1"/>
            </p:cNvSpPr>
            <p:nvPr/>
          </p:nvSpPr>
          <p:spPr bwMode="auto">
            <a:xfrm>
              <a:off x="2415" y="393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uk-UA" sz="1100">
                  <a:latin typeface="Calibri" pitchFamily="34" charset="0"/>
                </a:rPr>
                <a:t>4.</a:t>
              </a:r>
              <a:endParaRPr lang="en-US"/>
            </a:p>
          </p:txBody>
        </p:sp>
        <p:sp>
          <p:nvSpPr>
            <p:cNvPr id="14370" name="Скругленный прямоугольник 35"/>
            <p:cNvSpPr>
              <a:spLocks noChangeArrowheads="1"/>
            </p:cNvSpPr>
            <p:nvPr/>
          </p:nvSpPr>
          <p:spPr bwMode="auto">
            <a:xfrm>
              <a:off x="7110" y="464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71" name="Скругленный прямоугольник 36"/>
            <p:cNvSpPr>
              <a:spLocks noChangeArrowheads="1"/>
            </p:cNvSpPr>
            <p:nvPr/>
          </p:nvSpPr>
          <p:spPr bwMode="auto">
            <a:xfrm>
              <a:off x="6330" y="462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72" name="Скругленный прямоугольник 37"/>
            <p:cNvSpPr>
              <a:spLocks noChangeArrowheads="1"/>
            </p:cNvSpPr>
            <p:nvPr/>
          </p:nvSpPr>
          <p:spPr bwMode="auto">
            <a:xfrm>
              <a:off x="1620" y="321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73" name="Скругленный прямоугольник 38"/>
            <p:cNvSpPr>
              <a:spLocks noChangeArrowheads="1"/>
            </p:cNvSpPr>
            <p:nvPr/>
          </p:nvSpPr>
          <p:spPr bwMode="auto">
            <a:xfrm>
              <a:off x="2400" y="323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74" name="Скругленный прямоугольник 39"/>
            <p:cNvSpPr>
              <a:spLocks noChangeArrowheads="1"/>
            </p:cNvSpPr>
            <p:nvPr/>
          </p:nvSpPr>
          <p:spPr bwMode="auto">
            <a:xfrm>
              <a:off x="60" y="323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uk-UA" sz="1100">
                  <a:latin typeface="Calibri" pitchFamily="34" charset="0"/>
                </a:rPr>
                <a:t>3.</a:t>
              </a:r>
              <a:endParaRPr lang="en-US"/>
            </a:p>
          </p:txBody>
        </p:sp>
        <p:sp>
          <p:nvSpPr>
            <p:cNvPr id="14375" name="Скругленный прямоугольник 40"/>
            <p:cNvSpPr>
              <a:spLocks noChangeArrowheads="1"/>
            </p:cNvSpPr>
            <p:nvPr/>
          </p:nvSpPr>
          <p:spPr bwMode="auto">
            <a:xfrm>
              <a:off x="4770" y="251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76" name="Скругленный прямоугольник 41"/>
            <p:cNvSpPr>
              <a:spLocks noChangeArrowheads="1"/>
            </p:cNvSpPr>
            <p:nvPr/>
          </p:nvSpPr>
          <p:spPr bwMode="auto">
            <a:xfrm>
              <a:off x="3990" y="246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77" name="Скругленный прямоугольник 43"/>
            <p:cNvSpPr>
              <a:spLocks noChangeArrowheads="1"/>
            </p:cNvSpPr>
            <p:nvPr/>
          </p:nvSpPr>
          <p:spPr bwMode="auto">
            <a:xfrm>
              <a:off x="6315" y="177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78" name="Скругленный прямоугольник 44"/>
            <p:cNvSpPr>
              <a:spLocks noChangeArrowheads="1"/>
            </p:cNvSpPr>
            <p:nvPr/>
          </p:nvSpPr>
          <p:spPr bwMode="auto">
            <a:xfrm>
              <a:off x="5550" y="177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79" name="Скругленный прямоугольник 45"/>
            <p:cNvSpPr>
              <a:spLocks noChangeArrowheads="1"/>
            </p:cNvSpPr>
            <p:nvPr/>
          </p:nvSpPr>
          <p:spPr bwMode="auto">
            <a:xfrm>
              <a:off x="4770" y="177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80" name="Скругленный прямоугольник 46"/>
            <p:cNvSpPr>
              <a:spLocks noChangeArrowheads="1"/>
            </p:cNvSpPr>
            <p:nvPr/>
          </p:nvSpPr>
          <p:spPr bwMode="auto">
            <a:xfrm>
              <a:off x="3975" y="177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81" name="Скругленный прямоугольник 47"/>
            <p:cNvSpPr>
              <a:spLocks noChangeArrowheads="1"/>
            </p:cNvSpPr>
            <p:nvPr/>
          </p:nvSpPr>
          <p:spPr bwMode="auto">
            <a:xfrm>
              <a:off x="840" y="177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uk-UA" sz="1100">
                  <a:latin typeface="Calibri" pitchFamily="34" charset="0"/>
                </a:rPr>
                <a:t>1.</a:t>
              </a:r>
              <a:endParaRPr lang="en-US"/>
            </a:p>
          </p:txBody>
        </p:sp>
        <p:sp>
          <p:nvSpPr>
            <p:cNvPr id="14382" name="Скругленный прямоугольник 48"/>
            <p:cNvSpPr>
              <a:spLocks noChangeArrowheads="1"/>
            </p:cNvSpPr>
            <p:nvPr/>
          </p:nvSpPr>
          <p:spPr bwMode="auto">
            <a:xfrm>
              <a:off x="1620" y="177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83" name="Скругленный прямоугольник 49"/>
            <p:cNvSpPr>
              <a:spLocks noChangeArrowheads="1"/>
            </p:cNvSpPr>
            <p:nvPr/>
          </p:nvSpPr>
          <p:spPr bwMode="auto">
            <a:xfrm>
              <a:off x="2430" y="177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84" name="Скругленный прямоугольник 50"/>
            <p:cNvSpPr>
              <a:spLocks noChangeArrowheads="1"/>
            </p:cNvSpPr>
            <p:nvPr/>
          </p:nvSpPr>
          <p:spPr bwMode="auto">
            <a:xfrm>
              <a:off x="5550" y="248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85" name="Скругленный прямоугольник 51"/>
            <p:cNvSpPr>
              <a:spLocks noChangeArrowheads="1"/>
            </p:cNvSpPr>
            <p:nvPr/>
          </p:nvSpPr>
          <p:spPr bwMode="auto">
            <a:xfrm>
              <a:off x="6330" y="246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86" name="Скругленный прямоугольник 52"/>
            <p:cNvSpPr>
              <a:spLocks noChangeArrowheads="1"/>
            </p:cNvSpPr>
            <p:nvPr/>
          </p:nvSpPr>
          <p:spPr bwMode="auto">
            <a:xfrm>
              <a:off x="7890" y="2469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4387" name="Скругленный прямоугольник 53"/>
            <p:cNvSpPr>
              <a:spLocks noChangeArrowheads="1"/>
            </p:cNvSpPr>
            <p:nvPr/>
          </p:nvSpPr>
          <p:spPr bwMode="auto">
            <a:xfrm>
              <a:off x="7110" y="2484"/>
              <a:ext cx="780" cy="690"/>
            </a:xfrm>
            <a:prstGeom prst="roundRect">
              <a:avLst>
                <a:gd name="adj" fmla="val 16667"/>
              </a:avLst>
            </a:prstGeom>
            <a:solidFill>
              <a:srgbClr val="4F81BD"/>
            </a:solidFill>
            <a:ln w="25400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750" y="620713"/>
            <a:ext cx="8229600" cy="5472112"/>
          </a:xfrm>
        </p:spPr>
        <p:txBody>
          <a:bodyPr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uk-UA" dirty="0" smtClean="0">
                <a:latin typeface="Arial" pitchFamily="34" charset="0"/>
                <a:cs typeface="Arial" pitchFamily="34" charset="0"/>
              </a:rPr>
              <a:t>Метал третього періоду, який утворює оксид, загальна формула якого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3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uk-UA" dirty="0" smtClean="0">
                <a:latin typeface="Arial" pitchFamily="34" charset="0"/>
                <a:cs typeface="Arial" pitchFamily="34" charset="0"/>
              </a:rPr>
              <a:t>Хімічний елемент, який утворює газ, що входить до складу повітря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uk-UA" dirty="0" smtClean="0">
                <a:latin typeface="Arial" pitchFamily="34" charset="0"/>
                <a:cs typeface="Arial" pitchFamily="34" charset="0"/>
              </a:rPr>
              <a:t>Атомна маса цього хімічного елемента 9.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uk-UA" dirty="0" smtClean="0">
                <a:latin typeface="Arial" pitchFamily="34" charset="0"/>
                <a:cs typeface="Arial" pitchFamily="34" charset="0"/>
              </a:rPr>
              <a:t>Заряд ядра +5.(Бор)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uk-UA" dirty="0" smtClean="0">
                <a:latin typeface="Arial" pitchFamily="34" charset="0"/>
                <a:cs typeface="Arial" pitchFamily="34" charset="0"/>
              </a:rPr>
              <a:t>Електронна формула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1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uk-UA" dirty="0" smtClean="0">
                <a:latin typeface="Arial" pitchFamily="34" charset="0"/>
                <a:cs typeface="Arial" pitchFamily="34" charset="0"/>
              </a:rPr>
              <a:t>Хімічний елемент третього періоду, на зовнішньому енергетичному рівні якого 4 електрони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uk-UA" dirty="0" smtClean="0">
                <a:latin typeface="Arial" pitchFamily="34" charset="0"/>
                <a:cs typeface="Arial" pitchFamily="34" charset="0"/>
              </a:rPr>
              <a:t>? +7 ) )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     2 5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AAAC-9641-4E45-957E-E55ECFAE8C63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7561262" cy="8096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dirty="0" smtClean="0">
                <a:solidFill>
                  <a:srgbClr val="002060"/>
                </a:solidFill>
              </a:rPr>
              <a:t>Заповніть таблицю</a:t>
            </a:r>
            <a:endParaRPr lang="ru-RU" sz="54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288" y="1643063"/>
          <a:ext cx="8391525" cy="4010025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67516"/>
                <a:gridCol w="918129"/>
                <a:gridCol w="814692"/>
                <a:gridCol w="733240"/>
                <a:gridCol w="570298"/>
                <a:gridCol w="570298"/>
                <a:gridCol w="488827"/>
                <a:gridCol w="1037721"/>
                <a:gridCol w="1132714"/>
                <a:gridCol w="958090"/>
              </a:tblGrid>
              <a:tr h="1462796">
                <a:tc>
                  <a:txBody>
                    <a:bodyPr/>
                    <a:lstStyle/>
                    <a:p>
                      <a:pPr algn="ctr"/>
                      <a:r>
                        <a:rPr lang="uk-UA" sz="1600" cap="none" spc="0" dirty="0" smtClean="0">
                          <a:ln>
                            <a:noFill/>
                          </a:ln>
                          <a:effectLst/>
                        </a:rPr>
                        <a:t>Назва </a:t>
                      </a:r>
                    </a:p>
                    <a:p>
                      <a:pPr algn="ctr"/>
                      <a:r>
                        <a:rPr lang="uk-UA" sz="1600" cap="none" spc="0" dirty="0" smtClean="0">
                          <a:ln>
                            <a:noFill/>
                          </a:ln>
                          <a:effectLst/>
                        </a:rPr>
                        <a:t>елемента</a:t>
                      </a:r>
                      <a:endParaRPr lang="ru-RU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cap="none" spc="0" dirty="0" smtClean="0">
                          <a:ln>
                            <a:noFill/>
                          </a:ln>
                          <a:effectLst/>
                        </a:rPr>
                        <a:t>Хімічний символ</a:t>
                      </a:r>
                      <a:endParaRPr lang="ru-RU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 anchor="ctr"/>
                </a:tc>
                <a:tc>
                  <a:txBody>
                    <a:bodyPr/>
                    <a:lstStyle/>
                    <a:p>
                      <a:r>
                        <a:rPr lang="uk-UA" sz="1800" cap="none" spc="0" dirty="0" smtClean="0">
                          <a:ln>
                            <a:noFill/>
                          </a:ln>
                          <a:effectLst/>
                        </a:rPr>
                        <a:t>Порядковий номер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r>
                        <a:rPr lang="uk-UA" sz="1800" cap="none" spc="0" dirty="0" smtClean="0">
                          <a:ln>
                            <a:noFill/>
                          </a:ln>
                          <a:effectLst/>
                        </a:rPr>
                        <a:t>Заряд ядра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r>
                        <a:rPr lang="en-US" sz="1800" cap="none" spc="0" dirty="0" smtClean="0">
                          <a:ln>
                            <a:noFill/>
                          </a:ln>
                          <a:effectLst/>
                        </a:rPr>
                        <a:t>n</a:t>
                      </a:r>
                      <a:r>
                        <a:rPr lang="en-US" sz="1800" cap="none" spc="0" baseline="-25000" dirty="0" smtClean="0">
                          <a:ln>
                            <a:noFill/>
                          </a:ln>
                          <a:effectLst/>
                        </a:rPr>
                        <a:t>e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r>
                        <a:rPr lang="en-US" sz="1800" cap="none" spc="0" dirty="0" err="1" smtClean="0">
                          <a:ln>
                            <a:noFill/>
                          </a:ln>
                          <a:effectLst/>
                        </a:rPr>
                        <a:t>n</a:t>
                      </a:r>
                      <a:r>
                        <a:rPr lang="en-US" sz="1800" cap="none" spc="0" baseline="-25000" dirty="0" err="1" smtClean="0">
                          <a:ln>
                            <a:noFill/>
                          </a:ln>
                          <a:effectLst/>
                        </a:rPr>
                        <a:t>p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r>
                        <a:rPr lang="en-US" sz="1800" cap="none" spc="0" dirty="0" err="1" smtClean="0">
                          <a:ln>
                            <a:noFill/>
                          </a:ln>
                          <a:effectLst/>
                        </a:rPr>
                        <a:t>n</a:t>
                      </a:r>
                      <a:r>
                        <a:rPr lang="en-US" sz="1800" cap="none" spc="0" baseline="-25000" dirty="0" err="1" smtClean="0">
                          <a:ln>
                            <a:noFill/>
                          </a:ln>
                          <a:effectLst/>
                        </a:rPr>
                        <a:t>n</a:t>
                      </a:r>
                      <a:r>
                        <a:rPr lang="en-US" sz="1800" cap="none" spc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r>
                        <a:rPr lang="uk-UA" sz="1800" cap="none" spc="0" dirty="0" smtClean="0">
                          <a:ln>
                            <a:noFill/>
                          </a:ln>
                          <a:effectLst/>
                        </a:rPr>
                        <a:t>Можливі</a:t>
                      </a:r>
                      <a:r>
                        <a:rPr lang="uk-UA" sz="1800" cap="none" spc="0" baseline="0" dirty="0" smtClean="0">
                          <a:ln>
                            <a:noFill/>
                          </a:ln>
                          <a:effectLst/>
                        </a:rPr>
                        <a:t> валентності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r>
                        <a:rPr lang="uk-UA" sz="1800" cap="none" spc="0" dirty="0" smtClean="0">
                          <a:ln>
                            <a:noFill/>
                          </a:ln>
                          <a:effectLst/>
                        </a:rPr>
                        <a:t>Формула вищого оксиду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r>
                        <a:rPr lang="uk-UA" sz="1800" cap="none" spc="0" dirty="0" smtClean="0">
                          <a:ln>
                            <a:noFill/>
                          </a:ln>
                          <a:effectLst/>
                        </a:rPr>
                        <a:t>Формула гідроксиду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</a:tr>
              <a:tr h="849076">
                <a:tc>
                  <a:txBody>
                    <a:bodyPr/>
                    <a:lstStyle/>
                    <a:p>
                      <a:r>
                        <a:rPr lang="uk-UA" sz="1800" cap="none" spc="0" dirty="0" smtClean="0">
                          <a:ln>
                            <a:noFill/>
                          </a:ln>
                          <a:effectLst/>
                        </a:rPr>
                        <a:t>Нітроген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</a:tr>
              <a:tr h="849076">
                <a:tc>
                  <a:txBody>
                    <a:bodyPr/>
                    <a:lstStyle/>
                    <a:p>
                      <a:r>
                        <a:rPr lang="uk-UA" sz="1800" cap="none" spc="0" dirty="0" smtClean="0">
                          <a:ln>
                            <a:noFill/>
                          </a:ln>
                          <a:effectLst/>
                        </a:rPr>
                        <a:t>Кальцій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</a:tr>
              <a:tr h="849076">
                <a:tc>
                  <a:txBody>
                    <a:bodyPr/>
                    <a:lstStyle/>
                    <a:p>
                      <a:r>
                        <a:rPr lang="uk-UA" sz="1800" cap="none" spc="0" dirty="0" smtClean="0">
                          <a:ln>
                            <a:noFill/>
                          </a:ln>
                          <a:effectLst/>
                        </a:rPr>
                        <a:t>Алюміній</a:t>
                      </a:r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  <a:tc>
                  <a:txBody>
                    <a:bodyPr/>
                    <a:lstStyle/>
                    <a:p>
                      <a:endParaRPr lang="ru-RU" sz="18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1442" marR="91442" marT="45712" marB="45712"/>
                </a:tc>
              </a:tr>
            </a:tbl>
          </a:graphicData>
        </a:graphic>
      </p:graphicFrame>
      <p:sp>
        <p:nvSpPr>
          <p:cNvPr id="33" name="Номер слайда 3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D04987A4-729D-47CE-88A1-FA35913FAD7C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3071810"/>
            <a:ext cx="68480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N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71604" y="3929066"/>
            <a:ext cx="106952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Ca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43042" y="4786322"/>
            <a:ext cx="80022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Al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72264" y="4929198"/>
            <a:ext cx="116089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Al</a:t>
            </a:r>
            <a:r>
              <a:rPr lang="en-US" sz="2400" baseline="-25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2 </a:t>
            </a:r>
            <a:r>
              <a:rPr lang="en-US" sz="36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O</a:t>
            </a:r>
            <a:r>
              <a:rPr lang="en-US" sz="3600" baseline="-25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3</a:t>
            </a:r>
            <a:endParaRPr lang="ru-RU" sz="36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15140" y="4071942"/>
            <a:ext cx="10278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CaO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643702" y="3214686"/>
            <a:ext cx="110479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N</a:t>
            </a:r>
            <a:r>
              <a:rPr lang="en-US" sz="3200" baseline="-25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2</a:t>
            </a:r>
            <a:r>
              <a:rPr lang="en-US" sz="32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O</a:t>
            </a:r>
            <a:r>
              <a:rPr lang="en-US" sz="3200" baseline="-25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5</a:t>
            </a:r>
            <a:endParaRPr lang="ru-RU" sz="36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43834" y="4786322"/>
            <a:ext cx="123944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Al(OH)</a:t>
            </a:r>
            <a:r>
              <a:rPr lang="en-US" sz="2400" baseline="-25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3</a:t>
            </a:r>
            <a:endParaRPr lang="en-US" sz="2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HAlO</a:t>
            </a:r>
            <a:r>
              <a:rPr lang="en-US" sz="2400" baseline="-25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786710" y="4143380"/>
            <a:ext cx="106471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Ca(OH)</a:t>
            </a:r>
            <a:r>
              <a:rPr lang="en-US" baseline="-25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2</a:t>
            </a:r>
            <a:endParaRPr lang="ru-RU" sz="20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715272" y="3286124"/>
            <a:ext cx="124906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HNO</a:t>
            </a:r>
            <a:r>
              <a:rPr lang="en-US" sz="3200" baseline="-25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3</a:t>
            </a:r>
            <a:endParaRPr lang="ru-RU" sz="32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71736" y="3071810"/>
            <a:ext cx="5693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7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428860" y="4786322"/>
            <a:ext cx="9541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13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500298" y="3929066"/>
            <a:ext cx="9541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20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357554" y="3214686"/>
            <a:ext cx="71045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+7</a:t>
            </a:r>
            <a:endParaRPr lang="ru-RU" sz="36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4071942"/>
            <a:ext cx="88036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+20</a:t>
            </a:r>
            <a:endParaRPr lang="ru-RU" sz="32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214678" y="4857760"/>
            <a:ext cx="90922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+</a:t>
            </a:r>
            <a:r>
              <a:rPr lang="uk-UA" sz="32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13</a:t>
            </a:r>
            <a:endParaRPr lang="ru-RU" sz="36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139952" y="3068960"/>
            <a:ext cx="5693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7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644008" y="3068960"/>
            <a:ext cx="5693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7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48064" y="3068960"/>
            <a:ext cx="5693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7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000496" y="4000504"/>
            <a:ext cx="6976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20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572000" y="4000504"/>
            <a:ext cx="6976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20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072066" y="4000504"/>
            <a:ext cx="6976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20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929058" y="4857760"/>
            <a:ext cx="7553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13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500562" y="4857760"/>
            <a:ext cx="7553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13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072066" y="4929198"/>
            <a:ext cx="6976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14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715009" y="3071811"/>
            <a:ext cx="107157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І,ІІ,ІІІ,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І</a:t>
            </a:r>
            <a:r>
              <a:rPr lang="en-US" sz="2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V</a:t>
            </a:r>
            <a:r>
              <a:rPr lang="uk-UA" sz="2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,</a:t>
            </a:r>
            <a:r>
              <a:rPr lang="en-US" sz="24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V</a:t>
            </a:r>
            <a:endParaRPr lang="ru-RU" sz="2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715008" y="4000504"/>
            <a:ext cx="52770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ІІ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715008" y="4857760"/>
            <a:ext cx="69922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ІІІ</a:t>
            </a:r>
            <a:endParaRPr lang="ru-RU" sz="540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 nodeType="clickPar">
                      <p:stCondLst>
                        <p:cond delay="indefinite"/>
                      </p:stCondLst>
                      <p:childTnLst>
                        <p:par>
                          <p:cTn id="1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 nodeType="clickPar">
                      <p:stCondLst>
                        <p:cond delay="indefinite"/>
                      </p:stCondLst>
                      <p:childTnLst>
                        <p:par>
                          <p:cTn id="1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 nodeType="clickPar">
                      <p:stCondLst>
                        <p:cond delay="indefinite"/>
                      </p:stCondLst>
                      <p:childTnLst>
                        <p:par>
                          <p:cTn id="2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 nodeType="clickPar">
                      <p:stCondLst>
                        <p:cond delay="indefinite"/>
                      </p:stCondLst>
                      <p:childTnLst>
                        <p:par>
                          <p:cTn id="2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 nodeType="clickPar">
                      <p:stCondLst>
                        <p:cond delay="indefinite"/>
                      </p:stCondLst>
                      <p:childTnLst>
                        <p:par>
                          <p:cTn id="2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 nodeType="clickPar">
                      <p:stCondLst>
                        <p:cond delay="indefinite"/>
                      </p:stCondLst>
                      <p:childTnLst>
                        <p:par>
                          <p:cTn id="2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pPr>
              <a:buFont typeface="Wingdings 2" pitchFamily="18" charset="2"/>
              <a:buNone/>
            </a:pPr>
            <a:r>
              <a:rPr lang="uk-UA" b="1" i="1" smtClean="0"/>
              <a:t>Визначте хімічний елемент, якщо:</a:t>
            </a:r>
            <a:endParaRPr lang="ru-RU" b="1" i="1" smtClean="0"/>
          </a:p>
          <a:p>
            <a:pPr>
              <a:buFont typeface="Wingdings 2" pitchFamily="18" charset="2"/>
              <a:buNone/>
            </a:pPr>
            <a:r>
              <a:rPr lang="uk-UA" i="1" smtClean="0"/>
              <a:t>а </a:t>
            </a:r>
            <a:r>
              <a:rPr lang="uk-UA" smtClean="0"/>
              <a:t>— кількість протонів у атомі Li (Літію);</a:t>
            </a: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en-US" i="1" smtClean="0"/>
              <a:t>b </a:t>
            </a:r>
            <a:r>
              <a:rPr lang="uk-UA" i="1" smtClean="0"/>
              <a:t>— </a:t>
            </a:r>
            <a:r>
              <a:rPr lang="uk-UA" smtClean="0"/>
              <a:t>порядковий номер </a:t>
            </a:r>
            <a:r>
              <a:rPr lang="en-US" smtClean="0"/>
              <a:t>P </a:t>
            </a:r>
            <a:r>
              <a:rPr lang="uk-UA" smtClean="0"/>
              <a:t>(Фосфору);   </a:t>
            </a: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en-US" i="1" smtClean="0"/>
              <a:t>c </a:t>
            </a:r>
            <a:r>
              <a:rPr lang="uk-UA" i="1" smtClean="0"/>
              <a:t>— </a:t>
            </a:r>
            <a:r>
              <a:rPr lang="uk-UA" smtClean="0"/>
              <a:t>загальне число електронів у атомі </a:t>
            </a:r>
            <a:r>
              <a:rPr lang="en-US" smtClean="0"/>
              <a:t>N </a:t>
            </a:r>
            <a:r>
              <a:rPr lang="uk-UA" smtClean="0"/>
              <a:t>(Нітрогену);</a:t>
            </a: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en-US" i="1" smtClean="0"/>
              <a:t>d </a:t>
            </a:r>
            <a:r>
              <a:rPr lang="uk-UA" i="1" smtClean="0"/>
              <a:t>— </a:t>
            </a:r>
            <a:r>
              <a:rPr lang="uk-UA" smtClean="0"/>
              <a:t>порядковий номер шуканого елемента.</a:t>
            </a:r>
            <a:endParaRPr lang="ru-RU" smtClean="0"/>
          </a:p>
          <a:p>
            <a:endParaRPr lang="ru-RU" smtClean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870978-FA14-444C-AB3C-D553C2D1ACF0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1741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1285875"/>
            <a:ext cx="4295775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Місце для вмісту 2"/>
          <p:cNvSpPr>
            <a:spLocks noGrp="1"/>
          </p:cNvSpPr>
          <p:nvPr>
            <p:ph idx="1"/>
          </p:nvPr>
        </p:nvSpPr>
        <p:spPr>
          <a:xfrm>
            <a:off x="714375" y="2571750"/>
            <a:ext cx="7972425" cy="27527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uk-UA" smtClean="0"/>
              <a:t>Визначте хімічний елемент, якщо:</a:t>
            </a: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uk-UA" i="1" smtClean="0"/>
              <a:t>а </a:t>
            </a:r>
            <a:r>
              <a:rPr lang="uk-UA" smtClean="0"/>
              <a:t>— порядковий номер Si (Силіцію);</a:t>
            </a: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en-US" b="1" i="1" smtClean="0"/>
              <a:t>b</a:t>
            </a:r>
            <a:r>
              <a:rPr lang="uk-UA" b="1" i="1" smtClean="0"/>
              <a:t> — </a:t>
            </a:r>
            <a:r>
              <a:rPr lang="uk-UA" smtClean="0"/>
              <a:t>заряд ядра В (Бору);</a:t>
            </a: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en-US" i="1" smtClean="0"/>
              <a:t>c</a:t>
            </a:r>
            <a:r>
              <a:rPr lang="uk-UA" smtClean="0"/>
              <a:t>— число електронів у атомі </a:t>
            </a:r>
            <a:r>
              <a:rPr lang="en-US" smtClean="0"/>
              <a:t>O </a:t>
            </a:r>
            <a:r>
              <a:rPr lang="uk-UA" smtClean="0"/>
              <a:t>(Оксигену);</a:t>
            </a: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en-US" i="1" smtClean="0"/>
              <a:t>d </a:t>
            </a:r>
            <a:r>
              <a:rPr lang="uk-UA" smtClean="0"/>
              <a:t>—- число протонів у атомі Ne (Неону);</a:t>
            </a: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uk-UA" i="1" smtClean="0"/>
              <a:t>е </a:t>
            </a:r>
            <a:r>
              <a:rPr lang="uk-UA" smtClean="0"/>
              <a:t>— порядковий номер шуканого елемента.</a:t>
            </a:r>
            <a:endParaRPr lang="ru-RU" smtClean="0"/>
          </a:p>
          <a:p>
            <a:endParaRPr lang="ru-RU" smtClean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8251E-6E52-40FF-9896-E8BF826EF7CF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1843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1843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571500"/>
            <a:ext cx="357187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229600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b="1" dirty="0" smtClean="0">
                <a:solidFill>
                  <a:schemeClr val="tx2">
                    <a:satMod val="200000"/>
                  </a:schemeClr>
                </a:solidFill>
              </a:rPr>
              <a:t>Хімічний марафон</a:t>
            </a:r>
            <a:endParaRPr lang="ru-RU" sz="4800" b="1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500188"/>
            <a:ext cx="8643937" cy="4824412"/>
          </a:xfrm>
        </p:spPr>
        <p:txBody>
          <a:bodyPr/>
          <a:lstStyle/>
          <a:p>
            <a:pPr eaLnBrk="1" hangingPunct="1"/>
            <a:r>
              <a:rPr lang="uk-UA" sz="3600" smtClean="0">
                <a:latin typeface="Arial" charset="0"/>
                <a:cs typeface="Arial" charset="0"/>
              </a:rPr>
              <a:t>Де в періодичній системі розташований елемент № 20? Складіть формулу його оксиду та гідроксиду.</a:t>
            </a:r>
          </a:p>
          <a:p>
            <a:pPr eaLnBrk="1" hangingPunct="1"/>
            <a:r>
              <a:rPr lang="uk-UA" sz="3600" smtClean="0">
                <a:latin typeface="Arial" charset="0"/>
                <a:cs typeface="Arial" charset="0"/>
              </a:rPr>
              <a:t>Назвіть елементи:</a:t>
            </a:r>
          </a:p>
          <a:p>
            <a:pPr eaLnBrk="1" hangingPunct="1">
              <a:buFontTx/>
              <a:buChar char="-"/>
            </a:pPr>
            <a:r>
              <a:rPr lang="uk-UA" sz="3600" smtClean="0">
                <a:latin typeface="Arial" charset="0"/>
                <a:cs typeface="Arial" charset="0"/>
              </a:rPr>
              <a:t>4 період, ІУ група, головна підгрупа</a:t>
            </a:r>
          </a:p>
          <a:p>
            <a:pPr eaLnBrk="1" hangingPunct="1">
              <a:buFontTx/>
              <a:buChar char="-"/>
            </a:pPr>
            <a:r>
              <a:rPr lang="uk-UA" sz="3600" smtClean="0">
                <a:latin typeface="Arial" charset="0"/>
                <a:cs typeface="Arial" charset="0"/>
              </a:rPr>
              <a:t>5 період, ІІІ група, побічна підгрупа</a:t>
            </a:r>
          </a:p>
          <a:p>
            <a:pPr eaLnBrk="1" hangingPunct="1">
              <a:buFont typeface="Wingdings" pitchFamily="2" charset="2"/>
              <a:buNone/>
            </a:pPr>
            <a:endParaRPr lang="ru-RU" sz="3600" smtClean="0">
              <a:latin typeface="Arial" charset="0"/>
              <a:cs typeface="Arial" charset="0"/>
            </a:endParaRPr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fld id="{D033B756-DAB8-4A6F-A4D0-B11B870CD839}" type="slidenum">
              <a:rPr lang="ru-RU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214313"/>
            <a:ext cx="8215312" cy="6429375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/>
              <a:buChar char=""/>
              <a:defRPr/>
            </a:pPr>
            <a:r>
              <a:rPr lang="uk-UA" sz="3900" dirty="0" smtClean="0">
                <a:latin typeface="Arial" pitchFamily="34" charset="0"/>
                <a:cs typeface="Arial" pitchFamily="34" charset="0"/>
              </a:rPr>
              <a:t>Скільки енергетичних  рівнів, заповнених електронами, мають атоми елементів з порядковими номерами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/>
              <a:buNone/>
              <a:defRPr/>
            </a:pPr>
            <a:r>
              <a:rPr lang="uk-UA" sz="3900" dirty="0" smtClean="0">
                <a:latin typeface="Arial" pitchFamily="34" charset="0"/>
                <a:cs typeface="Arial" pitchFamily="34" charset="0"/>
              </a:rPr>
              <a:t>А) 17     Б) 29    В) 42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/>
              <a:buChar char=""/>
              <a:defRPr/>
            </a:pPr>
            <a:r>
              <a:rPr lang="uk-UA" sz="3900" dirty="0" smtClean="0">
                <a:latin typeface="Arial" pitchFamily="34" charset="0"/>
                <a:cs typeface="Arial" pitchFamily="34" charset="0"/>
              </a:rPr>
              <a:t>Електронна формула атома має значення … 3</a:t>
            </a:r>
            <a:r>
              <a:rPr lang="en-US" sz="3900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uk-UA" sz="3900" dirty="0" smtClean="0">
                <a:latin typeface="Arial" pitchFamily="34" charset="0"/>
                <a:cs typeface="Arial" pitchFamily="34" charset="0"/>
              </a:rPr>
              <a:t>з. Напишіть повну електронну формулу цього елемента, визначте його порядковий номер і назву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/>
              <a:buChar char=""/>
              <a:defRPr/>
            </a:pPr>
            <a:endParaRPr lang="ru-RU" sz="2800" dirty="0"/>
          </a:p>
        </p:txBody>
      </p:sp>
      <p:sp>
        <p:nvSpPr>
          <p:cNvPr id="11267" name="Номер слайда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3EB2BE9-732B-46F3-8CDA-0F7BB5407003}" type="slidenum">
              <a:rPr lang="ru-RU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428625" y="785813"/>
            <a:ext cx="7467600" cy="1328737"/>
          </a:xfrm>
        </p:spPr>
        <p:txBody>
          <a:bodyPr/>
          <a:lstStyle/>
          <a:p>
            <a:pPr eaLnBrk="1" hangingPunct="1"/>
            <a:r>
              <a:rPr lang="en-US" sz="4000" smtClean="0"/>
              <a:t> </a:t>
            </a:r>
            <a:r>
              <a:rPr lang="uk-UA" sz="4000" smtClean="0"/>
              <a:t>Складіть схему будови атома Натрію та йона </a:t>
            </a:r>
            <a:r>
              <a:rPr lang="en-US" sz="4000" smtClean="0"/>
              <a:t>Na</a:t>
            </a:r>
            <a:r>
              <a:rPr lang="en-US" sz="4000" baseline="30000" smtClean="0"/>
              <a:t>+</a:t>
            </a:r>
            <a:endParaRPr lang="ru-RU" sz="4000" smtClean="0"/>
          </a:p>
          <a:p>
            <a:pPr eaLnBrk="1" hangingPunct="1"/>
            <a:endParaRPr lang="ru-RU" smtClean="0"/>
          </a:p>
        </p:txBody>
      </p:sp>
      <p:sp>
        <p:nvSpPr>
          <p:cNvPr id="16388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A89E1B7-B79D-4272-85C5-5924FBD13DC1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500063" y="3571875"/>
            <a:ext cx="7929562" cy="1214438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defRPr/>
            </a:pPr>
            <a:r>
              <a:rPr lang="en-US" sz="4300" dirty="0">
                <a:latin typeface="+mn-lt"/>
              </a:rPr>
              <a:t> </a:t>
            </a:r>
            <a:r>
              <a:rPr lang="uk-UA" sz="4300" dirty="0">
                <a:latin typeface="+mn-lt"/>
              </a:rPr>
              <a:t>Складіть схему будови атома </a:t>
            </a:r>
            <a:r>
              <a:rPr lang="uk-UA" sz="4300" dirty="0" err="1">
                <a:latin typeface="+mn-lt"/>
              </a:rPr>
              <a:t>Флуору</a:t>
            </a:r>
            <a:r>
              <a:rPr lang="uk-UA" sz="4300" dirty="0">
                <a:latin typeface="+mn-lt"/>
              </a:rPr>
              <a:t> та </a:t>
            </a:r>
            <a:r>
              <a:rPr lang="uk-UA" sz="4300" dirty="0" err="1">
                <a:latin typeface="+mn-lt"/>
              </a:rPr>
              <a:t>йона</a:t>
            </a:r>
            <a:r>
              <a:rPr lang="uk-UA" sz="4300" dirty="0">
                <a:latin typeface="+mn-lt"/>
              </a:rPr>
              <a:t> </a:t>
            </a:r>
            <a:r>
              <a:rPr lang="en-US" sz="4300" dirty="0">
                <a:latin typeface="+mn-lt"/>
              </a:rPr>
              <a:t>F</a:t>
            </a:r>
            <a:r>
              <a:rPr lang="en-US" sz="4300" baseline="30000" dirty="0">
                <a:latin typeface="+mn-lt"/>
              </a:rPr>
              <a:t>-</a:t>
            </a:r>
            <a:endParaRPr lang="ru-RU" sz="1900" dirty="0">
              <a:latin typeface="+mn-lt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defRPr/>
            </a:pPr>
            <a:endParaRPr lang="ru-RU" sz="2400" dirty="0">
              <a:latin typeface="+mn-lt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defRPr/>
            </a:pPr>
            <a:endParaRPr lang="ru-RU" sz="2400" dirty="0">
              <a:latin typeface="+mn-lt"/>
            </a:endParaRP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642938" y="4857750"/>
            <a:ext cx="7467600" cy="1500188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>
                <a:latin typeface="+mn-lt"/>
              </a:rPr>
              <a:t>F </a:t>
            </a:r>
            <a:r>
              <a:rPr lang="uk-UA" sz="4000" dirty="0">
                <a:latin typeface="+mn-lt"/>
              </a:rPr>
              <a:t>     </a:t>
            </a:r>
            <a:r>
              <a:rPr lang="en-US" sz="4000" dirty="0">
                <a:latin typeface="+mn-lt"/>
              </a:rPr>
              <a:t>+9 </a:t>
            </a:r>
            <a:r>
              <a:rPr lang="uk-UA" sz="4000" dirty="0">
                <a:latin typeface="+mn-lt"/>
              </a:rPr>
              <a:t>    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7</a:t>
            </a:r>
            <a:r>
              <a:rPr lang="en-US" sz="4000" dirty="0">
                <a:latin typeface="+mn-lt"/>
              </a:rPr>
              <a:t> </a:t>
            </a:r>
            <a:r>
              <a:rPr lang="uk-UA" sz="4000" dirty="0">
                <a:latin typeface="+mn-lt"/>
              </a:rPr>
              <a:t>  </a:t>
            </a:r>
            <a:r>
              <a:rPr lang="en-US" sz="4000" dirty="0">
                <a:latin typeface="+mn-lt"/>
              </a:rPr>
              <a:t> 1s</a:t>
            </a:r>
            <a:r>
              <a:rPr lang="en-US" sz="4000" baseline="30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2s</a:t>
            </a:r>
            <a:r>
              <a:rPr lang="en-US" sz="4000" baseline="30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2p</a:t>
            </a:r>
            <a:r>
              <a:rPr lang="en-US" sz="4000" baseline="30000" dirty="0">
                <a:latin typeface="+mn-lt"/>
              </a:rPr>
              <a:t>5</a:t>
            </a:r>
            <a:endParaRPr lang="ru-RU" sz="4000" dirty="0">
              <a:latin typeface="+mn-lt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en-US" sz="4000" dirty="0">
                <a:latin typeface="+mn-lt"/>
              </a:rPr>
              <a:t>F</a:t>
            </a:r>
            <a:r>
              <a:rPr lang="en-US" sz="4000" baseline="30000" dirty="0">
                <a:latin typeface="+mn-lt"/>
              </a:rPr>
              <a:t>-</a:t>
            </a:r>
            <a:r>
              <a:rPr lang="en-US" sz="4000" dirty="0">
                <a:latin typeface="+mn-lt"/>
              </a:rPr>
              <a:t> </a:t>
            </a:r>
            <a:r>
              <a:rPr lang="uk-UA" sz="4000" dirty="0">
                <a:latin typeface="+mn-lt"/>
              </a:rPr>
              <a:t>    </a:t>
            </a:r>
            <a:r>
              <a:rPr lang="en-US" sz="4000" dirty="0">
                <a:latin typeface="+mn-lt"/>
              </a:rPr>
              <a:t>+9 </a:t>
            </a:r>
            <a:r>
              <a:rPr lang="uk-UA" sz="4000" dirty="0">
                <a:latin typeface="+mn-lt"/>
              </a:rPr>
              <a:t>    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8</a:t>
            </a:r>
            <a:r>
              <a:rPr lang="en-US" sz="4000" dirty="0">
                <a:latin typeface="+mn-lt"/>
              </a:rPr>
              <a:t>  </a:t>
            </a:r>
            <a:r>
              <a:rPr lang="uk-UA" sz="4000" dirty="0">
                <a:latin typeface="+mn-lt"/>
              </a:rPr>
              <a:t>  </a:t>
            </a:r>
            <a:r>
              <a:rPr lang="en-US" sz="4000" dirty="0">
                <a:latin typeface="+mn-lt"/>
              </a:rPr>
              <a:t>1s</a:t>
            </a:r>
            <a:r>
              <a:rPr lang="en-US" sz="4000" baseline="30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2s</a:t>
            </a:r>
            <a:r>
              <a:rPr lang="en-US" sz="4000" baseline="30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2p</a:t>
            </a:r>
            <a:r>
              <a:rPr lang="en-US" sz="4000" baseline="30000" dirty="0">
                <a:latin typeface="+mn-lt"/>
              </a:rPr>
              <a:t>6</a:t>
            </a:r>
            <a:endParaRPr lang="ru-RU" sz="4000" dirty="0">
              <a:latin typeface="+mn-lt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defRPr/>
            </a:pPr>
            <a:endParaRPr lang="ru-RU" sz="4000" dirty="0">
              <a:latin typeface="+mn-lt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500063" y="2143125"/>
            <a:ext cx="7467600" cy="135731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>
                <a:latin typeface="+mn-lt"/>
              </a:rPr>
              <a:t>Na   +11 </a:t>
            </a:r>
            <a:r>
              <a:rPr lang="uk-UA" sz="4000" dirty="0">
                <a:latin typeface="+mn-lt"/>
              </a:rPr>
              <a:t>  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8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1</a:t>
            </a:r>
            <a:r>
              <a:rPr lang="en-US" sz="4000" dirty="0">
                <a:latin typeface="+mn-lt"/>
              </a:rPr>
              <a:t>  1s</a:t>
            </a:r>
            <a:r>
              <a:rPr lang="en-US" sz="4000" baseline="30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2s</a:t>
            </a:r>
            <a:r>
              <a:rPr lang="en-US" sz="4000" baseline="30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2p</a:t>
            </a:r>
            <a:r>
              <a:rPr lang="en-US" sz="4000" baseline="30000" dirty="0">
                <a:latin typeface="+mn-lt"/>
              </a:rPr>
              <a:t>6</a:t>
            </a:r>
            <a:r>
              <a:rPr lang="en-US" sz="4000" dirty="0">
                <a:latin typeface="+mn-lt"/>
              </a:rPr>
              <a:t>3s</a:t>
            </a:r>
            <a:r>
              <a:rPr lang="en-US" sz="4000" baseline="30000" dirty="0">
                <a:latin typeface="+mn-lt"/>
              </a:rPr>
              <a:t>1</a:t>
            </a:r>
            <a:endParaRPr lang="ru-RU" sz="4000" dirty="0">
              <a:latin typeface="+mn-lt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en-US" sz="4000" dirty="0">
                <a:latin typeface="+mn-lt"/>
              </a:rPr>
              <a:t>Na</a:t>
            </a:r>
            <a:r>
              <a:rPr lang="en-US" sz="4000" baseline="30000" dirty="0">
                <a:latin typeface="+mn-lt"/>
              </a:rPr>
              <a:t>+</a:t>
            </a:r>
            <a:r>
              <a:rPr lang="en-US" sz="4000" dirty="0">
                <a:latin typeface="+mn-lt"/>
              </a:rPr>
              <a:t>  +11 </a:t>
            </a:r>
            <a:r>
              <a:rPr lang="uk-UA" sz="4000" dirty="0">
                <a:latin typeface="+mn-lt"/>
              </a:rPr>
              <a:t>  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)</a:t>
            </a:r>
            <a:r>
              <a:rPr lang="en-US" sz="4000" baseline="-25000" dirty="0">
                <a:latin typeface="+mn-lt"/>
              </a:rPr>
              <a:t>8</a:t>
            </a:r>
            <a:r>
              <a:rPr lang="en-US" sz="4000" dirty="0">
                <a:latin typeface="+mn-lt"/>
              </a:rPr>
              <a:t>  </a:t>
            </a:r>
            <a:r>
              <a:rPr lang="uk-UA" sz="4000" dirty="0">
                <a:latin typeface="+mn-lt"/>
              </a:rPr>
              <a:t>  </a:t>
            </a:r>
            <a:r>
              <a:rPr lang="en-US" sz="4000" dirty="0">
                <a:latin typeface="+mn-lt"/>
              </a:rPr>
              <a:t>1s</a:t>
            </a:r>
            <a:r>
              <a:rPr lang="en-US" sz="4000" baseline="30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2s</a:t>
            </a:r>
            <a:r>
              <a:rPr lang="en-US" sz="4000" baseline="30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2p</a:t>
            </a:r>
            <a:r>
              <a:rPr lang="en-US" sz="4000" baseline="30000" dirty="0">
                <a:latin typeface="+mn-lt"/>
              </a:rPr>
              <a:t>6</a:t>
            </a:r>
            <a:endParaRPr lang="ru-RU" sz="2800" dirty="0">
              <a:latin typeface="+mn-lt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defRPr/>
            </a:pPr>
            <a:endParaRPr lang="ru-RU" sz="2400" dirty="0">
              <a:latin typeface="+mn-lt"/>
            </a:endParaRPr>
          </a:p>
        </p:txBody>
      </p:sp>
      <p:grpSp>
        <p:nvGrpSpPr>
          <p:cNvPr id="2" name="Группа 13"/>
          <p:cNvGrpSpPr>
            <a:grpSpLocks/>
          </p:cNvGrpSpPr>
          <p:nvPr/>
        </p:nvGrpSpPr>
        <p:grpSpPr bwMode="auto">
          <a:xfrm>
            <a:off x="642938" y="2143125"/>
            <a:ext cx="6929437" cy="1214438"/>
            <a:chOff x="500034" y="2143116"/>
            <a:chExt cx="6929486" cy="1214446"/>
          </a:xfrm>
        </p:grpSpPr>
        <p:sp>
          <p:nvSpPr>
            <p:cNvPr id="7" name="Багетная рамка 6"/>
            <p:cNvSpPr/>
            <p:nvPr/>
          </p:nvSpPr>
          <p:spPr>
            <a:xfrm>
              <a:off x="500034" y="2143116"/>
              <a:ext cx="6929486" cy="1214446"/>
            </a:xfrm>
            <a:prstGeom prst="bevel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517" name="TextBox 7"/>
            <p:cNvSpPr txBox="1">
              <a:spLocks noChangeArrowheads="1"/>
            </p:cNvSpPr>
            <p:nvPr/>
          </p:nvSpPr>
          <p:spPr bwMode="auto">
            <a:xfrm>
              <a:off x="1000100" y="2214554"/>
              <a:ext cx="592935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uk-UA" sz="6000">
                  <a:latin typeface="Century Schoolbook" pitchFamily="18" charset="0"/>
                </a:rPr>
                <a:t>Правильно</a:t>
              </a:r>
              <a:endParaRPr lang="ru-RU">
                <a:latin typeface="Century Schoolbook" pitchFamily="18" charset="0"/>
              </a:endParaRPr>
            </a:p>
          </p:txBody>
        </p:sp>
      </p:grpSp>
      <p:grpSp>
        <p:nvGrpSpPr>
          <p:cNvPr id="3" name="Группа 14"/>
          <p:cNvGrpSpPr>
            <a:grpSpLocks/>
          </p:cNvGrpSpPr>
          <p:nvPr/>
        </p:nvGrpSpPr>
        <p:grpSpPr bwMode="auto">
          <a:xfrm>
            <a:off x="714375" y="5000625"/>
            <a:ext cx="6929438" cy="1214438"/>
            <a:chOff x="714348" y="5000636"/>
            <a:chExt cx="6929486" cy="1214446"/>
          </a:xfrm>
        </p:grpSpPr>
        <p:sp>
          <p:nvSpPr>
            <p:cNvPr id="11" name="Багетная рамка 10"/>
            <p:cNvSpPr/>
            <p:nvPr/>
          </p:nvSpPr>
          <p:spPr>
            <a:xfrm>
              <a:off x="714348" y="5000636"/>
              <a:ext cx="6929486" cy="1214446"/>
            </a:xfrm>
            <a:prstGeom prst="bevel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515" name="TextBox 11"/>
            <p:cNvSpPr txBox="1">
              <a:spLocks noChangeArrowheads="1"/>
            </p:cNvSpPr>
            <p:nvPr/>
          </p:nvSpPr>
          <p:spPr bwMode="auto">
            <a:xfrm>
              <a:off x="1142976" y="5072074"/>
              <a:ext cx="592935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uk-UA" sz="6000">
                  <a:latin typeface="Century Schoolbook" pitchFamily="18" charset="0"/>
                </a:rPr>
                <a:t>Правильно</a:t>
              </a:r>
              <a:endParaRPr lang="ru-RU">
                <a:latin typeface="Century Schoolbook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5768975"/>
          </a:xfrm>
        </p:spPr>
        <p:txBody>
          <a:bodyPr/>
          <a:lstStyle/>
          <a:p>
            <a:endParaRPr lang="ru-RU" sz="4000" smtClean="0"/>
          </a:p>
          <a:p>
            <a:r>
              <a:rPr lang="ru-RU" sz="4000" smtClean="0">
                <a:latin typeface="Arial" charset="0"/>
                <a:cs typeface="Arial" charset="0"/>
              </a:rPr>
              <a:t>Назвіть елемент за такими даними: знаходиться в </a:t>
            </a:r>
            <a:r>
              <a:rPr lang="en-US" sz="4000" smtClean="0">
                <a:latin typeface="Arial" charset="0"/>
                <a:cs typeface="Arial" charset="0"/>
              </a:rPr>
              <a:t>I</a:t>
            </a:r>
            <a:r>
              <a:rPr lang="ru-RU" sz="4000" smtClean="0">
                <a:latin typeface="Arial" charset="0"/>
                <a:cs typeface="Arial" charset="0"/>
              </a:rPr>
              <a:t> групі, відносна молекулярна масса гідроксиду 81. Відповідь підтвердити розрахунком.</a:t>
            </a:r>
          </a:p>
          <a:p>
            <a:pPr>
              <a:buFont typeface="Wingdings 2" pitchFamily="18" charset="2"/>
              <a:buNone/>
            </a:pPr>
            <a:r>
              <a:rPr lang="ru-RU" sz="4000" smtClean="0">
                <a:latin typeface="Arial" charset="0"/>
                <a:cs typeface="Arial" charset="0"/>
              </a:rPr>
              <a:t> а) натрій      б) калій   в) купрум</a:t>
            </a:r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fld id="{D87B0A2E-D9C5-41B0-B721-B3195BBBEE65}" type="slidenum">
              <a:rPr lang="ru-RU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Місце для вмісту 2"/>
          <p:cNvSpPr>
            <a:spLocks noGrp="1"/>
          </p:cNvSpPr>
          <p:nvPr>
            <p:ph idx="1"/>
          </p:nvPr>
        </p:nvSpPr>
        <p:spPr>
          <a:xfrm>
            <a:off x="500063" y="428625"/>
            <a:ext cx="8229600" cy="52863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3200" smtClean="0">
                <a:latin typeface="Arial" charset="0"/>
                <a:cs typeface="Arial" charset="0"/>
              </a:rPr>
              <a:t>  </a:t>
            </a:r>
            <a:r>
              <a:rPr lang="ru-RU" sz="4000" smtClean="0">
                <a:latin typeface="Arial" charset="0"/>
                <a:cs typeface="Arial" charset="0"/>
              </a:rPr>
              <a:t>Назвіть елемент за такими даними: занходиться в </a:t>
            </a:r>
            <a:r>
              <a:rPr lang="en-US" sz="4000" smtClean="0">
                <a:latin typeface="Arial" charset="0"/>
                <a:cs typeface="Arial" charset="0"/>
              </a:rPr>
              <a:t>VII</a:t>
            </a:r>
            <a:r>
              <a:rPr lang="ru-RU" sz="4000" smtClean="0">
                <a:latin typeface="Arial" charset="0"/>
                <a:cs typeface="Arial" charset="0"/>
              </a:rPr>
              <a:t> групі, відносна молекулярна масса сполуки з воднем 81. Відповідь підтвердити розрахунком.</a:t>
            </a:r>
          </a:p>
          <a:p>
            <a:pPr>
              <a:buFont typeface="Wingdings 2" pitchFamily="18" charset="2"/>
              <a:buNone/>
            </a:pPr>
            <a:endParaRPr lang="ru-RU" sz="4000" smtClean="0">
              <a:latin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ru-RU" sz="4000" smtClean="0">
                <a:latin typeface="Arial" charset="0"/>
                <a:cs typeface="Arial" charset="0"/>
              </a:rPr>
              <a:t>  а) Йод        б) бром    в) флуор</a:t>
            </a: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786BA7-037F-4766-99EC-DA5488FBC160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Місце для вмісту 2"/>
          <p:cNvSpPr>
            <a:spLocks noGrp="1"/>
          </p:cNvSpPr>
          <p:nvPr>
            <p:ph idx="1"/>
          </p:nvPr>
        </p:nvSpPr>
        <p:spPr>
          <a:xfrm>
            <a:off x="142875" y="642938"/>
            <a:ext cx="8543925" cy="56816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4000" smtClean="0">
                <a:latin typeface="Arial" charset="0"/>
                <a:cs typeface="Arial" charset="0"/>
              </a:rPr>
              <a:t>  Назвіть елемент за такими даними: знаходиться в </a:t>
            </a:r>
            <a:r>
              <a:rPr lang="en-US" sz="4000" smtClean="0">
                <a:latin typeface="Arial" charset="0"/>
                <a:cs typeface="Arial" charset="0"/>
              </a:rPr>
              <a:t>III</a:t>
            </a:r>
            <a:r>
              <a:rPr lang="ru-RU" sz="4000" smtClean="0">
                <a:latin typeface="Arial" charset="0"/>
                <a:cs typeface="Arial" charset="0"/>
              </a:rPr>
              <a:t> групі, відносна молекулярна масса оксиду 102. Відповідь підтвердити розрахунком.</a:t>
            </a:r>
          </a:p>
          <a:p>
            <a:pPr>
              <a:buFont typeface="Wingdings 2" pitchFamily="18" charset="2"/>
              <a:buNone/>
            </a:pPr>
            <a:endParaRPr lang="ru-RU" sz="4000" smtClean="0">
              <a:latin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ru-RU" sz="4000" smtClean="0">
                <a:latin typeface="Arial" charset="0"/>
                <a:cs typeface="Arial" charset="0"/>
              </a:rPr>
              <a:t>а) алюміній    б) скандій в) галій</a:t>
            </a:r>
          </a:p>
          <a:p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B3EC13-4C65-454B-B037-F030567B7263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Місце для вмісту 2"/>
          <p:cNvSpPr>
            <a:spLocks noGrp="1"/>
          </p:cNvSpPr>
          <p:nvPr>
            <p:ph idx="1"/>
          </p:nvPr>
        </p:nvSpPr>
        <p:spPr>
          <a:xfrm>
            <a:off x="428625" y="571500"/>
            <a:ext cx="8229600" cy="438943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4000" smtClean="0">
                <a:latin typeface="Arial" charset="0"/>
                <a:cs typeface="Arial" charset="0"/>
              </a:rPr>
              <a:t>  Назвіть елемент за такими даними: знаходиться в </a:t>
            </a:r>
            <a:r>
              <a:rPr lang="en-US" sz="4000" smtClean="0">
                <a:latin typeface="Arial" charset="0"/>
                <a:cs typeface="Arial" charset="0"/>
              </a:rPr>
              <a:t>VI</a:t>
            </a:r>
            <a:r>
              <a:rPr lang="ru-RU" sz="4000" smtClean="0">
                <a:latin typeface="Arial" charset="0"/>
                <a:cs typeface="Arial" charset="0"/>
              </a:rPr>
              <a:t> групі, відносна молекулярна масса кислоти 98. Відповідь підтвердити розрахунком.</a:t>
            </a:r>
          </a:p>
          <a:p>
            <a:pPr>
              <a:buFont typeface="Wingdings 2" pitchFamily="18" charset="2"/>
              <a:buNone/>
            </a:pPr>
            <a:r>
              <a:rPr lang="ru-RU" sz="4000" smtClean="0">
                <a:latin typeface="Arial" charset="0"/>
                <a:cs typeface="Arial" charset="0"/>
              </a:rPr>
              <a:t>а) хром      б) селен       в) сірка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A06A82-6E46-4004-A5E9-3596F30C1222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1357313" y="214313"/>
            <a:ext cx="5786437" cy="1643062"/>
          </a:xfrm>
        </p:spPr>
        <p:txBody>
          <a:bodyPr/>
          <a:lstStyle/>
          <a:p>
            <a:r>
              <a:rPr lang="ru-RU" b="1" smtClean="0"/>
              <a:t/>
            </a:r>
            <a:br>
              <a:rPr lang="ru-RU" b="1" smtClean="0"/>
            </a:br>
            <a:r>
              <a:rPr lang="ru-RU" b="1" smtClean="0"/>
              <a:t/>
            </a:r>
            <a:br>
              <a:rPr lang="ru-RU" b="1" smtClean="0"/>
            </a:br>
            <a:r>
              <a:rPr lang="ru-RU" b="1" smtClean="0"/>
              <a:t/>
            </a:r>
            <a:br>
              <a:rPr lang="ru-RU" b="1" smtClean="0"/>
            </a:br>
            <a:r>
              <a:rPr lang="ru-RU" b="1" smtClean="0"/>
              <a:t>"</a:t>
            </a:r>
            <a:r>
              <a:rPr lang="uk-UA" b="1" smtClean="0"/>
              <a:t>Вірю - невірю</a:t>
            </a:r>
            <a:r>
              <a:rPr lang="ru-RU" b="1" smtClean="0"/>
              <a:t>"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26627" name="Місце для вмісту 2"/>
          <p:cNvSpPr>
            <a:spLocks noGrp="1"/>
          </p:cNvSpPr>
          <p:nvPr>
            <p:ph idx="1"/>
          </p:nvPr>
        </p:nvSpPr>
        <p:spPr>
          <a:xfrm>
            <a:off x="285750" y="1071563"/>
            <a:ext cx="8443913" cy="5786437"/>
          </a:xfrm>
        </p:spPr>
        <p:txBody>
          <a:bodyPr/>
          <a:lstStyle/>
          <a:p>
            <a:r>
              <a:rPr lang="ru-RU" smtClean="0"/>
              <a:t>Ядро атома хімічного елементу заряджене негативно.</a:t>
            </a:r>
          </a:p>
          <a:p>
            <a:r>
              <a:rPr lang="ru-RU" smtClean="0"/>
              <a:t>Сума числа протонів і нейтронів називається масовим числом атома.</a:t>
            </a:r>
          </a:p>
          <a:p>
            <a:r>
              <a:rPr lang="ru-RU" smtClean="0"/>
              <a:t>На </a:t>
            </a:r>
            <a:r>
              <a:rPr lang="en-US" smtClean="0"/>
              <a:t>s</a:t>
            </a:r>
            <a:r>
              <a:rPr lang="ru-RU" smtClean="0"/>
              <a:t> – підрівні завжди розташовано два електрони.</a:t>
            </a:r>
          </a:p>
          <a:p>
            <a:r>
              <a:rPr lang="en-US" smtClean="0"/>
              <a:t>Електрони заряджені позитивно.</a:t>
            </a:r>
            <a:endParaRPr lang="ru-RU" smtClean="0"/>
          </a:p>
          <a:p>
            <a:r>
              <a:rPr lang="ru-RU" smtClean="0"/>
              <a:t>Число протонів в ядрі дорівнює числу електронів, що обертаються довкола ядра.</a:t>
            </a:r>
          </a:p>
          <a:p>
            <a:r>
              <a:rPr lang="ru-RU" smtClean="0"/>
              <a:t>Атом будь-якого хімічного елементу нейтральний.</a:t>
            </a:r>
          </a:p>
          <a:p>
            <a:r>
              <a:rPr lang="en-US" smtClean="0"/>
              <a:t>У ядрі Сульфура 16 протонів.</a:t>
            </a:r>
            <a:endParaRPr lang="ru-RU" smtClean="0"/>
          </a:p>
          <a:p>
            <a:r>
              <a:rPr lang="ru-RU" smtClean="0"/>
              <a:t>Кількість нейтронів в ядрі дорівнює номеру групи.</a:t>
            </a:r>
          </a:p>
          <a:p>
            <a:r>
              <a:rPr lang="ru-RU" smtClean="0"/>
              <a:t>Період – це горизонтальний ряд хімічних елементів</a:t>
            </a: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6D7B9-3F29-490A-8B78-B455694E3EC2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63" y="928688"/>
            <a:ext cx="8229600" cy="1143000"/>
          </a:xfrm>
        </p:spPr>
        <p:txBody>
          <a:bodyPr/>
          <a:lstStyle/>
          <a:p>
            <a:pPr algn="ctr" eaLnBrk="1" hangingPunct="1"/>
            <a:r>
              <a:rPr lang="uk-UA" sz="5400" smtClean="0">
                <a:solidFill>
                  <a:srgbClr val="FF0000"/>
                </a:solidFill>
              </a:rPr>
              <a:t>Дякую за урок</a:t>
            </a:r>
            <a:endParaRPr lang="ru-RU" sz="5400" smtClean="0">
              <a:solidFill>
                <a:srgbClr val="FF0000"/>
              </a:solidFill>
            </a:endParaRPr>
          </a:p>
        </p:txBody>
      </p:sp>
      <p:sp>
        <p:nvSpPr>
          <p:cNvPr id="27651" name="Содержимое 1"/>
          <p:cNvSpPr>
            <a:spLocks noGrp="1"/>
          </p:cNvSpPr>
          <p:nvPr>
            <p:ph idx="1"/>
          </p:nvPr>
        </p:nvSpPr>
        <p:spPr>
          <a:xfrm>
            <a:off x="1285875" y="4857750"/>
            <a:ext cx="6400800" cy="804863"/>
          </a:xfrm>
        </p:spPr>
        <p:txBody>
          <a:bodyPr/>
          <a:lstStyle/>
          <a:p>
            <a:pPr algn="ctr" eaLnBrk="1" hangingPunct="1">
              <a:buFont typeface="Wingdings 3" pitchFamily="18" charset="2"/>
              <a:buNone/>
            </a:pPr>
            <a:r>
              <a:rPr lang="uk-UA" sz="4400" smtClean="0"/>
              <a:t>До побачення</a:t>
            </a:r>
            <a:endParaRPr lang="ru-RU" sz="4400" smtClean="0"/>
          </a:p>
        </p:txBody>
      </p:sp>
      <p:sp>
        <p:nvSpPr>
          <p:cNvPr id="20485" name="Номер слайда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fld id="{D867CB28-5D42-40BA-944D-8D4184D45EB4}" type="slidenum">
              <a:rPr lang="ru-RU"/>
              <a:pPr>
                <a:defRPr/>
              </a:pPr>
              <a:t>23</a:t>
            </a:fld>
            <a:endParaRPr lang="ru-RU"/>
          </a:p>
        </p:txBody>
      </p:sp>
      <p:pic>
        <p:nvPicPr>
          <p:cNvPr id="27653" name="Рисунок 5" descr="17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2500313"/>
            <a:ext cx="47625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457200" y="571500"/>
            <a:ext cx="7467600" cy="5554663"/>
          </a:xfrm>
        </p:spPr>
        <p:txBody>
          <a:bodyPr/>
          <a:lstStyle/>
          <a:p>
            <a:pPr eaLnBrk="1" hangingPunct="1"/>
            <a:r>
              <a:rPr lang="uk-UA" sz="5400" smtClean="0">
                <a:hlinkClick r:id="rId2" action="ppaction://hlinksldjump"/>
              </a:rPr>
              <a:t>Яку</a:t>
            </a:r>
            <a:r>
              <a:rPr lang="uk-UA" sz="5400" smtClean="0"/>
              <a:t> властивість атомів поклав в основу класифікації хімічних елементів Д.І.Менделєєв?</a:t>
            </a:r>
            <a:endParaRPr lang="ru-RU" sz="54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C7F7FA78-DCF2-4054-A910-704F2AFA0DDB}" type="slidenum">
              <a:rPr lang="ru-RU"/>
              <a:pPr>
                <a:defRPr/>
              </a:pPr>
              <a:t>24</a:t>
            </a:fld>
            <a:endParaRPr lang="ru-RU"/>
          </a:p>
        </p:txBody>
      </p:sp>
      <p:pic>
        <p:nvPicPr>
          <p:cNvPr id="28676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Содержимое 2"/>
          <p:cNvSpPr>
            <a:spLocks noGrp="1"/>
          </p:cNvSpPr>
          <p:nvPr>
            <p:ph idx="1"/>
          </p:nvPr>
        </p:nvSpPr>
        <p:spPr>
          <a:xfrm>
            <a:off x="457200" y="642938"/>
            <a:ext cx="7467600" cy="5483225"/>
          </a:xfrm>
        </p:spPr>
        <p:txBody>
          <a:bodyPr/>
          <a:lstStyle/>
          <a:p>
            <a:pPr eaLnBrk="1" hangingPunct="1"/>
            <a:endParaRPr lang="uk-UA" sz="4800" smtClean="0"/>
          </a:p>
          <a:p>
            <a:pPr eaLnBrk="1" hangingPunct="1"/>
            <a:r>
              <a:rPr lang="uk-UA" sz="4800" smtClean="0">
                <a:hlinkClick r:id="rId2" action="ppaction://hlinksldjump"/>
              </a:rPr>
              <a:t>Яке</a:t>
            </a:r>
            <a:r>
              <a:rPr lang="uk-UA" sz="4800" smtClean="0"/>
              <a:t> формулювання періодичного закону хімічних елементів Д.І.Менделєєва? </a:t>
            </a:r>
            <a:endParaRPr lang="ru-RU" sz="48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48736E0D-0E06-40BB-B3FB-163AA8C580C9}" type="slidenum">
              <a:rPr lang="ru-RU"/>
              <a:pPr>
                <a:defRPr/>
              </a:pPr>
              <a:t>25</a:t>
            </a:fld>
            <a:endParaRPr lang="ru-RU"/>
          </a:p>
        </p:txBody>
      </p:sp>
      <p:pic>
        <p:nvPicPr>
          <p:cNvPr id="29700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Содержимое 2"/>
          <p:cNvSpPr>
            <a:spLocks noGrp="1"/>
          </p:cNvSpPr>
          <p:nvPr>
            <p:ph idx="1"/>
          </p:nvPr>
        </p:nvSpPr>
        <p:spPr>
          <a:xfrm>
            <a:off x="457200" y="428625"/>
            <a:ext cx="7467600" cy="5697538"/>
          </a:xfrm>
        </p:spPr>
        <p:txBody>
          <a:bodyPr/>
          <a:lstStyle/>
          <a:p>
            <a:pPr eaLnBrk="1" hangingPunct="1"/>
            <a:r>
              <a:rPr lang="uk-UA" sz="5400" smtClean="0"/>
              <a:t>Розкажіть про </a:t>
            </a:r>
            <a:r>
              <a:rPr lang="uk-UA" sz="5400" smtClean="0">
                <a:hlinkClick r:id="rId2" action="ppaction://hlinksldjump"/>
              </a:rPr>
              <a:t>структуру</a:t>
            </a:r>
            <a:r>
              <a:rPr lang="uk-UA" sz="5400" smtClean="0"/>
              <a:t> періодичної системи хімічних елементів</a:t>
            </a:r>
            <a:endParaRPr lang="ru-RU" sz="540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Демидова О.Л.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F2CD23CE-FEDB-43F8-A8AC-CCC9C32715BB}" type="slidenum">
              <a:rPr lang="ru-RU"/>
              <a:pPr>
                <a:defRPr/>
              </a:pPr>
              <a:t>26</a:t>
            </a:fld>
            <a:endParaRPr lang="ru-RU"/>
          </a:p>
        </p:txBody>
      </p:sp>
      <p:pic>
        <p:nvPicPr>
          <p:cNvPr id="30725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6600" smtClean="0">
                <a:hlinkClick r:id="rId2" action="ppaction://hlinksldjump"/>
              </a:rPr>
              <a:t>Що</a:t>
            </a:r>
            <a:r>
              <a:rPr lang="uk-UA" sz="6600" smtClean="0"/>
              <a:t> називається періодом? </a:t>
            </a:r>
            <a:endParaRPr lang="ru-RU" sz="66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E4E2F4EC-ECAC-461E-A265-B63424A00363}" type="slidenum">
              <a:rPr lang="ru-RU"/>
              <a:pPr>
                <a:defRPr/>
              </a:pPr>
              <a:t>27</a:t>
            </a:fld>
            <a:endParaRPr lang="ru-RU"/>
          </a:p>
        </p:txBody>
      </p:sp>
      <p:pic>
        <p:nvPicPr>
          <p:cNvPr id="31748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7200" smtClean="0">
                <a:hlinkClick r:id="rId2" action="ppaction://hlinksldjump"/>
              </a:rPr>
              <a:t>Що</a:t>
            </a:r>
            <a:r>
              <a:rPr lang="uk-UA" sz="7200" smtClean="0"/>
              <a:t> називають групою?</a:t>
            </a:r>
            <a:endParaRPr lang="ru-RU" sz="72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E410213B-4729-4B59-9F7C-52445A178AFA}" type="slidenum">
              <a:rPr lang="ru-RU"/>
              <a:pPr>
                <a:defRPr/>
              </a:pPr>
              <a:t>28</a:t>
            </a:fld>
            <a:endParaRPr lang="ru-RU"/>
          </a:p>
        </p:txBody>
      </p:sp>
      <p:pic>
        <p:nvPicPr>
          <p:cNvPr id="32772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7467600" cy="6126163"/>
          </a:xfrm>
        </p:spPr>
        <p:txBody>
          <a:bodyPr/>
          <a:lstStyle/>
          <a:p>
            <a:pPr eaLnBrk="1" hangingPunct="1"/>
            <a:endParaRPr lang="uk-UA" sz="5400" smtClean="0"/>
          </a:p>
          <a:p>
            <a:pPr eaLnBrk="1" hangingPunct="1"/>
            <a:endParaRPr lang="uk-UA" sz="5400" smtClean="0"/>
          </a:p>
          <a:p>
            <a:pPr eaLnBrk="1" hangingPunct="1"/>
            <a:r>
              <a:rPr lang="uk-UA" sz="5400" smtClean="0">
                <a:hlinkClick r:id="rId2" action="ppaction://hlinksldjump"/>
              </a:rPr>
              <a:t>З</a:t>
            </a:r>
            <a:r>
              <a:rPr lang="uk-UA" sz="5400" smtClean="0"/>
              <a:t> чого складається атом?</a:t>
            </a:r>
            <a:endParaRPr lang="ru-RU" sz="54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01A385D1-1B1B-4D5B-B98B-2FB75CED1813}" type="slidenum">
              <a:rPr lang="ru-RU"/>
              <a:pPr>
                <a:defRPr/>
              </a:pPr>
              <a:t>29</a:t>
            </a:fld>
            <a:endParaRPr lang="ru-RU"/>
          </a:p>
        </p:txBody>
      </p:sp>
      <p:pic>
        <p:nvPicPr>
          <p:cNvPr id="33796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Содержимое 2"/>
          <p:cNvSpPr>
            <a:spLocks noGrp="1"/>
          </p:cNvSpPr>
          <p:nvPr>
            <p:ph idx="1"/>
          </p:nvPr>
        </p:nvSpPr>
        <p:spPr>
          <a:xfrm>
            <a:off x="457200" y="428625"/>
            <a:ext cx="7467600" cy="5697538"/>
          </a:xfrm>
        </p:spPr>
        <p:txBody>
          <a:bodyPr/>
          <a:lstStyle/>
          <a:p>
            <a:pPr eaLnBrk="1" hangingPunct="1"/>
            <a:r>
              <a:rPr lang="uk-UA" sz="5400" smtClean="0">
                <a:hlinkClick r:id="rId2" action="ppaction://hlinksldjump"/>
              </a:rPr>
              <a:t>Яку</a:t>
            </a:r>
            <a:r>
              <a:rPr lang="uk-UA" sz="5400" smtClean="0"/>
              <a:t> інформацію про будову атома дає порядковий номер?</a:t>
            </a:r>
            <a:endParaRPr lang="ru-RU" sz="54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5BEF69E9-B9B3-4659-8532-E021A2FB1417}" type="slidenum">
              <a:rPr lang="ru-RU"/>
              <a:pPr>
                <a:defRPr/>
              </a:pPr>
              <a:t>30</a:t>
            </a:fld>
            <a:endParaRPr lang="ru-RU"/>
          </a:p>
        </p:txBody>
      </p:sp>
      <p:pic>
        <p:nvPicPr>
          <p:cNvPr id="34820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6600" smtClean="0">
                <a:hlinkClick r:id="rId2" action="ppaction://hlinksldjump"/>
              </a:rPr>
              <a:t>Дайте</a:t>
            </a:r>
            <a:r>
              <a:rPr lang="uk-UA" sz="6600" smtClean="0"/>
              <a:t> визначення атомної орбіталі.</a:t>
            </a:r>
            <a:endParaRPr lang="ru-RU" sz="66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8A999391-4B9E-4B2E-8D3B-D6E72C021482}" type="slidenum">
              <a:rPr lang="ru-RU"/>
              <a:pPr>
                <a:defRPr/>
              </a:pPr>
              <a:t>31</a:t>
            </a:fld>
            <a:endParaRPr lang="ru-RU"/>
          </a:p>
        </p:txBody>
      </p:sp>
      <p:pic>
        <p:nvPicPr>
          <p:cNvPr id="35844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Содержимое 2"/>
          <p:cNvSpPr>
            <a:spLocks noGrp="1"/>
          </p:cNvSpPr>
          <p:nvPr>
            <p:ph idx="1"/>
          </p:nvPr>
        </p:nvSpPr>
        <p:spPr>
          <a:xfrm>
            <a:off x="457200" y="357188"/>
            <a:ext cx="7467600" cy="5768975"/>
          </a:xfrm>
        </p:spPr>
        <p:txBody>
          <a:bodyPr/>
          <a:lstStyle/>
          <a:p>
            <a:pPr eaLnBrk="1" hangingPunct="1"/>
            <a:endParaRPr lang="uk-UA" sz="5400" smtClean="0"/>
          </a:p>
          <a:p>
            <a:pPr eaLnBrk="1" hangingPunct="1"/>
            <a:endParaRPr lang="uk-UA" sz="5400" smtClean="0"/>
          </a:p>
          <a:p>
            <a:pPr eaLnBrk="1" hangingPunct="1"/>
            <a:r>
              <a:rPr lang="uk-UA" sz="5400" smtClean="0">
                <a:hlinkClick r:id="rId2" action="ppaction://hlinksldjump"/>
              </a:rPr>
              <a:t>Що</a:t>
            </a:r>
            <a:r>
              <a:rPr lang="uk-UA" sz="5400" smtClean="0"/>
              <a:t> таке електронна формула атома?</a:t>
            </a:r>
            <a:endParaRPr lang="ru-RU" sz="54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10A79176-1C0B-4A3D-870C-C55A79EB81EC}" type="slidenum">
              <a:rPr lang="ru-RU"/>
              <a:pPr>
                <a:defRPr/>
              </a:pPr>
              <a:t>32</a:t>
            </a:fld>
            <a:endParaRPr lang="ru-RU"/>
          </a:p>
        </p:txBody>
      </p:sp>
      <p:pic>
        <p:nvPicPr>
          <p:cNvPr id="36868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Содержимое 2"/>
          <p:cNvSpPr>
            <a:spLocks noGrp="1"/>
          </p:cNvSpPr>
          <p:nvPr>
            <p:ph idx="1"/>
          </p:nvPr>
        </p:nvSpPr>
        <p:spPr>
          <a:xfrm>
            <a:off x="457200" y="500063"/>
            <a:ext cx="7467600" cy="5626100"/>
          </a:xfrm>
        </p:spPr>
        <p:txBody>
          <a:bodyPr/>
          <a:lstStyle/>
          <a:p>
            <a:pPr eaLnBrk="1" hangingPunct="1"/>
            <a:endParaRPr lang="uk-UA" sz="6000" smtClean="0"/>
          </a:p>
          <a:p>
            <a:pPr eaLnBrk="1" hangingPunct="1"/>
            <a:r>
              <a:rPr lang="uk-UA" sz="6000" smtClean="0">
                <a:hlinkClick r:id="rId2" action="ppaction://hlinksldjump"/>
              </a:rPr>
              <a:t>Яку</a:t>
            </a:r>
            <a:r>
              <a:rPr lang="uk-UA" sz="6000" smtClean="0"/>
              <a:t> форму мають </a:t>
            </a:r>
            <a:r>
              <a:rPr lang="en-US" sz="6000" smtClean="0"/>
              <a:t>s </a:t>
            </a:r>
            <a:r>
              <a:rPr lang="uk-UA" sz="6000" smtClean="0"/>
              <a:t>і </a:t>
            </a:r>
            <a:r>
              <a:rPr lang="en-US" sz="6000" smtClean="0"/>
              <a:t>p </a:t>
            </a:r>
            <a:r>
              <a:rPr lang="uk-UA" sz="6000" smtClean="0"/>
              <a:t>орбіталі?</a:t>
            </a:r>
            <a:endParaRPr lang="ru-RU" sz="60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4E1DD207-3267-4E43-8103-0A9B20C71E4E}" type="slidenum">
              <a:rPr lang="ru-RU"/>
              <a:pPr>
                <a:defRPr/>
              </a:pPr>
              <a:t>33</a:t>
            </a:fld>
            <a:endParaRPr lang="ru-RU"/>
          </a:p>
        </p:txBody>
      </p:sp>
      <p:pic>
        <p:nvPicPr>
          <p:cNvPr id="37892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Содержимое 2"/>
          <p:cNvSpPr>
            <a:spLocks noGrp="1"/>
          </p:cNvSpPr>
          <p:nvPr>
            <p:ph idx="1"/>
          </p:nvPr>
        </p:nvSpPr>
        <p:spPr>
          <a:xfrm>
            <a:off x="457200" y="500063"/>
            <a:ext cx="7467600" cy="5626100"/>
          </a:xfrm>
        </p:spPr>
        <p:txBody>
          <a:bodyPr/>
          <a:lstStyle/>
          <a:p>
            <a:pPr eaLnBrk="1" hangingPunct="1"/>
            <a:r>
              <a:rPr lang="uk-UA" sz="5400" smtClean="0">
                <a:hlinkClick r:id="rId2" action="ppaction://hlinksldjump"/>
              </a:rPr>
              <a:t>Як</a:t>
            </a:r>
            <a:r>
              <a:rPr lang="uk-UA" sz="5400" smtClean="0"/>
              <a:t> змінюються неметалічні та металічні властивості елементів у періодах?</a:t>
            </a:r>
            <a:endParaRPr lang="ru-RU" sz="540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CF57C157-C870-4A02-BE3C-889C17782FB8}" type="slidenum">
              <a:rPr lang="ru-RU"/>
              <a:pPr>
                <a:defRPr/>
              </a:pPr>
              <a:t>34</a:t>
            </a:fld>
            <a:endParaRPr lang="ru-RU"/>
          </a:p>
        </p:txBody>
      </p:sp>
      <p:pic>
        <p:nvPicPr>
          <p:cNvPr id="38916" name="Picture 3" descr="D:\Кеша\ОСНОВА\Человечки к презентациям\Вибіркова робота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16338"/>
            <a:ext cx="235743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5413" y="0"/>
            <a:ext cx="9269413" cy="7100888"/>
          </a:xfr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5512069D-72B8-42FA-A89E-B8CFC955780C}" type="slidenum">
              <a:rPr lang="ru-RU"/>
              <a:pPr>
                <a:defRPr/>
              </a:pPr>
              <a:t>35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DBF5F9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1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DBF5F9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Другая 1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DBF5F9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612</TotalTime>
  <Words>995</Words>
  <Application>Microsoft Office PowerPoint</Application>
  <PresentationFormat>Экран (4:3)</PresentationFormat>
  <Paragraphs>218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5" baseType="lpstr">
      <vt:lpstr>Arial</vt:lpstr>
      <vt:lpstr>Calibri</vt:lpstr>
      <vt:lpstr>Constantia</vt:lpstr>
      <vt:lpstr>Wingdings 2</vt:lpstr>
      <vt:lpstr>Bookman Old Style</vt:lpstr>
      <vt:lpstr>Book Antiqua</vt:lpstr>
      <vt:lpstr>Wingdings</vt:lpstr>
      <vt:lpstr>Century Schoolbook</vt:lpstr>
      <vt:lpstr>Wingdings 3</vt:lpstr>
      <vt:lpstr>Поток</vt:lpstr>
      <vt:lpstr>Періодичний закон та періодична система Д.І.Менделєєва</vt:lpstr>
      <vt:lpstr>Презентация PowerPoint</vt:lpstr>
      <vt:lpstr>Презентация PowerPoint</vt:lpstr>
      <vt:lpstr>Періодична система Д.І.Менделєєва</vt:lpstr>
      <vt:lpstr>Презентация PowerPoint</vt:lpstr>
      <vt:lpstr>Завдання уроку</vt:lpstr>
      <vt:lpstr>Хімічна фортуна</vt:lpstr>
      <vt:lpstr>Презентация PowerPoint</vt:lpstr>
      <vt:lpstr>Характеристика хімічного елемента Фосфора </vt:lpstr>
      <vt:lpstr>Презентация PowerPoint</vt:lpstr>
      <vt:lpstr>Презентация PowerPoint</vt:lpstr>
      <vt:lpstr>Заповніть таблицю</vt:lpstr>
      <vt:lpstr>Презентация PowerPoint</vt:lpstr>
      <vt:lpstr>Презентация PowerPoint</vt:lpstr>
      <vt:lpstr>Хімічний марафон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"Вірю - невірю" </vt:lpstr>
      <vt:lpstr>Дякую за урок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61</cp:revision>
  <dcterms:modified xsi:type="dcterms:W3CDTF">2022-12-31T21:49:26Z</dcterms:modified>
</cp:coreProperties>
</file>