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6272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00993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7675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43713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2329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6410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1069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67131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3169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95175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03309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19987173-C07B-46FB-AFC3-450063456226}" type="datetimeFigureOut">
              <a:rPr lang="uk-UA" smtClean="0"/>
              <a:t>06.03.2023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AAEEDED5-0011-4772-924E-62E54DE74E0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8234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edufuture.biz/index.php?title=%D0%92%D0%B8%D0%BF%D0%B0%D1%80%D0%BE%D0%B2%D1%83%D0%B2%D0%B0%D0%BD%D0%BD%D1%8F_%D1%96_%D0%BA%D0%BE%D0%BD%D0%B4%D0%B5%D0%BD%D1%81%D0%B0%D1%86%D1%96%D1%8F_%D1%80%D1%96%D0%B4%D0%B8%D0%BD._%D0%92%D0%BE%D0%B4%D0%B0_%D0%B2_%D1%80%D1%96%D0%B7%D0%BD%D0%B8%D1%85_%D0%B0%D0%B3%D1%80%D0%B5%D0%B3%D0%B0%D1%82%D0%BD%D0%B8%D1%85_%D1%81%D1%82%D0%B0%D0%BD%D0%B0%D1%85._%D0%A2%D0%B5%D0%BC%D0%BF%D0%B5%D1%80%D0%B0%D1%82%D1%83%D1%80%D0%B0_%D0%BA%D0%B8%D0%BF%D1%96%D0%BD%D0%BD%D1%8F._%D0%9F%D0%B8%D1%82%D0%BE%D0%BC%D0%B0_%D1%82%D0%B5%D0%BF%D0%BB%D0%BE%D1%82%D0%B0_%D0%BF%D0%B0%D1%80%D0%BE%D1%83%D1%82%D0%B2%D0%BE%D1%80%D0%B5%D0%BD%D0%BD%D1%8F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uahistory.co/pidruchniki/yaroshenko-chemistry-11-class-2019-standard-level/29.php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E17F8F-24D2-4331-A7AC-D164477F66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2601766"/>
            <a:ext cx="10363200" cy="1470025"/>
          </a:xfrm>
        </p:spPr>
        <p:txBody>
          <a:bodyPr/>
          <a:lstStyle/>
          <a:p>
            <a:r>
              <a:rPr lang="uk-UA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Основи. Властивості, застосування гідроксидів Кальцію та Магнію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EC87A9-3261-42BD-904B-CCE0441760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3430" y="4393751"/>
            <a:ext cx="2274413" cy="167396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331DDE6-D7A3-4B05-9C1B-83D219032E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9233" y="4500273"/>
            <a:ext cx="1819339" cy="147002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4CAAC0B-11E6-4978-9520-F0BE92BC2B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99" t="1375" r="3356" b="8866"/>
          <a:stretch/>
        </p:blipFill>
        <p:spPr>
          <a:xfrm>
            <a:off x="10016341" y="329634"/>
            <a:ext cx="1748309" cy="167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D538E92-E746-4950-9D37-C240D9BDC1A4}"/>
              </a:ext>
            </a:extLst>
          </p:cNvPr>
          <p:cNvSpPr txBox="1"/>
          <p:nvPr/>
        </p:nvSpPr>
        <p:spPr>
          <a:xfrm>
            <a:off x="358219" y="581843"/>
            <a:ext cx="24152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</p:txBody>
      </p:sp>
    </p:spTree>
    <p:extLst>
      <p:ext uri="{BB962C8B-B14F-4D97-AF65-F5344CB8AC3E}">
        <p14:creationId xmlns:p14="http://schemas.microsoft.com/office/powerpoint/2010/main" val="251877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DB42A4DD-C48B-4431-B990-3ED91A514E2E}"/>
              </a:ext>
            </a:extLst>
          </p:cNvPr>
          <p:cNvSpPr/>
          <p:nvPr/>
        </p:nvSpPr>
        <p:spPr>
          <a:xfrm>
            <a:off x="630024" y="2397948"/>
            <a:ext cx="1093195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називаються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хімічні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елементи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знаходяться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 ІІ-А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групі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Назвіть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фізичні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Кальцію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Магнію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Назвіть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найбільш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активний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лужноземельний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метал?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uk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DB8078F-70CB-4EA1-8493-DA187083C576}"/>
              </a:ext>
            </a:extLst>
          </p:cNvPr>
          <p:cNvSpPr/>
          <p:nvPr/>
        </p:nvSpPr>
        <p:spPr>
          <a:xfrm>
            <a:off x="270707" y="591376"/>
            <a:ext cx="53179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Актуалізація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опорних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знань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200 белых человечков для презентации без фона">
            <a:extLst>
              <a:ext uri="{FF2B5EF4-FFF2-40B4-BE49-F238E27FC236}">
                <a16:creationId xmlns:a16="http://schemas.microsoft.com/office/drawing/2014/main" id="{877956FE-FC5C-4C7D-9913-417FA71D6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9190" y="186188"/>
            <a:ext cx="2062103" cy="206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4502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9238921-950E-4CF9-AF0B-FAF32B32D29A}"/>
              </a:ext>
            </a:extLst>
          </p:cNvPr>
          <p:cNvSpPr/>
          <p:nvPr/>
        </p:nvSpPr>
        <p:spPr>
          <a:xfrm>
            <a:off x="444631" y="1767909"/>
            <a:ext cx="1130273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Випаровування і конденсація рідин. Вода в різних агрегатних станах. Температура кипіння. Питома теплота пароутворенн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Вода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широко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використовується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техніці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хімічній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промисловості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розчинник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реагент, для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промивання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для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парових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котлів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для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охолодження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агрегатів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в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цілях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Істотний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властивості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води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роблять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розчинені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ній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домішки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Так,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наявність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солей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Кальцію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Магнію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шкідливими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парових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котлів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домішки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високій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температурі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утворюють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щільний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осад на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стінках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котла.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Накип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погано проводить тепло,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відбувається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локальний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перегрів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котла,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призвести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вибуху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Наявність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воді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солей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Кальцію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й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Магнію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воді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обумовлює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твердість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28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8FB49135-BDC7-4376-82CB-95AF5FE64690}"/>
              </a:ext>
            </a:extLst>
          </p:cNvPr>
          <p:cNvSpPr/>
          <p:nvPr/>
        </p:nvSpPr>
        <p:spPr>
          <a:xfrm>
            <a:off x="148561" y="611613"/>
            <a:ext cx="64359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Мотивація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навчальної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діяльності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C5CB91C-2455-49CB-A07D-AEDD04B0315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3778" y1="34667" x2="33778" y2="50667"/>
                        <a14:foregroundMark x1="76889" y1="36000" x2="77778" y2="38222"/>
                        <a14:foregroundMark x1="72889" y1="25778" x2="72889" y2="25778"/>
                        <a14:foregroundMark x1="69778" y1="51556" x2="69778" y2="66222"/>
                        <a14:foregroundMark x1="71111" y1="45333" x2="71111" y2="45333"/>
                        <a14:foregroundMark x1="57778" y1="40000" x2="57333" y2="52000"/>
                      </a14:backgroundRemoval>
                    </a14:imgEffect>
                  </a14:imgLayer>
                </a14:imgProps>
              </a:ext>
            </a:extLst>
          </a:blip>
          <a:srcRect t="15087" r="6802" b="14135"/>
          <a:stretch/>
        </p:blipFill>
        <p:spPr>
          <a:xfrm>
            <a:off x="10007706" y="141401"/>
            <a:ext cx="2035733" cy="1545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01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72D25B7-55D1-4F5A-9588-69A2D206DE1F}"/>
              </a:ext>
            </a:extLst>
          </p:cNvPr>
          <p:cNvSpPr/>
          <p:nvPr/>
        </p:nvSpPr>
        <p:spPr>
          <a:xfrm>
            <a:off x="826417" y="1451176"/>
            <a:ext cx="10539166" cy="4478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4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Основи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сполуки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до складу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яких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входять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атом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металічного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елемента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й одна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кілька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гідроксильних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груп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OH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залежно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валентності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металу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ru-RU" sz="4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Основи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сполуки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містять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катіони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металічних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елементів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гідроксид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аніони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ОН</a:t>
            </a:r>
            <a:r>
              <a:rPr lang="ru-RU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07000"/>
              </a:lnSpc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Загальна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формула основ: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</a:t>
            </a:r>
            <a:r>
              <a:rPr lang="ru-RU" b="1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b="1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</a:t>
            </a:r>
            <a:r>
              <a:rPr lang="ru-RU" b="1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b="1" i="1" baseline="-25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де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число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OH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відповідає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валентності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металічного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елемента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символ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металічного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елемента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EEF89B-9594-4920-B14D-56E487E5F99C}"/>
              </a:ext>
            </a:extLst>
          </p:cNvPr>
          <p:cNvSpPr txBox="1"/>
          <p:nvPr/>
        </p:nvSpPr>
        <p:spPr>
          <a:xfrm>
            <a:off x="150828" y="513161"/>
            <a:ext cx="4520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Повторення поняття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D9E671F-524B-413E-A4C1-D7D511FF73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3778" y1="34667" x2="33778" y2="50667"/>
                        <a14:foregroundMark x1="76889" y1="36000" x2="77778" y2="38222"/>
                        <a14:foregroundMark x1="72889" y1="25778" x2="72889" y2="25778"/>
                        <a14:foregroundMark x1="69778" y1="51556" x2="69778" y2="66222"/>
                        <a14:foregroundMark x1="71111" y1="45333" x2="71111" y2="45333"/>
                        <a14:foregroundMark x1="57778" y1="40000" x2="57333" y2="52000"/>
                      </a14:backgroundRemoval>
                    </a14:imgEffect>
                  </a14:imgLayer>
                </a14:imgProps>
              </a:ext>
            </a:extLst>
          </a:blip>
          <a:srcRect t="15087" r="6802" b="14135"/>
          <a:stretch/>
        </p:blipFill>
        <p:spPr>
          <a:xfrm>
            <a:off x="10007706" y="141401"/>
            <a:ext cx="2035733" cy="1545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971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1B15971-17E2-4933-9754-7F6AD47E4843}"/>
              </a:ext>
            </a:extLst>
          </p:cNvPr>
          <p:cNvSpPr/>
          <p:nvPr/>
        </p:nvSpPr>
        <p:spPr>
          <a:xfrm>
            <a:off x="0" y="563096"/>
            <a:ext cx="48117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Класифікація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</a:t>
            </a:r>
            <a:endParaRPr lang="uk-UA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64EFA02-D212-4883-A3B5-6213795731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6223" y="2135354"/>
            <a:ext cx="7599553" cy="320964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B5EEA0-EDA9-4B4A-8F91-6B927C2C59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3778" y1="34667" x2="33778" y2="50667"/>
                        <a14:foregroundMark x1="76889" y1="36000" x2="77778" y2="38222"/>
                        <a14:foregroundMark x1="72889" y1="25778" x2="72889" y2="25778"/>
                        <a14:foregroundMark x1="69778" y1="51556" x2="69778" y2="66222"/>
                        <a14:foregroundMark x1="71111" y1="45333" x2="71111" y2="45333"/>
                        <a14:foregroundMark x1="57778" y1="40000" x2="57333" y2="52000"/>
                      </a14:backgroundRemoval>
                    </a14:imgEffect>
                  </a14:imgLayer>
                </a14:imgProps>
              </a:ext>
            </a:extLst>
          </a:blip>
          <a:srcRect t="15087" r="6802" b="14135"/>
          <a:stretch/>
        </p:blipFill>
        <p:spPr>
          <a:xfrm>
            <a:off x="10007706" y="141401"/>
            <a:ext cx="2035733" cy="1545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826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C15DD79-3CA9-40DA-B105-CC4B02219BB8}"/>
              </a:ext>
            </a:extLst>
          </p:cNvPr>
          <p:cNvSpPr/>
          <p:nvPr/>
        </p:nvSpPr>
        <p:spPr>
          <a:xfrm>
            <a:off x="676373" y="1928165"/>
            <a:ext cx="1083925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750"/>
              </a:spcAft>
            </a:pP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OH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b="1" i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Кальцій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гідроксид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гашене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вапно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—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сіруватий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малорозчинний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воді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порошок. При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змішуванні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надлишку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гашеного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вапна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 водою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утворюється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суспензія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— так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зване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вапняне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молоко». </a:t>
            </a:r>
            <a:endParaRPr lang="uk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1C9662-A967-49D3-8DA0-4045DB42067B}"/>
              </a:ext>
            </a:extLst>
          </p:cNvPr>
          <p:cNvSpPr txBox="1"/>
          <p:nvPr/>
        </p:nvSpPr>
        <p:spPr>
          <a:xfrm>
            <a:off x="0" y="339365"/>
            <a:ext cx="6268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кальцій гідроксиду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F148784-1806-4682-9C15-F5EE1914EC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3778" y1="34667" x2="33778" y2="50667"/>
                        <a14:foregroundMark x1="76889" y1="36000" x2="77778" y2="38222"/>
                        <a14:foregroundMark x1="72889" y1="25778" x2="72889" y2="25778"/>
                        <a14:foregroundMark x1="69778" y1="51556" x2="69778" y2="66222"/>
                        <a14:foregroundMark x1="71111" y1="45333" x2="71111" y2="45333"/>
                        <a14:foregroundMark x1="57778" y1="40000" x2="57333" y2="52000"/>
                      </a14:backgroundRemoval>
                    </a14:imgEffect>
                  </a14:imgLayer>
                </a14:imgProps>
              </a:ext>
            </a:extLst>
          </a:blip>
          <a:srcRect t="15087" r="6802" b="14135"/>
          <a:stretch/>
        </p:blipFill>
        <p:spPr>
          <a:xfrm>
            <a:off x="10007706" y="141401"/>
            <a:ext cx="2035733" cy="154599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49054D2-3778-4C02-815A-A5CFC3173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3124" y="3630769"/>
            <a:ext cx="2549164" cy="2549164"/>
          </a:xfrm>
          <a:prstGeom prst="rect">
            <a:avLst/>
          </a:prstGeom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AFE227CB-92B7-471A-93D5-C60554A27211}"/>
              </a:ext>
            </a:extLst>
          </p:cNvPr>
          <p:cNvSpPr/>
          <p:nvPr/>
        </p:nvSpPr>
        <p:spPr>
          <a:xfrm>
            <a:off x="676372" y="3943133"/>
            <a:ext cx="771348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Після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фільтрування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вапняного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молока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отримують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прозорий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розчин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кальцій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гідроксиду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називають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вапняною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водою.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06880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69884FC9-1916-48B0-BB74-DF10F5776000}"/>
              </a:ext>
            </a:extLst>
          </p:cNvPr>
          <p:cNvSpPr/>
          <p:nvPr/>
        </p:nvSpPr>
        <p:spPr>
          <a:xfrm>
            <a:off x="670874" y="2151727"/>
            <a:ext cx="108502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Кальцій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гідроксид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є лугом, тому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фенолфталеїн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його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розчині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набуває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малинового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забарвлення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Кальцій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гідроксид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вступає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реакції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нейтралізації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наприклад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з хлоридною кислотою: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(ОН)</a:t>
            </a:r>
            <a:r>
              <a:rPr lang="ru-RU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+ 2НС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СаС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+ 2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F3939F-FF39-402A-8987-FE9DA9A7F8C9}"/>
              </a:ext>
            </a:extLst>
          </p:cNvPr>
          <p:cNvSpPr txBox="1"/>
          <p:nvPr/>
        </p:nvSpPr>
        <p:spPr>
          <a:xfrm>
            <a:off x="0" y="339365"/>
            <a:ext cx="6268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кальцій гідроксиду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A938050-47AF-47E0-92B1-CE1424A5F9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3778" y1="34667" x2="33778" y2="50667"/>
                        <a14:foregroundMark x1="76889" y1="36000" x2="77778" y2="38222"/>
                        <a14:foregroundMark x1="72889" y1="25778" x2="72889" y2="25778"/>
                        <a14:foregroundMark x1="69778" y1="51556" x2="69778" y2="66222"/>
                        <a14:foregroundMark x1="71111" y1="45333" x2="71111" y2="45333"/>
                        <a14:foregroundMark x1="57778" y1="40000" x2="57333" y2="52000"/>
                      </a14:backgroundRemoval>
                    </a14:imgEffect>
                  </a14:imgLayer>
                </a14:imgProps>
              </a:ext>
            </a:extLst>
          </a:blip>
          <a:srcRect t="15087" r="6802" b="14135"/>
          <a:stretch/>
        </p:blipFill>
        <p:spPr>
          <a:xfrm>
            <a:off x="10007706" y="141401"/>
            <a:ext cx="2035733" cy="1545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515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BC86F95D-63D2-46C3-A3F5-3451F6A54268}"/>
              </a:ext>
            </a:extLst>
          </p:cNvPr>
          <p:cNvSpPr/>
          <p:nvPr/>
        </p:nvSpPr>
        <p:spPr>
          <a:xfrm>
            <a:off x="765142" y="1871329"/>
            <a:ext cx="1066171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Маючи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кальцій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гідроксид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реагує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кислотними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оксидами. При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пропусканні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карбон (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оксиду через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вапняну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воду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утворюється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осад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кальцій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карбонату:</a:t>
            </a:r>
            <a:endParaRPr lang="uk-UA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(ОН)</a:t>
            </a:r>
            <a:r>
              <a:rPr lang="ru-RU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+ СО</a:t>
            </a:r>
            <a:r>
              <a:rPr lang="ru-RU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СаСО</a:t>
            </a:r>
            <a:r>
              <a:rPr lang="ru-RU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↓ + Н</a:t>
            </a:r>
            <a:r>
              <a:rPr lang="ru-RU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О.</a:t>
            </a:r>
            <a:endParaRPr lang="uk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E1C09D0B-F2F4-4177-AB93-D621A0E924B8}"/>
              </a:ext>
            </a:extLst>
          </p:cNvPr>
          <p:cNvSpPr/>
          <p:nvPr/>
        </p:nvSpPr>
        <p:spPr>
          <a:xfrm>
            <a:off x="1058944" y="4040462"/>
            <a:ext cx="10074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Ця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реакція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є </a:t>
            </a:r>
            <a:r>
              <a:rPr lang="ru-RU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якісною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для </a:t>
            </a:r>
            <a:r>
              <a:rPr lang="ru-RU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виявлення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вуглекислого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газу.</a:t>
            </a:r>
            <a:endParaRPr lang="uk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4C6B8F-03BD-4397-89C3-5A484C8E51DA}"/>
              </a:ext>
            </a:extLst>
          </p:cNvPr>
          <p:cNvSpPr txBox="1"/>
          <p:nvPr/>
        </p:nvSpPr>
        <p:spPr>
          <a:xfrm>
            <a:off x="0" y="339365"/>
            <a:ext cx="6268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кальцій гідроксиду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DAE8B4B-07E9-413C-B9DE-AF1B43C700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3778" y1="34667" x2="33778" y2="50667"/>
                        <a14:foregroundMark x1="76889" y1="36000" x2="77778" y2="38222"/>
                        <a14:foregroundMark x1="72889" y1="25778" x2="72889" y2="25778"/>
                        <a14:foregroundMark x1="69778" y1="51556" x2="69778" y2="66222"/>
                        <a14:foregroundMark x1="71111" y1="45333" x2="71111" y2="45333"/>
                        <a14:foregroundMark x1="57778" y1="40000" x2="57333" y2="52000"/>
                      </a14:backgroundRemoval>
                    </a14:imgEffect>
                  </a14:imgLayer>
                </a14:imgProps>
              </a:ext>
            </a:extLst>
          </a:blip>
          <a:srcRect t="15087" r="6802" b="14135"/>
          <a:stretch/>
        </p:blipFill>
        <p:spPr>
          <a:xfrm>
            <a:off x="10007706" y="141401"/>
            <a:ext cx="2035733" cy="1545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78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93C485A-C0ED-441F-AE81-470D04CDEA77}"/>
              </a:ext>
            </a:extLst>
          </p:cNvPr>
          <p:cNvSpPr/>
          <p:nvPr/>
        </p:nvSpPr>
        <p:spPr>
          <a:xfrm>
            <a:off x="666161" y="1724207"/>
            <a:ext cx="1085967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Гашене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вапно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входить до складу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багатьох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будівельних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сумішей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Після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змішування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 водою та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піском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під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дією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вуглекислого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газу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такий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будівельний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розчин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поступово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твердне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b="1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Гашене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вапно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використовують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під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час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виробництва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скла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для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вапнування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кислих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ґрунтів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для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пом’якшення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води. </a:t>
            </a:r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F59752-32DD-450A-A559-8E9F6D3E2265}"/>
              </a:ext>
            </a:extLst>
          </p:cNvPr>
          <p:cNvSpPr txBox="1"/>
          <p:nvPr/>
        </p:nvSpPr>
        <p:spPr>
          <a:xfrm>
            <a:off x="94268" y="603429"/>
            <a:ext cx="6379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 кальцій гідроксиду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F3B58A1-1751-47DE-A04F-9B7989320F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3778" y1="34667" x2="33778" y2="50667"/>
                        <a14:foregroundMark x1="76889" y1="36000" x2="77778" y2="38222"/>
                        <a14:foregroundMark x1="72889" y1="25778" x2="72889" y2="25778"/>
                        <a14:foregroundMark x1="69778" y1="51556" x2="69778" y2="66222"/>
                        <a14:foregroundMark x1="71111" y1="45333" x2="71111" y2="45333"/>
                        <a14:foregroundMark x1="57778" y1="40000" x2="57333" y2="52000"/>
                      </a14:backgroundRemoval>
                    </a14:imgEffect>
                  </a14:imgLayer>
                </a14:imgProps>
              </a:ext>
            </a:extLst>
          </a:blip>
          <a:srcRect t="15087" r="6802" b="14135"/>
          <a:stretch/>
        </p:blipFill>
        <p:spPr>
          <a:xfrm>
            <a:off x="10007706" y="141401"/>
            <a:ext cx="2035733" cy="154599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C85A50-70DC-4F4A-ABFB-BC9CA16419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6887" y="3315306"/>
            <a:ext cx="3205113" cy="3205113"/>
          </a:xfrm>
          <a:prstGeom prst="rect">
            <a:avLst/>
          </a:prstGeom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8F89418B-08D6-4686-8A0A-33F5BECCD32F}"/>
              </a:ext>
            </a:extLst>
          </p:cNvPr>
          <p:cNvSpPr/>
          <p:nvPr/>
        </p:nvSpPr>
        <p:spPr>
          <a:xfrm>
            <a:off x="666161" y="3579034"/>
            <a:ext cx="86098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Вапняне молоко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використовують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виробництві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цукру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при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виготовленні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сумішей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для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побілки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дерев і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боротьби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 хворобами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рослин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Вапняну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воду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використовують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лабораторній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практиці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для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виявлення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вуглекислого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газу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застосовують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для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білення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медицині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опіків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як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протиотруту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при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отруєннях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сульфатною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оксалатною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кислотами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5087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65FDAEE-A8CE-4644-AD43-C119CA6CC8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4199" y="5386230"/>
            <a:ext cx="5563602" cy="408827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D18A0BD-A54C-4A72-9E7C-94B580DD5B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950" y="4704692"/>
            <a:ext cx="5208100" cy="40882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F229159-6055-49B1-AD17-6F9900364F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37" y="2641245"/>
            <a:ext cx="3352725" cy="561624"/>
          </a:xfrm>
          <a:prstGeom prst="rect">
            <a:avLst/>
          </a:prstGeom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4EA30378-35A0-4C2E-9C4B-F2613A9D8E39}"/>
              </a:ext>
            </a:extLst>
          </p:cNvPr>
          <p:cNvSpPr/>
          <p:nvPr/>
        </p:nvSpPr>
        <p:spPr>
          <a:xfrm>
            <a:off x="314227" y="1732915"/>
            <a:ext cx="115635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Гідроксид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магнію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розкладається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нагріванні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350 °C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вакуумі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при 800 °C — на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C54A4663-724F-453F-AB9B-ADA62AB57A14}"/>
              </a:ext>
            </a:extLst>
          </p:cNvPr>
          <p:cNvSpPr/>
          <p:nvPr/>
        </p:nvSpPr>
        <p:spPr>
          <a:xfrm>
            <a:off x="314227" y="3353698"/>
            <a:ext cx="115635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Сполука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слабкою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основою,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взаємодіє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кислотами, солями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амонію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кислотними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оксидами (активно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поглинає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вуглекислий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газ):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B766FA-579B-4E16-B746-4B439A862440}"/>
              </a:ext>
            </a:extLst>
          </p:cNvPr>
          <p:cNvSpPr txBox="1"/>
          <p:nvPr/>
        </p:nvSpPr>
        <p:spPr>
          <a:xfrm>
            <a:off x="112441" y="382986"/>
            <a:ext cx="67590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магній гідроксиду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E0025A5-1500-4CA9-AA99-EE6BA3D0382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33778" y1="34667" x2="33778" y2="50667"/>
                        <a14:foregroundMark x1="76889" y1="36000" x2="77778" y2="38222"/>
                        <a14:foregroundMark x1="72889" y1="25778" x2="72889" y2="25778"/>
                        <a14:foregroundMark x1="69778" y1="51556" x2="69778" y2="66222"/>
                        <a14:foregroundMark x1="71111" y1="45333" x2="71111" y2="45333"/>
                        <a14:foregroundMark x1="57778" y1="40000" x2="57333" y2="52000"/>
                      </a14:backgroundRemoval>
                    </a14:imgEffect>
                  </a14:imgLayer>
                </a14:imgProps>
              </a:ext>
            </a:extLst>
          </a:blip>
          <a:srcRect t="15087" r="6802" b="14135"/>
          <a:stretch/>
        </p:blipFill>
        <p:spPr>
          <a:xfrm>
            <a:off x="10007706" y="141401"/>
            <a:ext cx="2035733" cy="1545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58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0D4FEF96-0788-47CD-A17B-5631BEC5E517}"/>
              </a:ext>
            </a:extLst>
          </p:cNvPr>
          <p:cNvSpPr/>
          <p:nvPr/>
        </p:nvSpPr>
        <p:spPr>
          <a:xfrm>
            <a:off x="618241" y="1886651"/>
            <a:ext cx="109555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Гідроксид магнію застосовується як проміжна сполука </a:t>
            </a:r>
            <a:r>
              <a:rPr lang="uk-UA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синтезі металевого магнію.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Застосовується </a:t>
            </a:r>
            <a:r>
              <a:rPr lang="uk-UA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очистки цукру, у виготовленні зубних паст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медицині гідроксид магнію широко використовується як засіб при підвищеній кислотності шлункового соку (при гастритах, виразковій хворобі шлунку та дванадцятипалої кишки).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807EF3-C3B8-4383-8E3E-1A6B6995C989}"/>
              </a:ext>
            </a:extLst>
          </p:cNvPr>
          <p:cNvSpPr txBox="1"/>
          <p:nvPr/>
        </p:nvSpPr>
        <p:spPr>
          <a:xfrm>
            <a:off x="94268" y="603429"/>
            <a:ext cx="6159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 магній гідроксиду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CB10C88-1993-44D6-BCF1-8EB2B51B71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3778" y1="34667" x2="33778" y2="50667"/>
                        <a14:foregroundMark x1="76889" y1="36000" x2="77778" y2="38222"/>
                        <a14:foregroundMark x1="72889" y1="25778" x2="72889" y2="25778"/>
                        <a14:foregroundMark x1="69778" y1="51556" x2="69778" y2="66222"/>
                        <a14:foregroundMark x1="71111" y1="45333" x2="71111" y2="45333"/>
                        <a14:foregroundMark x1="57778" y1="40000" x2="57333" y2="52000"/>
                      </a14:backgroundRemoval>
                    </a14:imgEffect>
                  </a14:imgLayer>
                </a14:imgProps>
              </a:ext>
            </a:extLst>
          </a:blip>
          <a:srcRect t="15087" r="6802" b="14135"/>
          <a:stretch/>
        </p:blipFill>
        <p:spPr>
          <a:xfrm>
            <a:off x="10007706" y="141401"/>
            <a:ext cx="2035733" cy="1545997"/>
          </a:xfrm>
          <a:prstGeom prst="rect">
            <a:avLst/>
          </a:prstGeom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A62A322F-D9F4-4D22-889B-F806B8E07D0A}"/>
              </a:ext>
            </a:extLst>
          </p:cNvPr>
          <p:cNvSpPr/>
          <p:nvPr/>
        </p:nvSpPr>
        <p:spPr>
          <a:xfrm>
            <a:off x="618241" y="4166694"/>
            <a:ext cx="80732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Нейтралізуючи 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хлоридну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кислоту, що міститься у шлунку, перетворюється на хлорид магнію, який має послаблюючу дію. Застосовується при отруєнні кислотами та сполуками арсену.</a:t>
            </a:r>
            <a:endParaRPr lang="uk-UA" dirty="0"/>
          </a:p>
        </p:txBody>
      </p:sp>
      <p:pic>
        <p:nvPicPr>
          <p:cNvPr id="1037" name="Picture 13" descr="Маалокс міні суспензія оральна в саше по 4,3 мл (6г) 20 шт (3582910014768)  Санофі (Італія) - інструкція, купити за низькою ціною в Україні | Аналоги,  відгуки - МІС Аптека 9-1-1">
            <a:extLst>
              <a:ext uri="{FF2B5EF4-FFF2-40B4-BE49-F238E27FC236}">
                <a16:creationId xmlns:a16="http://schemas.microsoft.com/office/drawing/2014/main" id="{EC9BD1A7-D0BE-4F03-9B34-DD1C47822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782" y="3827460"/>
            <a:ext cx="2407371" cy="240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1993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1A1535-BCFD-4E72-B162-3E3AFA5DFFE0}"/>
              </a:ext>
            </a:extLst>
          </p:cNvPr>
          <p:cNvSpPr txBox="1"/>
          <p:nvPr/>
        </p:nvSpPr>
        <p:spPr>
          <a:xfrm>
            <a:off x="320511" y="537329"/>
            <a:ext cx="4411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Узагальнення знань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73F5424-050D-46AF-B314-1259A647E472}"/>
              </a:ext>
            </a:extLst>
          </p:cNvPr>
          <p:cNvSpPr/>
          <p:nvPr/>
        </p:nvSpPr>
        <p:spPr>
          <a:xfrm>
            <a:off x="637880" y="1956446"/>
            <a:ext cx="1091623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№1. Обчисліть масу натрій гідроксиду й об'єм води, з яких можна виготовити 400 г розчину з масовою часткою лугу 15 %.</a:t>
            </a:r>
          </a:p>
          <a:p>
            <a:pPr algn="just"/>
            <a:r>
              <a:rPr lang="uk-UA" sz="28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№2. Сульфатну кислоту повністю нейтралізували натрій гідроксидом і добули 14,2 г солі. Обчисліть кількість речовини натрій гідроксиду, що прореагував.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№3</a:t>
            </a:r>
            <a:r>
              <a:rPr lang="ru-RU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оксид,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добувають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покладів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Поміркуйте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одержувати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сировину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оксиду.</a:t>
            </a:r>
            <a:endParaRPr lang="uk-UA" sz="2800" b="0" i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C7A92C-0EC0-4CC7-BE37-EA8BAF314C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3778" y1="34667" x2="33778" y2="50667"/>
                        <a14:foregroundMark x1="76889" y1="36000" x2="77778" y2="38222"/>
                        <a14:foregroundMark x1="72889" y1="25778" x2="72889" y2="25778"/>
                        <a14:foregroundMark x1="69778" y1="51556" x2="69778" y2="66222"/>
                        <a14:foregroundMark x1="71111" y1="45333" x2="71111" y2="45333"/>
                        <a14:foregroundMark x1="57778" y1="40000" x2="57333" y2="52000"/>
                      </a14:backgroundRemoval>
                    </a14:imgEffect>
                  </a14:imgLayer>
                </a14:imgProps>
              </a:ext>
            </a:extLst>
          </a:blip>
          <a:srcRect t="15087" r="6802" b="14135"/>
          <a:stretch/>
        </p:blipFill>
        <p:spPr>
          <a:xfrm>
            <a:off x="5568326" y="24056"/>
            <a:ext cx="2035733" cy="1545997"/>
          </a:xfrm>
          <a:prstGeom prst="rect">
            <a:avLst/>
          </a:prstGeom>
        </p:spPr>
      </p:pic>
      <p:pic>
        <p:nvPicPr>
          <p:cNvPr id="5" name="Picture 2" descr="200 белых человечков для презентации без фона">
            <a:extLst>
              <a:ext uri="{FF2B5EF4-FFF2-40B4-BE49-F238E27FC236}">
                <a16:creationId xmlns:a16="http://schemas.microsoft.com/office/drawing/2014/main" id="{6E7E15FF-F648-4BB7-9086-C467E4E8A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386" y="73066"/>
            <a:ext cx="2062103" cy="206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4010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BFFE6F1-4583-48BE-8E88-821624DA53AA}"/>
              </a:ext>
            </a:extLst>
          </p:cNvPr>
          <p:cNvSpPr/>
          <p:nvPr/>
        </p:nvSpPr>
        <p:spPr>
          <a:xfrm>
            <a:off x="515331" y="2283704"/>
            <a:ext cx="1116133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Фармацевтична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хімія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: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підручник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/ ред. П. О. 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Безуглий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—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Вінниця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: Нова Книга, 2008. — 560 с.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Хімія (рівень стандарту): </a:t>
            </a:r>
            <a:r>
              <a:rPr lang="uk-UA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для 11 класу </a:t>
            </a:r>
            <a:r>
              <a:rPr lang="uk-UA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загал. серед. освіти / Олексій Григорович. – Харків: Вид-во «Ранок», 2019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ресурс: </a:t>
            </a:r>
            <a:r>
              <a:rPr lang="en-US" sz="2800" dirty="0">
                <a:solidFill>
                  <a:srgbClr val="009999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https://uahistory.co/pidruchniki/yaroshenko-chemistry-11-class-2019-standard-level/29.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php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8740AB-4982-461B-AE89-B32D1FC3C0D6}"/>
              </a:ext>
            </a:extLst>
          </p:cNvPr>
          <p:cNvSpPr txBox="1"/>
          <p:nvPr/>
        </p:nvSpPr>
        <p:spPr>
          <a:xfrm>
            <a:off x="311085" y="593889"/>
            <a:ext cx="17886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</a:p>
        </p:txBody>
      </p:sp>
    </p:spTree>
    <p:extLst>
      <p:ext uri="{BB962C8B-B14F-4D97-AF65-F5344CB8AC3E}">
        <p14:creationId xmlns:p14="http://schemas.microsoft.com/office/powerpoint/2010/main" val="38814041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101</TotalTime>
  <Words>737</Words>
  <Application>Microsoft Office PowerPoint</Application>
  <PresentationFormat>Широкий екран</PresentationFormat>
  <Paragraphs>44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8" baseType="lpstr">
      <vt:lpstr>Arial</vt:lpstr>
      <vt:lpstr>Calibri</vt:lpstr>
      <vt:lpstr>Monotype Corsiva</vt:lpstr>
      <vt:lpstr>Times New Roman</vt:lpstr>
      <vt:lpstr>Тема1</vt:lpstr>
      <vt:lpstr>Основи. Властивості, застосування гідроксидів Кальцію та Магнію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Основи. Властивості, застосування гідроксидів Кальцію та Магнію</dc:title>
  <dc:creator>Стрельченко Дмитро Сергійович</dc:creator>
  <cp:lastModifiedBy>Стрельченко Дмитро Сергійович</cp:lastModifiedBy>
  <cp:revision>1</cp:revision>
  <dcterms:created xsi:type="dcterms:W3CDTF">2023-03-06T09:07:16Z</dcterms:created>
  <dcterms:modified xsi:type="dcterms:W3CDTF">2023-03-06T10:49:07Z</dcterms:modified>
</cp:coreProperties>
</file>