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72" r:id="rId4"/>
    <p:sldId id="259" r:id="rId5"/>
    <p:sldId id="273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6" r:id="rId16"/>
    <p:sldId id="271" r:id="rId17"/>
    <p:sldId id="274" r:id="rId18"/>
    <p:sldId id="275" r:id="rId19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57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725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9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484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4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715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769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560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3048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379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30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233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307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B4C71EC6-210F-42DE-9C53-41977AD35B3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577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uahistory.co/pidruchniki/yaroshenko-chemistry-8-class-2016/31.php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209800" y="2132856"/>
            <a:ext cx="7772400" cy="3024336"/>
          </a:xfrm>
        </p:spPr>
        <p:txBody>
          <a:bodyPr>
            <a:noAutofit/>
          </a:bodyPr>
          <a:lstStyle/>
          <a:p>
            <a:r>
              <a:rPr lang="ru-RU" sz="6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6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</a:t>
            </a: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6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гідроксидів</a:t>
            </a: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Натрію</a:t>
            </a:r>
            <a:endParaRPr lang="ru-RU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BD48D0-CE29-4FB0-84AE-481EFB91B501}"/>
              </a:ext>
            </a:extLst>
          </p:cNvPr>
          <p:cNvSpPr txBox="1"/>
          <p:nvPr/>
        </p:nvSpPr>
        <p:spPr>
          <a:xfrm>
            <a:off x="263352" y="620688"/>
            <a:ext cx="35741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34379B-2CFB-474E-9A90-2D449EE11D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250" b="92750" l="10000" r="90000">
                        <a14:foregroundMark x1="42750" y1="34250" x2="42750" y2="34250"/>
                        <a14:foregroundMark x1="88000" y1="51000" x2="88875" y2="61875"/>
                      </a14:backgroundRemoval>
                    </a14:imgEffect>
                  </a14:imgLayer>
                </a14:imgProps>
              </a:ext>
            </a:extLst>
          </a:blip>
          <a:srcRect t="27951"/>
          <a:stretch/>
        </p:blipFill>
        <p:spPr>
          <a:xfrm>
            <a:off x="9336360" y="188640"/>
            <a:ext cx="2598496" cy="187220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AB63AD8-0771-46E2-92D1-CC6B6043AE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374" y="4581128"/>
            <a:ext cx="2165226" cy="150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6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344" y="1916832"/>
            <a:ext cx="11593288" cy="3212976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лугів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нерозчинних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ознайомитись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Натрію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обміну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як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випадок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нейтралізації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95A943-6A76-4986-98AF-A7C025D3B940}"/>
              </a:ext>
            </a:extLst>
          </p:cNvPr>
          <p:cNvSpPr txBox="1"/>
          <p:nvPr/>
        </p:nvSpPr>
        <p:spPr>
          <a:xfrm>
            <a:off x="191344" y="620688"/>
            <a:ext cx="27540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</a:p>
        </p:txBody>
      </p:sp>
      <p:pic>
        <p:nvPicPr>
          <p:cNvPr id="5122" name="Picture 2" descr="Картинки для презы - 74 фото">
            <a:extLst>
              <a:ext uri="{FF2B5EF4-FFF2-40B4-BE49-F238E27FC236}">
                <a16:creationId xmlns:a16="http://schemas.microsoft.com/office/drawing/2014/main" id="{B19A8A1B-C3DE-49FA-B05F-746D3C9FE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376" y="102477"/>
            <a:ext cx="2593802" cy="2329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66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000">
        <p:fade/>
      </p:transition>
    </mc:Choice>
    <mc:Fallback xmlns="">
      <p:transition spd="med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D4097BA-8861-4594-BC7F-4C11A9C5FAFD}"/>
              </a:ext>
            </a:extLst>
          </p:cNvPr>
          <p:cNvSpPr/>
          <p:nvPr/>
        </p:nvSpPr>
        <p:spPr>
          <a:xfrm>
            <a:off x="623392" y="1700808"/>
            <a:ext cx="109452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і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оксиди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належать до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неорганічних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38263F19-F58F-4110-86F4-EEA62D6AF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356" y="2778026"/>
            <a:ext cx="11593288" cy="267765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400" b="0" i="1" u="none" strike="noStrike" cap="none" normalizeH="0" baseline="0" dirty="0">
                <a:ln>
                  <a:noFill/>
                </a:ln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З'ясуємо, з яких частин складається формула будь-якої основи, скориставшись таким переліком формул:</a:t>
            </a:r>
            <a:endParaRPr kumimoji="0" lang="uk-UA" altLang="uk-UA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400" b="0" i="1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КОН, </a:t>
            </a:r>
            <a:r>
              <a:rPr kumimoji="0" lang="uk-UA" altLang="uk-UA" sz="2400" b="0" i="1" u="none" strike="noStrike" cap="none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kumimoji="0" lang="uk-UA" altLang="uk-UA" sz="2400" b="0" i="1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(ОН)</a:t>
            </a:r>
            <a:r>
              <a:rPr kumimoji="0" lang="uk-UA" altLang="uk-UA" sz="2400" b="0" i="1" u="none" strike="noStrike" cap="none" normalizeH="0" baseline="-3000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uk-UA" altLang="uk-UA" sz="2400" b="0" i="1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Ва(ОН)</a:t>
            </a:r>
            <a:r>
              <a:rPr kumimoji="0" lang="uk-UA" altLang="uk-UA" sz="2400" b="0" i="1" u="none" strike="noStrike" cap="none" normalizeH="0" baseline="-3000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kumimoji="0" lang="uk-UA" altLang="uk-UA" sz="2400" b="0" i="1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400" b="0" i="1" u="none" strike="noStrike" cap="none" normalizeH="0" baseline="0" dirty="0">
                <a:ln>
                  <a:noFill/>
                </a:ln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Поділимо подані формули рискою на дві частини так, щоб до першої потрапив символ металічного елемента, а до другої — гідроксильна група ОН. Напишемо над символом металічного елемента його валентність:</a:t>
            </a:r>
            <a:endParaRPr kumimoji="0" lang="uk-UA" altLang="uk-UA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400" b="0" i="1" u="none" strike="noStrike" cap="none" normalizeH="0" baseline="0" dirty="0">
                <a:ln>
                  <a:noFill/>
                </a:ln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                           </a:t>
            </a:r>
            <a:endParaRPr kumimoji="0" lang="uk-UA" altLang="uk-UA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CFC2F99-C3D3-41CF-A34E-1FF48ADB1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481" y="5157192"/>
            <a:ext cx="4265038" cy="730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1746DFEE-3061-400B-A214-239665436B6E}"/>
              </a:ext>
            </a:extLst>
          </p:cNvPr>
          <p:cNvSpPr/>
          <p:nvPr/>
        </p:nvSpPr>
        <p:spPr>
          <a:xfrm>
            <a:off x="191344" y="515868"/>
            <a:ext cx="27957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 основ</a:t>
            </a:r>
            <a:endParaRPr lang="uk-UA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4D16E8E-3B1C-423A-8158-1D4E31AD4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7333" y1="34667" x2="32889" y2="46222"/>
                        <a14:foregroundMark x1="32889" y1="46222" x2="32889" y2="51111"/>
                        <a14:foregroundMark x1="36889" y1="48444" x2="47111" y2="54222"/>
                        <a14:foregroundMark x1="47111" y1="54222" x2="47556" y2="55111"/>
                        <a14:foregroundMark x1="56889" y1="41333" x2="58222" y2="52444"/>
                        <a14:foregroundMark x1="78222" y1="36889" x2="78222" y2="36889"/>
                        <a14:foregroundMark x1="73333" y1="26222" x2="73333" y2="26222"/>
                        <a14:foregroundMark x1="71111" y1="45333" x2="71111" y2="45333"/>
                        <a14:foregroundMark x1="70222" y1="52889" x2="70222" y2="58667"/>
                        <a14:foregroundMark x1="69778" y1="51111" x2="70222" y2="56444"/>
                        <a14:foregroundMark x1="69778" y1="67111" x2="69778" y2="70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38305" y="48830"/>
            <a:ext cx="2223691" cy="222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179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71D1F273-8897-4DA8-B771-A0CE8C373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348" y="1988840"/>
            <a:ext cx="11737304" cy="376085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u="sng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атоми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металів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сполучені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гідроксильними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металу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 algn="ctr">
              <a:buNone/>
            </a:pP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валентності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застосовують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одиничних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атомів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й до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деяких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атомів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валентність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гідроксильна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ОН. Вона одновалентна.</a:t>
            </a:r>
          </a:p>
          <a:p>
            <a:pPr marL="0" indent="0" algn="ctr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формула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основ:</a:t>
            </a:r>
          </a:p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       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  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 Ме – метал,</a:t>
            </a:r>
          </a:p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Ме(ОН)</a:t>
            </a:r>
            <a:r>
              <a:rPr lang="ru-RU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валентність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4C463A74-388D-42B7-9979-6C908D44DBD3}"/>
              </a:ext>
            </a:extLst>
          </p:cNvPr>
          <p:cNvSpPr/>
          <p:nvPr/>
        </p:nvSpPr>
        <p:spPr>
          <a:xfrm>
            <a:off x="191344" y="515868"/>
            <a:ext cx="27957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 основ</a:t>
            </a:r>
            <a:endParaRPr lang="uk-UA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B358740-967B-4DAA-BCF9-990851016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7333" y1="34667" x2="32889" y2="46222"/>
                        <a14:foregroundMark x1="32889" y1="46222" x2="32889" y2="51111"/>
                        <a14:foregroundMark x1="36889" y1="48444" x2="47111" y2="54222"/>
                        <a14:foregroundMark x1="47111" y1="54222" x2="47556" y2="55111"/>
                        <a14:foregroundMark x1="56889" y1="41333" x2="58222" y2="52444"/>
                        <a14:foregroundMark x1="78222" y1="36889" x2="78222" y2="36889"/>
                        <a14:foregroundMark x1="73333" y1="26222" x2="73333" y2="26222"/>
                        <a14:foregroundMark x1="71111" y1="45333" x2="71111" y2="45333"/>
                        <a14:foregroundMark x1="70222" y1="52889" x2="70222" y2="58667"/>
                        <a14:foregroundMark x1="69778" y1="51111" x2="70222" y2="56444"/>
                        <a14:foregroundMark x1="69778" y1="67111" x2="69778" y2="70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38305" y="48830"/>
            <a:ext cx="2223691" cy="222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22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000">
        <p:fade/>
      </p:transition>
    </mc:Choice>
    <mc:Fallback xmlns="">
      <p:transition spd="med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E558BD3F-0C88-42B7-8166-FFB6100D3899}"/>
              </a:ext>
            </a:extLst>
          </p:cNvPr>
          <p:cNvSpPr/>
          <p:nvPr/>
        </p:nvSpPr>
        <p:spPr>
          <a:xfrm>
            <a:off x="1487488" y="4941168"/>
            <a:ext cx="9217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Зразки основ: а — калій гідроксид; б — натрій гідроксид; в — хром(ІІ) гідроксид; г — </a:t>
            </a:r>
            <a:r>
              <a:rPr lang="uk-UA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купрум</a:t>
            </a:r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(ІІ) гідроксид; д — </a:t>
            </a:r>
            <a:r>
              <a:rPr lang="uk-UA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ферум</a:t>
            </a:r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(ІІІ) гідроксид</a:t>
            </a:r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B748C8A-116A-44B8-A152-E328A9F513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380" y="1700808"/>
            <a:ext cx="5939240" cy="31683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D745E4B-DB05-4A32-A41D-CA9015F6A2F9}"/>
              </a:ext>
            </a:extLst>
          </p:cNvPr>
          <p:cNvSpPr txBox="1"/>
          <p:nvPr/>
        </p:nvSpPr>
        <p:spPr>
          <a:xfrm>
            <a:off x="191344" y="620688"/>
            <a:ext cx="34830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Приклади </a:t>
            </a:r>
            <a:r>
              <a:rPr lang="uk-UA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143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E71955-1C60-4CD0-9983-EC04CE582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0648"/>
            <a:ext cx="5774432" cy="1143000"/>
          </a:xfrm>
        </p:spPr>
        <p:txBody>
          <a:bodyPr/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Номенклатура основ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6023B505-93FF-4904-8A85-696884947652}"/>
              </a:ext>
            </a:extLst>
          </p:cNvPr>
          <p:cNvSpPr/>
          <p:nvPr/>
        </p:nvSpPr>
        <p:spPr>
          <a:xfrm>
            <a:off x="371364" y="1844824"/>
            <a:ext cx="114492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сучасною номенклатурою, </a:t>
            </a:r>
            <a:r>
              <a:rPr lang="uk-U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 основ складається з двох слів: назви металічного елемента та слова «гідроксид»,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ужитих у називному відмінку, наприклад: КОН — калій гідроксид.</a:t>
            </a:r>
          </a:p>
          <a:p>
            <a:pPr algn="ctr"/>
            <a: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металічний елемент має змінну валентність, її вказують у круглих дужках після назви металічного елемента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інтервалу: С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r(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ОН)</a:t>
            </a:r>
            <a:r>
              <a:rPr lang="uk-UA" sz="28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хром(ІІ) гідроксид. Обидва слова пишуться з малої літери, за винятком початку речення.</a:t>
            </a:r>
          </a:p>
          <a:p>
            <a:pPr algn="ctr"/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деяких основ збереглися також історичні назви: КОН — їдке калій,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— їдкий натр.</a:t>
            </a:r>
            <a:endParaRPr lang="uk-UA" sz="2800" b="0" i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80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6D13CBD-9325-4EFE-BEDB-5FCC65C706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7164112"/>
              </p:ext>
            </p:extLst>
          </p:nvPr>
        </p:nvGraphicFramePr>
        <p:xfrm>
          <a:off x="1775520" y="368661"/>
          <a:ext cx="8640960" cy="6120678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324724">
                  <a:extLst>
                    <a:ext uri="{9D8B030D-6E8A-4147-A177-3AD203B41FA5}">
                      <a16:colId xmlns:a16="http://schemas.microsoft.com/office/drawing/2014/main" val="3447577440"/>
                    </a:ext>
                  </a:extLst>
                </a:gridCol>
                <a:gridCol w="3157587">
                  <a:extLst>
                    <a:ext uri="{9D8B030D-6E8A-4147-A177-3AD203B41FA5}">
                      <a16:colId xmlns:a16="http://schemas.microsoft.com/office/drawing/2014/main" val="1645432366"/>
                    </a:ext>
                  </a:extLst>
                </a:gridCol>
                <a:gridCol w="3158649">
                  <a:extLst>
                    <a:ext uri="{9D8B030D-6E8A-4147-A177-3AD203B41FA5}">
                      <a16:colId xmlns:a16="http://schemas.microsoft.com/office/drawing/2014/main" val="3568718977"/>
                    </a:ext>
                  </a:extLst>
                </a:gridCol>
              </a:tblGrid>
              <a:tr h="1006696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Формула 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основи</a:t>
                      </a:r>
                      <a:endParaRPr lang="ru-RU" sz="2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Систематична 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</a:t>
                      </a:r>
                      <a:endParaRPr lang="ru-RU" sz="2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Традиційна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</a:t>
                      </a:r>
                      <a:endParaRPr lang="ru-RU" sz="2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extLst>
                  <a:ext uri="{0D108BD9-81ED-4DB2-BD59-A6C34878D82A}">
                    <a16:rowId xmlns:a16="http://schemas.microsoft.com/office/drawing/2014/main" val="690632094"/>
                  </a:ext>
                </a:extLst>
              </a:tr>
              <a:tr h="2093894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NaOH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Натрій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гідроксид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їдкий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натр”, “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каустична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сода”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extLst>
                  <a:ext uri="{0D108BD9-81ED-4DB2-BD59-A6C34878D82A}">
                    <a16:rowId xmlns:a16="http://schemas.microsoft.com/office/drawing/2014/main" val="1635325494"/>
                  </a:ext>
                </a:extLst>
              </a:tr>
              <a:tr h="1006696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KOH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Калій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гідроксид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Їдкий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калій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extLst>
                  <a:ext uri="{0D108BD9-81ED-4DB2-BD59-A6C34878D82A}">
                    <a16:rowId xmlns:a16="http://schemas.microsoft.com/office/drawing/2014/main" val="1681626697"/>
                  </a:ext>
                </a:extLst>
              </a:tr>
              <a:tr h="1006696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Ca(OH)</a:t>
                      </a:r>
                      <a:r>
                        <a:rPr lang="ru-RU" sz="24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Гідроксид кальцію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“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гашене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вапно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extLst>
                  <a:ext uri="{0D108BD9-81ED-4DB2-BD59-A6C34878D82A}">
                    <a16:rowId xmlns:a16="http://schemas.microsoft.com/office/drawing/2014/main" val="3572612197"/>
                  </a:ext>
                </a:extLst>
              </a:tr>
              <a:tr h="1006696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Ba(OH)</a:t>
                      </a:r>
                      <a:r>
                        <a:rPr lang="ru-RU" sz="24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Гідроксид барію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їдкий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барит”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35" marR="64135" marT="0" marB="0" anchor="ctr"/>
                </a:tc>
                <a:extLst>
                  <a:ext uri="{0D108BD9-81ED-4DB2-BD59-A6C34878D82A}">
                    <a16:rowId xmlns:a16="http://schemas.microsoft.com/office/drawing/2014/main" val="1763516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85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5C787F-FE58-4309-83AA-FCD1AB27A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36" y="188640"/>
            <a:ext cx="6624736" cy="1512168"/>
          </a:xfrm>
        </p:spPr>
        <p:txBody>
          <a:bodyPr>
            <a:noAutofit/>
          </a:bodyPr>
          <a:lstStyle/>
          <a:p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гідрооксидів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залежності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розчинності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 у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7B27ED57-2154-456F-9EAF-69B116AF3A84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99556" y="1988840"/>
            <a:ext cx="7992888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137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5C62F6-4EED-493D-9E61-83F8B415E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5489"/>
            <a:ext cx="7383448" cy="1791072"/>
          </a:xfrm>
        </p:spPr>
        <p:txBody>
          <a:bodyPr>
            <a:noAutofit/>
          </a:bodyPr>
          <a:lstStyle/>
          <a:p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гідрооксидів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залежності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кількості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гідроксильних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складі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5A0EEF92-0A68-42BE-BB3C-9A0383484851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5338" y="2204864"/>
            <a:ext cx="8021324" cy="309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12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D5CF5B-C44F-458E-8A8A-2EB864B25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0648"/>
            <a:ext cx="6062464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Фізичні властивості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B7D8B2DB-22C7-4FA1-AA0A-FE472E1AA7B6}"/>
              </a:ext>
            </a:extLst>
          </p:cNvPr>
          <p:cNvSpPr/>
          <p:nvPr/>
        </p:nvSpPr>
        <p:spPr>
          <a:xfrm>
            <a:off x="589856" y="1772816"/>
            <a:ext cx="1094521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 — </a:t>
            </a:r>
            <a:r>
              <a:rPr lang="uk-UA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тверді кристалічні речовини, переважно білого кольору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хоча трапляються й інших кольорів. Зокрема,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купрум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(ІІ) гідроксид — блакитний,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ферум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(ІІІ) гідроксид — коричневий.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здатністю розчинятися у воді основи, як і солі, бувають </a:t>
            </a:r>
            <a:r>
              <a:rPr lang="uk-UA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розчинні, малорозчинні та нерозчинні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Переважають нерозчинні основи, наприклад,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ферум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(ІІ) гідроксид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Fe(OH)</a:t>
            </a:r>
            <a:r>
              <a:rPr lang="en-US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купрум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II)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гідроксид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Cu(OH)</a:t>
            </a:r>
            <a:r>
              <a:rPr lang="en-US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 добре розчинних — натрій гідроксид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NaOH,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калій гідроксид КОН. Їх розчини милкі на дотик. Розчинні у воді основи дістали назву лугів.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Основи, що добре розчиняються у воді,— тугоплавкі речовини. Основи, які у воді не розчиняються, під час нагрівання не плавляться, а розкладаються з утворенням основного оксиду і води.</a:t>
            </a:r>
            <a:endParaRPr lang="uk-UA" sz="2400" b="0" i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91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&quot;фізичні властивості основ&quot;">
            <a:extLst>
              <a:ext uri="{FF2B5EF4-FFF2-40B4-BE49-F238E27FC236}">
                <a16:creationId xmlns:a16="http://schemas.microsoft.com/office/drawing/2014/main" id="{DFC2419E-49D1-4978-92A8-81D17ED4A0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06"/>
          <a:stretch/>
        </p:blipFill>
        <p:spPr bwMode="auto">
          <a:xfrm>
            <a:off x="2459596" y="1628800"/>
            <a:ext cx="7272808" cy="450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ED28D6B-B3BD-4902-A666-9F678C08474A}"/>
              </a:ext>
            </a:extLst>
          </p:cNvPr>
          <p:cNvSpPr txBox="1"/>
          <p:nvPr/>
        </p:nvSpPr>
        <p:spPr>
          <a:xfrm>
            <a:off x="263352" y="620688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03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798ADA75-BA57-4F06-B05C-FDC3F83B0B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1624" y="25400"/>
            <a:ext cx="6768752" cy="65253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D3CD56-0360-4FAD-9518-818EDE322F25}"/>
              </a:ext>
            </a:extLst>
          </p:cNvPr>
          <p:cNvSpPr txBox="1"/>
          <p:nvPr/>
        </p:nvSpPr>
        <p:spPr>
          <a:xfrm>
            <a:off x="407368" y="1428600"/>
            <a:ext cx="738664" cy="400079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84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0E5D8C1-A43D-403C-AEE8-362E60740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380" y="1433944"/>
            <a:ext cx="11161240" cy="4824536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лугів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взаємодія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лужних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лужноземельних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металів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водою</a:t>
            </a:r>
          </a:p>
          <a:p>
            <a:pPr marL="0" indent="0" fontAlgn="base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 + 2H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= 2NaOH + 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</a:p>
          <a:p>
            <a:pPr fontAlgn="base"/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 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взаємодія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оксидів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лужних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лужноземенльних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елементів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водою</a:t>
            </a:r>
          </a:p>
          <a:p>
            <a:pPr marL="0" indent="0" fontAlgn="base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 +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= 2NaOH</a:t>
            </a:r>
          </a:p>
          <a:p>
            <a:pPr marL="0" indent="0" fontAlgn="base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нерозчинних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</a:t>
            </a:r>
          </a:p>
          <a:p>
            <a:pPr fontAlgn="base"/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взаємодія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солей з лугами</a:t>
            </a:r>
          </a:p>
          <a:p>
            <a:pPr marL="0" indent="0" fontAlgn="base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+ 2NaOH = Cu(OH)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 + Na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0EA805A-9927-433E-90B3-5E521388EE11}"/>
              </a:ext>
            </a:extLst>
          </p:cNvPr>
          <p:cNvSpPr/>
          <p:nvPr/>
        </p:nvSpPr>
        <p:spPr>
          <a:xfrm>
            <a:off x="191344" y="609760"/>
            <a:ext cx="56146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Добування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натрій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гідроксиду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Натрій гідроксид ч 100 гр – низькі ціни, кредит, оплата частинами в  інтернет-магазині ROZETKA | Купити в Україні: Києві, Харкові, Дніпрі,  Одесі, Запоріжжі, Львові">
            <a:extLst>
              <a:ext uri="{FF2B5EF4-FFF2-40B4-BE49-F238E27FC236}">
                <a16:creationId xmlns:a16="http://schemas.microsoft.com/office/drawing/2014/main" id="{9C1988AE-4DF8-4C81-B2FC-A1A8C971F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3847405"/>
            <a:ext cx="3212976" cy="213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D515D38-6839-4537-8DA0-22D8D360A0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7333" y1="34667" x2="32889" y2="46222"/>
                        <a14:foregroundMark x1="32889" y1="46222" x2="32889" y2="51111"/>
                        <a14:foregroundMark x1="36889" y1="48444" x2="47111" y2="54222"/>
                        <a14:foregroundMark x1="47111" y1="54222" x2="47556" y2="55111"/>
                        <a14:foregroundMark x1="56889" y1="41333" x2="58222" y2="52444"/>
                        <a14:foregroundMark x1="78222" y1="36889" x2="78222" y2="36889"/>
                        <a14:foregroundMark x1="73333" y1="26222" x2="73333" y2="26222"/>
                        <a14:foregroundMark x1="71111" y1="45333" x2="71111" y2="45333"/>
                        <a14:foregroundMark x1="70222" y1="52889" x2="70222" y2="58667"/>
                        <a14:foregroundMark x1="69778" y1="51111" x2="70222" y2="56444"/>
                        <a14:foregroundMark x1="69778" y1="67111" x2="69778" y2="70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38305" y="48830"/>
            <a:ext cx="2223691" cy="222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67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D6438-EFD5-40BD-B105-1ADA7BDF6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28" y="346646"/>
            <a:ext cx="6995120" cy="1066130"/>
          </a:xfrm>
        </p:spPr>
        <p:txBody>
          <a:bodyPr>
            <a:norm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 натрій гідроксиду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69A0DF7E-9A9C-4B24-A4A3-E5F195D7BCCF}"/>
              </a:ext>
            </a:extLst>
          </p:cNvPr>
          <p:cNvSpPr/>
          <p:nvPr/>
        </p:nvSpPr>
        <p:spPr>
          <a:xfrm>
            <a:off x="443372" y="1556792"/>
            <a:ext cx="113052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Застосовується у виробництві паперу, картону, штучних волокон.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омилення жирів при виробництві мила, шампуню та інших миючих засобів.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хімічних галузях промисловості — для нейтралізації кислот і кислотних оксидів, як реагент або каталізатор в хімічних реакціях, в нафтопереробці — для виробництва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масел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виготовлення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біодизельного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палива.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агент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засмічень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каналізаційних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труб,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сухих гранул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гелів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харчовій промисловості: у виробництві шоколаду і какао, морозива, фарбуванні карамелі, для розм'якшення маслин і надання їм чорного забарвлення, при виробництві хлібобулочних виробів. Зареєстровано як харчову добавку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E524.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A4B0577-C2CD-48BA-9E3F-C21346431B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250" b="92750" l="10000" r="90000">
                        <a14:foregroundMark x1="42750" y1="34250" x2="42750" y2="34250"/>
                        <a14:foregroundMark x1="88000" y1="51000" x2="88875" y2="61875"/>
                      </a14:backgroundRemoval>
                    </a14:imgEffect>
                  </a14:imgLayer>
                </a14:imgProps>
              </a:ext>
            </a:extLst>
          </a:blip>
          <a:srcRect t="27951"/>
          <a:stretch/>
        </p:blipFill>
        <p:spPr>
          <a:xfrm>
            <a:off x="9336360" y="188640"/>
            <a:ext cx="2598496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1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C50A011-5F4B-4581-8468-989A7C143B6F}"/>
              </a:ext>
            </a:extLst>
          </p:cNvPr>
          <p:cNvSpPr/>
          <p:nvPr/>
        </p:nvSpPr>
        <p:spPr>
          <a:xfrm>
            <a:off x="515380" y="1556792"/>
            <a:ext cx="111612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Натрій гідроксид – їдка речовина. За ступенем впливу на організм відноситься до речовин 2-го класу небезпеки. Як тверда речовина, так і концентровані її розчини </a:t>
            </a:r>
            <a:r>
              <a:rPr lang="uk-UA" sz="2800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викликають дуже сильні опіки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Попадання лугу в очі може призвести до їх важких захворювань і навіть до втрати зору. При попаданні на шкіру, слизові оболонки, очі утворюються сильні хімічні опіки. </a:t>
            </a:r>
            <a:r>
              <a:rPr lang="uk-U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потраплянні на шкіру — промити слабким розчином оцтової кислоти.</a:t>
            </a:r>
          </a:p>
          <a:p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роботі використовують захисні засоби: захисні окуляри, гумові рукавички, прорезинений </a:t>
            </a:r>
            <a:r>
              <a:rPr lang="uk-UA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хімічностійкий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одяг.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1F1116-E696-48B6-95FD-F367A7E4B9C3}"/>
              </a:ext>
            </a:extLst>
          </p:cNvPr>
          <p:cNvSpPr txBox="1"/>
          <p:nvPr/>
        </p:nvSpPr>
        <p:spPr>
          <a:xfrm>
            <a:off x="191344" y="638393"/>
            <a:ext cx="68532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роботи з натрій гідроксидом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5752965-8EA1-472A-992E-9FB22EDC6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8488" y="215927"/>
            <a:ext cx="1368152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5589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114C1E-14BD-4AA7-B0BB-D1630794E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68" y="260648"/>
            <a:ext cx="4118248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33F5D86C-6B83-4EF7-9790-F108E62BCF75}"/>
              </a:ext>
            </a:extLst>
          </p:cNvPr>
          <p:cNvSpPr/>
          <p:nvPr/>
        </p:nvSpPr>
        <p:spPr>
          <a:xfrm>
            <a:off x="587388" y="1556792"/>
            <a:ext cx="110172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До основ належать складні речовини немолекулярної будови, формульні одиниці яких складаються з одного атома металічного елемента й однієї або кількох гідроксильних груп </a:t>
            </a:r>
            <a:r>
              <a:rPr lang="en-US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OH.</a:t>
            </a:r>
          </a:p>
          <a:p>
            <a:pPr algn="just"/>
            <a:r>
              <a:rPr lang="en-US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гідроксильних груп у формульній одиниці основи дорівнює валентності металічного елемента, тому в загальному вигляді основи мають формулу </a:t>
            </a:r>
            <a:r>
              <a:rPr lang="en-US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</a:t>
            </a:r>
            <a:r>
              <a:rPr lang="en-US" sz="2400" baseline="30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OH)</a:t>
            </a:r>
            <a:r>
              <a:rPr lang="en-US" sz="2400" baseline="-25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Сучасна назва основ складається з двох слів: назви металічного елемента і слова «гідроксид». Якщо металічний елемент проявляє змінну валентність, то після його назви в дужках без відступу зазначається його валентність.</a:t>
            </a:r>
          </a:p>
          <a:p>
            <a:pPr algn="just"/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За звичайних умов основи перебувають у твердому стані, частина з них добре розчиняється у воді.</a:t>
            </a:r>
          </a:p>
          <a:p>
            <a:pPr algn="just"/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Луги — розчинні у воді основи.</a:t>
            </a:r>
            <a:endParaRPr lang="uk-UA" sz="2400" b="0" i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Картинки для презы - 74 фото">
            <a:extLst>
              <a:ext uri="{FF2B5EF4-FFF2-40B4-BE49-F238E27FC236}">
                <a16:creationId xmlns:a16="http://schemas.microsoft.com/office/drawing/2014/main" id="{7D5222D6-B258-4999-843A-584BA2449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464" y="82973"/>
            <a:ext cx="1801714" cy="161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68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7C3B0241-3A1C-4014-BDC7-9C7322B076AC}"/>
              </a:ext>
            </a:extLst>
          </p:cNvPr>
          <p:cNvSpPr/>
          <p:nvPr/>
        </p:nvSpPr>
        <p:spPr>
          <a:xfrm>
            <a:off x="695400" y="1659285"/>
            <a:ext cx="10801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Дайте визначення основ.</a:t>
            </a:r>
          </a:p>
          <a:p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Схарактеризуйте фізичні властивості основ.</a:t>
            </a:r>
          </a:p>
          <a:p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Яку валентність має гідроксильна група ОН?</a:t>
            </a:r>
          </a:p>
          <a:p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Які заходи безпеки під час роботи з лугами вам відомі?</a:t>
            </a:r>
          </a:p>
          <a:p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Назвіть відомі вам класифікації основ, наведіть приклади.</a:t>
            </a:r>
          </a:p>
          <a:p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У поданому переліку формул зазначте формули основ:</a:t>
            </a:r>
          </a:p>
          <a:p>
            <a:pPr algn="ctr"/>
            <a:r>
              <a:rPr lang="uk-UA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(ОН)</a:t>
            </a:r>
            <a:r>
              <a:rPr lang="uk-UA" baseline="-25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CO, H</a:t>
            </a:r>
            <a:r>
              <a:rPr lang="en-US" baseline="-25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en-US" baseline="-25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Sr(OH)</a:t>
            </a:r>
            <a:r>
              <a:rPr lang="en-US" baseline="-25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</a:t>
            </a:r>
            <a:r>
              <a:rPr lang="en-US" baseline="-25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S, Ni(OH)</a:t>
            </a:r>
            <a:r>
              <a:rPr lang="en-US" baseline="-25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0" i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6B8B34-1268-456A-BAA5-BCEBC1B2D50B}"/>
              </a:ext>
            </a:extLst>
          </p:cNvPr>
          <p:cNvSpPr txBox="1"/>
          <p:nvPr/>
        </p:nvSpPr>
        <p:spPr>
          <a:xfrm>
            <a:off x="191344" y="548680"/>
            <a:ext cx="4411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Узагальнення знань</a:t>
            </a:r>
          </a:p>
        </p:txBody>
      </p:sp>
      <p:pic>
        <p:nvPicPr>
          <p:cNvPr id="6146" name="Picture 2" descr="200 белых человечков для презентации без фона">
            <a:extLst>
              <a:ext uri="{FF2B5EF4-FFF2-40B4-BE49-F238E27FC236}">
                <a16:creationId xmlns:a16="http://schemas.microsoft.com/office/drawing/2014/main" id="{A65EC9AC-9991-4FA6-AE4F-5D5EE1A63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368" y="72008"/>
            <a:ext cx="2636912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946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4E2EBF-59EC-4ED7-ABE4-CDB987255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2656"/>
            <a:ext cx="3614192" cy="1143000"/>
          </a:xfrm>
        </p:spPr>
        <p:txBody>
          <a:bodyPr/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43A2481-2AE4-409B-BFDE-5171FDF29146}"/>
              </a:ext>
            </a:extLst>
          </p:cNvPr>
          <p:cNvSpPr/>
          <p:nvPr/>
        </p:nvSpPr>
        <p:spPr>
          <a:xfrm>
            <a:off x="875420" y="2060848"/>
            <a:ext cx="104411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Хімія (рівень стандарту): </a:t>
            </a:r>
            <a:r>
              <a:rPr lang="uk-UA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для 11 класу </a:t>
            </a:r>
            <a:r>
              <a:rPr lang="uk-UA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загал. серед. освіти / Олексій Григорович. – Харків: Вид-во «Ранок», 2019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ресурс: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https://uahistory.co/pidruchniki/yaroshenko-chemistry-8-class-2016/31.php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1797077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231</TotalTime>
  <Words>1069</Words>
  <Application>Microsoft Office PowerPoint</Application>
  <PresentationFormat>Широкий екран</PresentationFormat>
  <Paragraphs>83</Paragraphs>
  <Slides>18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1" baseType="lpstr">
      <vt:lpstr>Arial</vt:lpstr>
      <vt:lpstr>Times New Roman</vt:lpstr>
      <vt:lpstr>Тема1</vt:lpstr>
      <vt:lpstr>Основи. Властивості, застосування гідроксидів Натрію</vt:lpstr>
      <vt:lpstr>1. вивчити хімічні властивості лугів і нерозчинних у воді гідроксидів;  2. ознайомитись з застосуванням гідроксидів Натрію і фізіологічною дією на організм людини;  3. закріпити поняття про реакцію обміну,  як випадок – нейтралізації на прикладі реакцій, що характеризують хімічні властивості основ.</vt:lpstr>
      <vt:lpstr>Презентація PowerPoint</vt:lpstr>
      <vt:lpstr>Презентація PowerPoint</vt:lpstr>
      <vt:lpstr>Презентація PowerPoint</vt:lpstr>
      <vt:lpstr>Номенклатура основ</vt:lpstr>
      <vt:lpstr>Презентація PowerPoint</vt:lpstr>
      <vt:lpstr>Класифікація гідрооксидів в залежності від розчинності основ у воді</vt:lpstr>
      <vt:lpstr>Класифікація гідрооксидів  в залежності від кількості гідроксильних груп у складі молекули основи</vt:lpstr>
      <vt:lpstr>Фізичні властивості</vt:lpstr>
      <vt:lpstr>Презентація PowerPoint</vt:lpstr>
      <vt:lpstr>Презентація PowerPoint</vt:lpstr>
      <vt:lpstr>Презентація PowerPoint</vt:lpstr>
      <vt:lpstr>Застосування натрій гідроксиду</vt:lpstr>
      <vt:lpstr>Презентація PowerPoint</vt:lpstr>
      <vt:lpstr>Висновки</vt:lpstr>
      <vt:lpstr>Презентація PowerPoint</vt:lpstr>
      <vt:lpstr>Джерела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Стрельченко Дмитро Сергійович</cp:lastModifiedBy>
  <cp:revision>17</cp:revision>
  <dcterms:created xsi:type="dcterms:W3CDTF">2013-01-13T18:56:49Z</dcterms:created>
  <dcterms:modified xsi:type="dcterms:W3CDTF">2023-03-08T13:26:45Z</dcterms:modified>
</cp:coreProperties>
</file>