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4516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2758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050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3996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8758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0971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9517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0275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5747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5844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2983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30145970-DFA2-49F0-9F26-054BE56D3E30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E9971AC0-1055-4B40-9C90-FC258C00F3B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405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file.net/preview/7446094/page:20/" TargetMode="External"/><Relationship Id="rId2" Type="http://schemas.openxmlformats.org/officeDocument/2006/relationships/hyperlink" Target="https://elearning.sumdu.edu.ua/free_content/lectured:5df7011dd2ba3fd1467ffc0f892ff9da2731ded5/latest/258819/index.html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E3E8A5-37C4-47B9-8794-4E8AD5040B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687398"/>
            <a:ext cx="10363200" cy="3233394"/>
          </a:xfrm>
        </p:spPr>
        <p:txBody>
          <a:bodyPr>
            <a:normAutofit/>
          </a:bodyPr>
          <a:lstStyle/>
          <a:p>
            <a:r>
              <a:rPr lang="uk-UA" sz="4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органічних </a:t>
            </a:r>
            <a:r>
              <a:rPr lang="uk-UA" sz="4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sz="4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(порівняно з неорганічними). Елементи – органогени</a:t>
            </a:r>
            <a:endParaRPr lang="uk-UA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BC3F96B-C228-4BC8-AAD5-EB596C5FB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93032" y="5458120"/>
            <a:ext cx="5093616" cy="642594"/>
          </a:xfrm>
        </p:spPr>
        <p:txBody>
          <a:bodyPr/>
          <a:lstStyle/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Стрельченко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97D285-B365-406A-AFAB-DFB47AADD99F}"/>
              </a:ext>
            </a:extLst>
          </p:cNvPr>
          <p:cNvSpPr txBox="1"/>
          <p:nvPr/>
        </p:nvSpPr>
        <p:spPr>
          <a:xfrm>
            <a:off x="188536" y="565608"/>
            <a:ext cx="2266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3074" name="Picture 2" descr="Органічна хімія">
            <a:extLst>
              <a:ext uri="{FF2B5EF4-FFF2-40B4-BE49-F238E27FC236}">
                <a16:creationId xmlns:a16="http://schemas.microsoft.com/office/drawing/2014/main" id="{A6CD7D75-9248-4B80-9061-E81A219E7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47" y="4631818"/>
            <a:ext cx="2406192" cy="146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Органічна хімія">
            <a:extLst>
              <a:ext uri="{FF2B5EF4-FFF2-40B4-BE49-F238E27FC236}">
                <a16:creationId xmlns:a16="http://schemas.microsoft.com/office/drawing/2014/main" id="{0E5A4666-3ED3-4DD3-80AB-751142E17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205" y="1083383"/>
            <a:ext cx="1654748" cy="120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856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04EA0A-7EED-45AE-BDE5-2DD031364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4216924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F60E294-B260-4CF0-A736-CD2708C87044}"/>
              </a:ext>
            </a:extLst>
          </p:cNvPr>
          <p:cNvSpPr/>
          <p:nvPr/>
        </p:nvSpPr>
        <p:spPr>
          <a:xfrm>
            <a:off x="733719" y="2084615"/>
            <a:ext cx="107245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ознайомитись з предметом вивчення органічної хімії, розмаїттям органічних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розглянути подібні і відмінні ознаки органічних і неорганічних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поняття «елементи - органогени»;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розібрати особливості органічних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порівняно з неорганічними.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045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E546F-EF5C-4E88-BD9E-E3186A9F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1" y="245067"/>
            <a:ext cx="702611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об’єднує ці продукти?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2B0246-0954-4BDC-BCD2-439B8AFB0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" y="1859436"/>
            <a:ext cx="3675079" cy="275630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22ABD9B-9194-40D7-9AAB-4B528762B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9257" y="3945175"/>
            <a:ext cx="5013489" cy="222473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020B44-A0CD-4698-A08D-E56FCA2CD8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43" b="95536" l="4000" r="96000">
                        <a14:foregroundMark x1="4000" y1="2232" x2="27778" y2="13036"/>
                        <a14:foregroundMark x1="40667" y1="45893" x2="63778" y2="75625"/>
                        <a14:foregroundMark x1="63778" y1="75625" x2="70444" y2="80982"/>
                        <a14:foregroundMark x1="70444" y1="80982" x2="83444" y2="76250"/>
                        <a14:foregroundMark x1="83444" y1="76250" x2="91778" y2="69732"/>
                        <a14:foregroundMark x1="91778" y1="69732" x2="96111" y2="61429"/>
                        <a14:foregroundMark x1="96111" y1="61429" x2="94222" y2="36875"/>
                        <a14:foregroundMark x1="40000" y1="87679" x2="54778" y2="88393"/>
                        <a14:foregroundMark x1="54778" y1="88393" x2="88222" y2="85536"/>
                        <a14:foregroundMark x1="39111" y1="95714" x2="48222" y2="95536"/>
                        <a14:foregroundMark x1="48222" y1="95536" x2="56889" y2="9553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02744" y="1681646"/>
            <a:ext cx="2927780" cy="364346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92ACD5-24CF-414B-9D34-26EE96FE41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0252" y="1680231"/>
            <a:ext cx="2266360" cy="226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864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D3F476-D9CF-4459-A904-B47D5CE54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1"/>
            <a:ext cx="645107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відомості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FC47BC5-DEA2-4D68-910A-B72273512A73}"/>
              </a:ext>
            </a:extLst>
          </p:cNvPr>
          <p:cNvSpPr/>
          <p:nvPr/>
        </p:nvSpPr>
        <p:spPr>
          <a:xfrm>
            <a:off x="435107" y="1606529"/>
            <a:ext cx="81685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Спочатку всі відомі речовини хіміки поділили на три групи: мінеральні, рослинні і тваринні. Вивчаючи ці речовини швецький хімік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Берцеліус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прийшов до висновку, що між рослинними і тваринними речовинами немає суттєвих відмінностей. Він запропонував назвати їх «</a:t>
            </a:r>
            <a:r>
              <a:rPr lang="uk-UA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органічними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оскільки вони містяться в організмах. 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виникла окрема галузь «Органічна хімія».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Берцелиус, Йёнс Якоб — Википедия">
            <a:extLst>
              <a:ext uri="{FF2B5EF4-FFF2-40B4-BE49-F238E27FC236}">
                <a16:creationId xmlns:a16="http://schemas.microsoft.com/office/drawing/2014/main" id="{7EF3AE6A-F004-448D-A8E1-8AC42CC36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52" y="2224726"/>
            <a:ext cx="2441441" cy="311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304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EA2603A-52BF-48D7-B332-2A22461A30FB}"/>
              </a:ext>
            </a:extLst>
          </p:cNvPr>
          <p:cNvSpPr/>
          <p:nvPr/>
        </p:nvSpPr>
        <p:spPr>
          <a:xfrm>
            <a:off x="736862" y="2377971"/>
            <a:ext cx="107182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 «органічна хімія» походить з припущення що органічні сполуки можуть бути синтезовані тільки в живих організмах.</a:t>
            </a:r>
          </a:p>
          <a:p>
            <a:pPr indent="180340" algn="just"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Вважалось, що вони утворюються тільки під дією особливої «життєвої сили», яка існує лише в живій природі: в організмі тварин і в рослинах.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801BB86-BAFF-4BAD-9157-52612FA6A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1"/>
            <a:ext cx="645107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відомості</a:t>
            </a:r>
          </a:p>
        </p:txBody>
      </p:sp>
      <p:pic>
        <p:nvPicPr>
          <p:cNvPr id="5" name="Picture 4" descr="Органічна хімія">
            <a:extLst>
              <a:ext uri="{FF2B5EF4-FFF2-40B4-BE49-F238E27FC236}">
                <a16:creationId xmlns:a16="http://schemas.microsoft.com/office/drawing/2014/main" id="{9AF94BE6-15F8-4300-9386-58031594E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205" y="1083383"/>
            <a:ext cx="1654748" cy="120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09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188E045-605D-4BC8-A05A-7B41EFCA0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1"/>
            <a:ext cx="645107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відомості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925FDB9-16A6-4D14-AB83-788D98A00E60}"/>
              </a:ext>
            </a:extLst>
          </p:cNvPr>
          <p:cNvSpPr/>
          <p:nvPr/>
        </p:nvSpPr>
        <p:spPr>
          <a:xfrm>
            <a:off x="766713" y="1694550"/>
            <a:ext cx="1065857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Спростували ці уявлення такі події: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Німецький дослідник </a:t>
            </a: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Фрідріх </a:t>
            </a:r>
            <a:r>
              <a:rPr lang="uk-UA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Велер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(1828 р.) вперше синтезував сечовину.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Німецький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хімік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Кольбе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(1845 р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синтезував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оцтову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кислоту.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Француз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Бертло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(1851 р)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синтезував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бензол, фенол.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spcAft>
                <a:spcPts val="0"/>
              </a:spcAft>
            </a:pP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синтези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стали початком  </a:t>
            </a: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бурхливого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органічної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хімії</a:t>
            </a: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i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Органічна хімія">
            <a:extLst>
              <a:ext uri="{FF2B5EF4-FFF2-40B4-BE49-F238E27FC236}">
                <a16:creationId xmlns:a16="http://schemas.microsoft.com/office/drawing/2014/main" id="{48CAEB51-6940-460E-86AF-4F95D627A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205" y="1083383"/>
            <a:ext cx="1654748" cy="120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788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93F763-0FAB-4A5C-A00C-C317FC7A3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646364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поняття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4A3C6A08-3FCF-460D-9D2F-099EF1120241}"/>
              </a:ext>
            </a:extLst>
          </p:cNvPr>
          <p:cNvSpPr/>
          <p:nvPr/>
        </p:nvSpPr>
        <p:spPr>
          <a:xfrm>
            <a:off x="245097" y="1417638"/>
            <a:ext cx="1185891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Берцеліуса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(1807 р.): 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Органічна хімія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частина хімічної науки про речовини рослинного та тваринного походження.</a:t>
            </a: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Кекуле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(1851 р.): 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Органічна хімія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це наука про сполуки Карбону з іншими елементами.</a:t>
            </a: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Шорлеммера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(1862 р.): 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Органічна хімія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це наука про вуглеводні та їх похідні.</a:t>
            </a: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Сучасне визначення: 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Органічна хімія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це наука, що вивчає сполуки Карбону, їх будову, властивості, способи одержання і  закони їх взаємних перетворень, а також шляхи практичного застосування.</a:t>
            </a: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органічних речовин належать сполуки Карбону із Гідрогеном, Оксигеном, Нітрогеном, Фосфором, галогенами та іншими хімічними елементами, за виключенням оксидів карбону СО, СО</a:t>
            </a:r>
            <a:r>
              <a:rPr lang="uk-UA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карбонатної кислоти Н</a:t>
            </a:r>
            <a:r>
              <a:rPr lang="uk-UA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uk-UA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та її солей, які традиційно відносять до неорганічних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329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AFDD55F-5122-40B1-A869-BE3D07498072}"/>
              </a:ext>
            </a:extLst>
          </p:cNvPr>
          <p:cNvSpPr/>
          <p:nvPr/>
        </p:nvSpPr>
        <p:spPr>
          <a:xfrm>
            <a:off x="840556" y="1934911"/>
            <a:ext cx="105108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Елементи-органогени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становлять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основу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карбон,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гідроген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оксиген,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нітроген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фосфор.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29E7C42-475F-4430-BDBA-2D14689C8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646364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поняття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6D2D30-2844-4FE6-BABE-693BFA7D0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270" y="4206510"/>
            <a:ext cx="1591951" cy="15919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43EBA6B-6374-46AC-90DE-F23D595D2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060" y="4018121"/>
            <a:ext cx="2016648" cy="20166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2DD1D5-2B0F-4DB7-8051-4EC1CA18C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583" y="4066237"/>
            <a:ext cx="1920416" cy="192041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4F8DC76-7BC3-4821-AC9B-4F446556A5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9866" y="4066237"/>
            <a:ext cx="1920416" cy="19204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12EF8F5-9CA7-4D67-AB3C-4536B85066F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2004"/>
          <a:stretch/>
        </p:blipFill>
        <p:spPr>
          <a:xfrm>
            <a:off x="7943368" y="4066237"/>
            <a:ext cx="1920415" cy="17858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0EEB2F-0F5C-43BE-903F-3CB25510359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0928"/>
          <a:stretch/>
        </p:blipFill>
        <p:spPr>
          <a:xfrm>
            <a:off x="9816868" y="4066237"/>
            <a:ext cx="1897215" cy="178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25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0B936E-A7EB-488D-B260-14AE9C48D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0052"/>
            <a:ext cx="7211505" cy="1143000"/>
          </a:xfrm>
        </p:spPr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багатоманітності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12440CA-8241-41FE-A26F-9D7CAE148707}"/>
              </a:ext>
            </a:extLst>
          </p:cNvPr>
          <p:cNvSpPr/>
          <p:nvPr/>
        </p:nvSpPr>
        <p:spPr>
          <a:xfrm>
            <a:off x="567179" y="1767477"/>
            <a:ext cx="110576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Атоми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Карбону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утворюють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зв’язки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собою,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з’єднуючись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ланцюги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кільця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167FB8-05D8-4C85-A8BB-7D4FAC9D5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414" y="3637764"/>
            <a:ext cx="5402095" cy="19643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213FCF-3452-466A-A3B2-677143E3F1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902"/>
          <a:stretch/>
        </p:blipFill>
        <p:spPr>
          <a:xfrm>
            <a:off x="7022969" y="3574417"/>
            <a:ext cx="3103718" cy="202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896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7A6861F-F600-46D1-A634-7B453BAE3804}"/>
              </a:ext>
            </a:extLst>
          </p:cNvPr>
          <p:cNvSpPr/>
          <p:nvPr/>
        </p:nvSpPr>
        <p:spPr>
          <a:xfrm>
            <a:off x="705439" y="2245543"/>
            <a:ext cx="107811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1530350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атомами Карбону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утворюються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різні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типи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зв’язків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Вступ до органічної хімії - Підручник з Хімії. 9 клас. Григорович - Нова  програма">
            <a:extLst>
              <a:ext uri="{FF2B5EF4-FFF2-40B4-BE49-F238E27FC236}">
                <a16:creationId xmlns:a16="http://schemas.microsoft.com/office/drawing/2014/main" id="{1DB5C4CD-4BC3-4749-B4C1-437BD1D08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131" y="3429000"/>
            <a:ext cx="7765738" cy="21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440C864-57B1-426B-AF6B-EE0A9AB40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0052"/>
            <a:ext cx="7211505" cy="1143000"/>
          </a:xfrm>
        </p:spPr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багатоманітності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174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4D277DD-DC05-4B92-B6E7-9E36557FE6A9}"/>
              </a:ext>
            </a:extLst>
          </p:cNvPr>
          <p:cNvSpPr/>
          <p:nvPr/>
        </p:nvSpPr>
        <p:spPr>
          <a:xfrm>
            <a:off x="515332" y="1963190"/>
            <a:ext cx="1086282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До складу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органічних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входять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різноманітні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функціональні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-457200" algn="ctr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гідроксогрупа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ОН; </a:t>
            </a:r>
          </a:p>
          <a:p>
            <a:pPr marL="914400" indent="-457200" algn="ctr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альдегідна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СНО;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-457200" algn="ctr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карбоксильна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СООН; </a:t>
            </a:r>
          </a:p>
          <a:p>
            <a:pPr marL="914400" indent="-457200" algn="ctr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аміногрупа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r>
              <a:rPr lang="ru-RU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-457200" algn="ctr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нітрогрупа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-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Спирт медицинский 70 р-р д/наруж. прим. 70 % фл. 100 мл - заказать с  доставкой, цена, инструкция, отзывы">
            <a:extLst>
              <a:ext uri="{FF2B5EF4-FFF2-40B4-BE49-F238E27FC236}">
                <a16:creationId xmlns:a16="http://schemas.microsoft.com/office/drawing/2014/main" id="{9FF0CFD2-3E38-46D8-989C-12C975F4B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66" y="4373741"/>
            <a:ext cx="1833512" cy="183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Разница между Этиламином и Анилином">
            <a:extLst>
              <a:ext uri="{FF2B5EF4-FFF2-40B4-BE49-F238E27FC236}">
                <a16:creationId xmlns:a16="http://schemas.microsoft.com/office/drawing/2014/main" id="{FB737203-91A5-455E-BB97-B237E5D36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219" y="4532822"/>
            <a:ext cx="2264789" cy="151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Гліцерин розчин нашкірний, 25 г - Артеріум: інструкція, ціна, відгуки,  аналоги. Купити Гліцерин розчин нашкірний, 25 г - Артеріум від Arterium в  Україні: Київ, Харків, Одеса | Аптека24">
            <a:extLst>
              <a:ext uri="{FF2B5EF4-FFF2-40B4-BE49-F238E27FC236}">
                <a16:creationId xmlns:a16="http://schemas.microsoft.com/office/drawing/2014/main" id="{6B6C12CC-AE8E-4511-886E-F2F08AFA6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15" y="2540229"/>
            <a:ext cx="1833512" cy="183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E53E6DA-710C-4DB6-ADA0-D4CA73DB4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0052"/>
            <a:ext cx="7211505" cy="1143000"/>
          </a:xfrm>
        </p:spPr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багатоманітності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963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64AB873-D2D6-4A2D-8433-3D2412E29577}"/>
              </a:ext>
            </a:extLst>
          </p:cNvPr>
          <p:cNvSpPr/>
          <p:nvPr/>
        </p:nvSpPr>
        <p:spPr>
          <a:xfrm>
            <a:off x="482338" y="1879029"/>
            <a:ext cx="112273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 Існують </a:t>
            </a:r>
            <a:r>
              <a:rPr lang="uk-UA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ізомери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речовини, які мають однаковий якісний і кількісний склад, але різну будову і тому різні властивості.</a:t>
            </a:r>
            <a:endParaRPr lang="uk-UA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5A35D91-C3C4-4789-9919-540376C16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0052"/>
            <a:ext cx="7211505" cy="1143000"/>
          </a:xfrm>
        </p:spPr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багатоманітності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Структурна ізомерія - презентация онлайн">
            <a:extLst>
              <a:ext uri="{FF2B5EF4-FFF2-40B4-BE49-F238E27FC236}">
                <a16:creationId xmlns:a16="http://schemas.microsoft.com/office/drawing/2014/main" id="{1FDB2C27-526E-408A-A89E-36CE372519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237"/>
          <a:stretch/>
        </p:blipFill>
        <p:spPr bwMode="auto">
          <a:xfrm>
            <a:off x="1206566" y="2872819"/>
            <a:ext cx="9156700" cy="265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525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FC6B0C-6444-4182-8901-6CBEB42A1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26" y="312346"/>
            <a:ext cx="6799034" cy="1143000"/>
          </a:xfrm>
        </p:spPr>
        <p:txBody>
          <a:bodyPr/>
          <a:lstStyle/>
          <a:p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неорганічних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я 2">
            <a:extLst>
              <a:ext uri="{FF2B5EF4-FFF2-40B4-BE49-F238E27FC236}">
                <a16:creationId xmlns:a16="http://schemas.microsoft.com/office/drawing/2014/main" id="{1EC59870-F7C5-4717-82BC-F39B433C11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280272"/>
              </p:ext>
            </p:extLst>
          </p:nvPr>
        </p:nvGraphicFramePr>
        <p:xfrm>
          <a:off x="463484" y="2118675"/>
          <a:ext cx="11265032" cy="331851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865543">
                  <a:extLst>
                    <a:ext uri="{9D8B030D-6E8A-4147-A177-3AD203B41FA5}">
                      <a16:colId xmlns:a16="http://schemas.microsoft.com/office/drawing/2014/main" val="2131105517"/>
                    </a:ext>
                  </a:extLst>
                </a:gridCol>
                <a:gridCol w="3917738">
                  <a:extLst>
                    <a:ext uri="{9D8B030D-6E8A-4147-A177-3AD203B41FA5}">
                      <a16:colId xmlns:a16="http://schemas.microsoft.com/office/drawing/2014/main" val="3591330449"/>
                    </a:ext>
                  </a:extLst>
                </a:gridCol>
                <a:gridCol w="3481751">
                  <a:extLst>
                    <a:ext uri="{9D8B030D-6E8A-4147-A177-3AD203B41FA5}">
                      <a16:colId xmlns:a16="http://schemas.microsoft.com/office/drawing/2014/main" val="22046647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Критерії порівняння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Неорганічні речовини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Органічні речовини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21213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Елементарний склад 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Майже всі елементи періодичної системи Д.І.Менделєєва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Переважно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С, Н, О,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13436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Валентність елементів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Різна, часто змінна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Постійна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С</a:t>
                      </a:r>
                      <a:r>
                        <a:rPr lang="uk-UA" sz="18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r>
                        <a:rPr lang="en-US" sz="18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Н</a:t>
                      </a:r>
                      <a:r>
                        <a:rPr lang="en-US" sz="18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</a:t>
                      </a:r>
                      <a:r>
                        <a:rPr lang="en-US" sz="18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9836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uk-UA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Види зв’язків 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типи: ков.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полярний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ков.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неполярний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йонний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металічний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Переважно ковалентний полярний і ковалентний неполярний.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55880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Будова речовини 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Атомна, молекулярна, йонна кристалічні гратки.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Молекулярні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кристалічні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гратки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9075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Термостійкість 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Різна: часто тугоплавкі, бувають легкоплавкі.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Переважно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легкоплавкі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легко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розкладаються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9052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793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32D20-2A20-44EA-9707-4F6469DA1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5960882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3430E0C-7A4B-4D2D-9191-8768A1DD52F5}"/>
              </a:ext>
            </a:extLst>
          </p:cNvPr>
          <p:cNvSpPr/>
          <p:nvPr/>
        </p:nvSpPr>
        <p:spPr>
          <a:xfrm>
            <a:off x="435204" y="2351782"/>
            <a:ext cx="113215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§ 22, № 259-260;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скласти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сенкан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 до словосполучення «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органічна речовина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».</a:t>
            </a:r>
            <a:endParaRPr lang="uk-UA" dirty="0"/>
          </a:p>
        </p:txBody>
      </p:sp>
      <p:pic>
        <p:nvPicPr>
          <p:cNvPr id="1026" name="Picture 2" descr="Картинки книги для презентации - 82 фото - картинки и рисунки: скачать  бесплатно">
            <a:extLst>
              <a:ext uri="{FF2B5EF4-FFF2-40B4-BE49-F238E27FC236}">
                <a16:creationId xmlns:a16="http://schemas.microsoft.com/office/drawing/2014/main" id="{E2DBC621-33EE-4FF7-A30E-6F331FD04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89" b="95333" l="4667" r="95667">
                        <a14:foregroundMark x1="6333" y1="28444" x2="6333" y2="36889"/>
                        <a14:foregroundMark x1="49889" y1="6000" x2="90000" y2="18444"/>
                        <a14:foregroundMark x1="93778" y1="17222" x2="93333" y2="22444"/>
                        <a14:foregroundMark x1="81778" y1="12556" x2="81778" y2="12556"/>
                        <a14:foregroundMark x1="50444" y1="1889" x2="50444" y2="1889"/>
                        <a14:foregroundMark x1="4667" y1="27444" x2="5222" y2="36889"/>
                        <a14:foregroundMark x1="95222" y1="41222" x2="95222" y2="41222"/>
                        <a14:foregroundMark x1="17556" y1="58111" x2="25889" y2="64000"/>
                        <a14:foregroundMark x1="56556" y1="86778" x2="42889" y2="95444"/>
                        <a14:foregroundMark x1="95667" y1="18000" x2="95667" y2="1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572" y="3788109"/>
            <a:ext cx="2494855" cy="249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542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3BC9F0-BF75-4701-85C0-45D8F04F9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658" y="274638"/>
            <a:ext cx="6616824" cy="1143000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(приклад виконання)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57CF37C-070E-4DDF-8CC4-FAE6586F9670}"/>
              </a:ext>
            </a:extLst>
          </p:cNvPr>
          <p:cNvSpPr/>
          <p:nvPr/>
        </p:nvSpPr>
        <p:spPr>
          <a:xfrm>
            <a:off x="1835085" y="3459223"/>
            <a:ext cx="852183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b="1" dirty="0" err="1">
                <a:solidFill>
                  <a:srgbClr val="00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b="1" dirty="0">
                <a:solidFill>
                  <a:srgbClr val="00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Прозора, безбарвна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Розчиняє, реагує, кипить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Буває в різних агрегатних станах</a:t>
            </a:r>
          </a:p>
          <a:p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Універсальна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C2A611B-12CC-4421-B055-D65E30247F36}"/>
              </a:ext>
            </a:extLst>
          </p:cNvPr>
          <p:cNvSpPr/>
          <p:nvPr/>
        </p:nvSpPr>
        <p:spPr>
          <a:xfrm>
            <a:off x="527901" y="1417638"/>
            <a:ext cx="11425287" cy="2041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Перший рядок – тема (іменник).</a:t>
            </a:r>
            <a:endParaRPr lang="uk-UA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 – опис теми (два прикметники).</a:t>
            </a:r>
            <a:endParaRPr lang="uk-UA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Третій – називає дію, пов’язану з темою, складається з трьох дієслів.</a:t>
            </a:r>
            <a:endParaRPr lang="uk-UA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Четвертий рядок – фраза, переважно з 4-х слів, висловлення з теми.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Останній рядок – одне слово – синонім до слова(теми), ніби висновок вірша.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690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6B8546-FC55-4A8B-8089-EFB71B036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53764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A86E3D-FD4F-42C0-B0DA-91E4BC533E82}"/>
              </a:ext>
            </a:extLst>
          </p:cNvPr>
          <p:cNvSpPr txBox="1"/>
          <p:nvPr/>
        </p:nvSpPr>
        <p:spPr>
          <a:xfrm>
            <a:off x="491765" y="1989055"/>
            <a:ext cx="112084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Савчин М.М. Хімія :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9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М.М. Савчин. – К. : Грамота, 2017. – 256 с. :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Григорович О.В.. Хімія :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9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О.В. Григорович. – Харків : Вид-во «Ранок», 2017. – 256 с. :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ресурс: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https://elearning.sumdu.edu.ua/free_content/lectured:5df7011dd2ba3fd1467ffc0f892ff9da2731ded5/latest/258819/index.html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ресурс: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https://studfile.net/preview/7446094/page:20/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67386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117</TotalTime>
  <Words>811</Words>
  <Application>Microsoft Office PowerPoint</Application>
  <PresentationFormat>Широкий екран</PresentationFormat>
  <Paragraphs>79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Тема1</vt:lpstr>
      <vt:lpstr>Особливості органічних сполук (порівняно з неорганічними). Елементи – органогени</vt:lpstr>
      <vt:lpstr>Мета уроку:</vt:lpstr>
      <vt:lpstr>Що об’єднує ці продукти?</vt:lpstr>
      <vt:lpstr>Історичні відомості</vt:lpstr>
      <vt:lpstr>Історичні відомості</vt:lpstr>
      <vt:lpstr>Історичні відомості</vt:lpstr>
      <vt:lpstr>Визначення поняття</vt:lpstr>
      <vt:lpstr>Визначення поняття</vt:lpstr>
      <vt:lpstr>Причини багатоманітності органічних сполук</vt:lpstr>
      <vt:lpstr>Причини багатоманітності органічних сполук</vt:lpstr>
      <vt:lpstr>Причини багатоманітності органічних сполук</vt:lpstr>
      <vt:lpstr>Причини багатоманітності органічних сполук</vt:lpstr>
      <vt:lpstr>Порівняння органічних і неорганічних речовин</vt:lpstr>
      <vt:lpstr>Домашнє завдання</vt:lpstr>
      <vt:lpstr>Сенкан (приклад виконання)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органічних сполук (порівняно з неорганічними). Елементи – органогени</dc:title>
  <dc:creator>Стрельченко Дмитро Сергійович</dc:creator>
  <cp:lastModifiedBy>Admin</cp:lastModifiedBy>
  <cp:revision>3</cp:revision>
  <dcterms:created xsi:type="dcterms:W3CDTF">2023-01-05T12:42:37Z</dcterms:created>
  <dcterms:modified xsi:type="dcterms:W3CDTF">2023-01-09T07:25:33Z</dcterms:modified>
</cp:coreProperties>
</file>